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7" r:id="rId2"/>
  </p:sldMasterIdLst>
  <p:notesMasterIdLst>
    <p:notesMasterId r:id="rId65"/>
  </p:notesMasterIdLst>
  <p:handoutMasterIdLst>
    <p:handoutMasterId r:id="rId66"/>
  </p:handoutMasterIdLst>
  <p:sldIdLst>
    <p:sldId id="256" r:id="rId3"/>
    <p:sldId id="385" r:id="rId4"/>
    <p:sldId id="390" r:id="rId5"/>
    <p:sldId id="391" r:id="rId6"/>
    <p:sldId id="377" r:id="rId7"/>
    <p:sldId id="393" r:id="rId8"/>
    <p:sldId id="394" r:id="rId9"/>
    <p:sldId id="395" r:id="rId10"/>
    <p:sldId id="396" r:id="rId11"/>
    <p:sldId id="397" r:id="rId12"/>
    <p:sldId id="398" r:id="rId13"/>
    <p:sldId id="399" r:id="rId14"/>
    <p:sldId id="400" r:id="rId15"/>
    <p:sldId id="401" r:id="rId16"/>
    <p:sldId id="402" r:id="rId17"/>
    <p:sldId id="388" r:id="rId18"/>
    <p:sldId id="380" r:id="rId19"/>
    <p:sldId id="386" r:id="rId20"/>
    <p:sldId id="39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428" r:id="rId47"/>
    <p:sldId id="429" r:id="rId48"/>
    <p:sldId id="430" r:id="rId49"/>
    <p:sldId id="431" r:id="rId50"/>
    <p:sldId id="432" r:id="rId51"/>
    <p:sldId id="434" r:id="rId52"/>
    <p:sldId id="435" r:id="rId53"/>
    <p:sldId id="436" r:id="rId54"/>
    <p:sldId id="437" r:id="rId55"/>
    <p:sldId id="438" r:id="rId56"/>
    <p:sldId id="439" r:id="rId57"/>
    <p:sldId id="440" r:id="rId58"/>
    <p:sldId id="441" r:id="rId59"/>
    <p:sldId id="442" r:id="rId60"/>
    <p:sldId id="443" r:id="rId61"/>
    <p:sldId id="444" r:id="rId62"/>
    <p:sldId id="445" r:id="rId63"/>
    <p:sldId id="446" r:id="rId64"/>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36361"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872722"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09082"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745445"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181805"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618166"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054529"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49089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noFill/>
              <a:miter lim="400000"/>
            </a:ln>
          </a:insideV>
        </a:tcBdr>
        <a:fill>
          <a:solidFill>
            <a:srgbClr val="E8F1F5"/>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5"/>
              </a:solidFill>
              <a:prstDash val="solid"/>
              <a:round/>
            </a:ln>
          </a:left>
          <a:right>
            <a:ln w="12700" cap="flat">
              <a:noFill/>
              <a:miter lim="400000"/>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E8F1F5"/>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12700" cap="flat">
              <a:solidFill>
                <a:schemeClr val="accent5"/>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solidFill>
                <a:schemeClr val="accent5"/>
              </a:solidFill>
              <a:prstDash val="solid"/>
              <a:round/>
            </a:ln>
          </a:top>
          <a:bottom>
            <a:ln w="12700" cap="flat">
              <a:solidFill>
                <a:schemeClr val="accent5"/>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84" d="100"/>
          <a:sy n="84" d="100"/>
        </p:scale>
        <p:origin x="-288" y="-96"/>
      </p:cViewPr>
      <p:guideLst>
        <p:guide orient="horz" pos="2160"/>
        <p:guide pos="3840"/>
      </p:guideLst>
    </p:cSldViewPr>
  </p:slideViewPr>
  <p:notesTextViewPr>
    <p:cViewPr>
      <p:scale>
        <a:sx n="1" d="1"/>
        <a:sy n="1" d="1"/>
      </p:scale>
      <p:origin x="0" y="0"/>
    </p:cViewPr>
  </p:notesTextViewPr>
  <p:notesViewPr>
    <p:cSldViewPr>
      <p:cViewPr varScale="1">
        <p:scale>
          <a:sx n="111" d="100"/>
          <a:sy n="111" d="100"/>
        </p:scale>
        <p:origin x="-171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CA9DF-A4EB-4857-841E-6053BD19B4E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B453EC34-4FD4-4651-82B8-F854DC9C0639}">
      <dgm:prSet phldrT="[Text]"/>
      <dgm:spPr>
        <a:solidFill>
          <a:srgbClr val="558ED5">
            <a:alpha val="49804"/>
          </a:srgbClr>
        </a:solidFill>
      </dgm:spPr>
      <dgm:t>
        <a:bodyPr/>
        <a:lstStyle/>
        <a:p>
          <a:r>
            <a:rPr lang="en-US" b="1" dirty="0"/>
            <a:t>Customers</a:t>
          </a:r>
        </a:p>
      </dgm:t>
    </dgm:pt>
    <dgm:pt modelId="{520E4C85-23F5-40F9-93DF-00A4B27DB59B}" type="parTrans" cxnId="{448CECFC-D709-4A9C-AE1A-176FFD5FA218}">
      <dgm:prSet/>
      <dgm:spPr/>
      <dgm:t>
        <a:bodyPr/>
        <a:lstStyle/>
        <a:p>
          <a:endParaRPr lang="en-US"/>
        </a:p>
      </dgm:t>
    </dgm:pt>
    <dgm:pt modelId="{64A5CC97-70C3-4695-9D1C-1C19E2D8DD1E}" type="sibTrans" cxnId="{448CECFC-D709-4A9C-AE1A-176FFD5FA218}">
      <dgm:prSet/>
      <dgm:spPr/>
      <dgm:t>
        <a:bodyPr/>
        <a:lstStyle/>
        <a:p>
          <a:endParaRPr lang="en-US"/>
        </a:p>
      </dgm:t>
    </dgm:pt>
    <dgm:pt modelId="{42113BB7-88F6-472B-B738-00F5CCD8321E}">
      <dgm:prSet phldrT="[Text]"/>
      <dgm:spPr>
        <a:solidFill>
          <a:srgbClr val="FFC000">
            <a:alpha val="49804"/>
          </a:srgbClr>
        </a:solidFill>
      </dgm:spPr>
      <dgm:t>
        <a:bodyPr/>
        <a:lstStyle/>
        <a:p>
          <a:r>
            <a:rPr lang="en-US" b="1" dirty="0"/>
            <a:t>Publishers</a:t>
          </a:r>
        </a:p>
      </dgm:t>
    </dgm:pt>
    <dgm:pt modelId="{BEBE873E-D386-4484-BFB3-8B99E8762D64}" type="parTrans" cxnId="{B283BF2F-353E-4B1E-A8D3-F4B01E84EFB9}">
      <dgm:prSet/>
      <dgm:spPr/>
      <dgm:t>
        <a:bodyPr/>
        <a:lstStyle/>
        <a:p>
          <a:endParaRPr lang="en-US"/>
        </a:p>
      </dgm:t>
    </dgm:pt>
    <dgm:pt modelId="{7FD55683-E748-449E-85A9-2E2C98F55793}" type="sibTrans" cxnId="{B283BF2F-353E-4B1E-A8D3-F4B01E84EFB9}">
      <dgm:prSet/>
      <dgm:spPr/>
      <dgm:t>
        <a:bodyPr/>
        <a:lstStyle/>
        <a:p>
          <a:endParaRPr lang="en-US"/>
        </a:p>
      </dgm:t>
    </dgm:pt>
    <dgm:pt modelId="{C474B8D2-A5B3-4874-B177-ACD2405B1EEE}">
      <dgm:prSet phldrT="[Text]"/>
      <dgm:spPr>
        <a:solidFill>
          <a:srgbClr val="F79646">
            <a:alpha val="49804"/>
          </a:srgbClr>
        </a:solidFill>
      </dgm:spPr>
      <dgm:t>
        <a:bodyPr/>
        <a:lstStyle/>
        <a:p>
          <a:r>
            <a:rPr lang="en-US" b="1" dirty="0"/>
            <a:t>Technology Experts</a:t>
          </a:r>
        </a:p>
      </dgm:t>
    </dgm:pt>
    <dgm:pt modelId="{3CA63BDC-3252-4F75-A59D-8BAC4543A431}" type="parTrans" cxnId="{767D63F0-6A65-4577-A49F-DB37F694846A}">
      <dgm:prSet/>
      <dgm:spPr/>
      <dgm:t>
        <a:bodyPr/>
        <a:lstStyle/>
        <a:p>
          <a:endParaRPr lang="en-US"/>
        </a:p>
      </dgm:t>
    </dgm:pt>
    <dgm:pt modelId="{771E7CA8-E8B0-463B-87EB-5498B7BBD63E}" type="sibTrans" cxnId="{767D63F0-6A65-4577-A49F-DB37F694846A}">
      <dgm:prSet/>
      <dgm:spPr/>
      <dgm:t>
        <a:bodyPr/>
        <a:lstStyle/>
        <a:p>
          <a:endParaRPr lang="en-US"/>
        </a:p>
      </dgm:t>
    </dgm:pt>
    <dgm:pt modelId="{C90C4573-3A32-4648-9D28-728EB68D1C8B}" type="pres">
      <dgm:prSet presAssocID="{9B2CA9DF-A4EB-4857-841E-6053BD19B4E2}" presName="compositeShape" presStyleCnt="0">
        <dgm:presLayoutVars>
          <dgm:chMax val="7"/>
          <dgm:dir/>
          <dgm:resizeHandles val="exact"/>
        </dgm:presLayoutVars>
      </dgm:prSet>
      <dgm:spPr/>
      <dgm:t>
        <a:bodyPr/>
        <a:lstStyle/>
        <a:p>
          <a:endParaRPr lang="en-US"/>
        </a:p>
      </dgm:t>
    </dgm:pt>
    <dgm:pt modelId="{69DF7016-D705-4A50-BE6C-E1119A1CB419}" type="pres">
      <dgm:prSet presAssocID="{B453EC34-4FD4-4651-82B8-F854DC9C0639}" presName="circ1" presStyleLbl="vennNode1" presStyleIdx="0" presStyleCnt="3"/>
      <dgm:spPr/>
      <dgm:t>
        <a:bodyPr/>
        <a:lstStyle/>
        <a:p>
          <a:endParaRPr lang="en-US"/>
        </a:p>
      </dgm:t>
    </dgm:pt>
    <dgm:pt modelId="{733841D2-B9BA-4B16-97A0-45CB20AF39BA}" type="pres">
      <dgm:prSet presAssocID="{B453EC34-4FD4-4651-82B8-F854DC9C0639}" presName="circ1Tx" presStyleLbl="revTx" presStyleIdx="0" presStyleCnt="0">
        <dgm:presLayoutVars>
          <dgm:chMax val="0"/>
          <dgm:chPref val="0"/>
          <dgm:bulletEnabled val="1"/>
        </dgm:presLayoutVars>
      </dgm:prSet>
      <dgm:spPr/>
      <dgm:t>
        <a:bodyPr/>
        <a:lstStyle/>
        <a:p>
          <a:endParaRPr lang="en-US"/>
        </a:p>
      </dgm:t>
    </dgm:pt>
    <dgm:pt modelId="{BD75AAD1-C5CB-467F-9873-BE67D76C55AC}" type="pres">
      <dgm:prSet presAssocID="{42113BB7-88F6-472B-B738-00F5CCD8321E}" presName="circ2" presStyleLbl="vennNode1" presStyleIdx="1" presStyleCnt="3"/>
      <dgm:spPr/>
      <dgm:t>
        <a:bodyPr/>
        <a:lstStyle/>
        <a:p>
          <a:endParaRPr lang="en-US"/>
        </a:p>
      </dgm:t>
    </dgm:pt>
    <dgm:pt modelId="{21020153-C7B8-4C24-AFEA-75044AE34F40}" type="pres">
      <dgm:prSet presAssocID="{42113BB7-88F6-472B-B738-00F5CCD8321E}" presName="circ2Tx" presStyleLbl="revTx" presStyleIdx="0" presStyleCnt="0">
        <dgm:presLayoutVars>
          <dgm:chMax val="0"/>
          <dgm:chPref val="0"/>
          <dgm:bulletEnabled val="1"/>
        </dgm:presLayoutVars>
      </dgm:prSet>
      <dgm:spPr/>
      <dgm:t>
        <a:bodyPr/>
        <a:lstStyle/>
        <a:p>
          <a:endParaRPr lang="en-US"/>
        </a:p>
      </dgm:t>
    </dgm:pt>
    <dgm:pt modelId="{FAC5D511-FBBB-48E1-AEFA-6C929F73DF2C}" type="pres">
      <dgm:prSet presAssocID="{C474B8D2-A5B3-4874-B177-ACD2405B1EEE}" presName="circ3" presStyleLbl="vennNode1" presStyleIdx="2" presStyleCnt="3"/>
      <dgm:spPr/>
      <dgm:t>
        <a:bodyPr/>
        <a:lstStyle/>
        <a:p>
          <a:endParaRPr lang="en-US"/>
        </a:p>
      </dgm:t>
    </dgm:pt>
    <dgm:pt modelId="{C8373898-B600-45A2-A84F-42302DAA0FB2}" type="pres">
      <dgm:prSet presAssocID="{C474B8D2-A5B3-4874-B177-ACD2405B1EEE}" presName="circ3Tx" presStyleLbl="revTx" presStyleIdx="0" presStyleCnt="0">
        <dgm:presLayoutVars>
          <dgm:chMax val="0"/>
          <dgm:chPref val="0"/>
          <dgm:bulletEnabled val="1"/>
        </dgm:presLayoutVars>
      </dgm:prSet>
      <dgm:spPr/>
      <dgm:t>
        <a:bodyPr/>
        <a:lstStyle/>
        <a:p>
          <a:endParaRPr lang="en-US"/>
        </a:p>
      </dgm:t>
    </dgm:pt>
  </dgm:ptLst>
  <dgm:cxnLst>
    <dgm:cxn modelId="{5942C1AE-E5D9-984E-9596-F3FB415F9E13}" type="presOf" srcId="{B453EC34-4FD4-4651-82B8-F854DC9C0639}" destId="{733841D2-B9BA-4B16-97A0-45CB20AF39BA}" srcOrd="1" destOrd="0" presId="urn:microsoft.com/office/officeart/2005/8/layout/venn1"/>
    <dgm:cxn modelId="{09749137-1E28-7643-95E8-6C798763AFBB}" type="presOf" srcId="{C474B8D2-A5B3-4874-B177-ACD2405B1EEE}" destId="{C8373898-B600-45A2-A84F-42302DAA0FB2}" srcOrd="1" destOrd="0" presId="urn:microsoft.com/office/officeart/2005/8/layout/venn1"/>
    <dgm:cxn modelId="{4C955D7F-C910-A343-AA66-6FA7DD430B6F}" type="presOf" srcId="{B453EC34-4FD4-4651-82B8-F854DC9C0639}" destId="{69DF7016-D705-4A50-BE6C-E1119A1CB419}" srcOrd="0" destOrd="0" presId="urn:microsoft.com/office/officeart/2005/8/layout/venn1"/>
    <dgm:cxn modelId="{767D63F0-6A65-4577-A49F-DB37F694846A}" srcId="{9B2CA9DF-A4EB-4857-841E-6053BD19B4E2}" destId="{C474B8D2-A5B3-4874-B177-ACD2405B1EEE}" srcOrd="2" destOrd="0" parTransId="{3CA63BDC-3252-4F75-A59D-8BAC4543A431}" sibTransId="{771E7CA8-E8B0-463B-87EB-5498B7BBD63E}"/>
    <dgm:cxn modelId="{B283BF2F-353E-4B1E-A8D3-F4B01E84EFB9}" srcId="{9B2CA9DF-A4EB-4857-841E-6053BD19B4E2}" destId="{42113BB7-88F6-472B-B738-00F5CCD8321E}" srcOrd="1" destOrd="0" parTransId="{BEBE873E-D386-4484-BFB3-8B99E8762D64}" sibTransId="{7FD55683-E748-449E-85A9-2E2C98F55793}"/>
    <dgm:cxn modelId="{8DAD6BA1-E984-8140-9B18-E1E32B27DC3C}" type="presOf" srcId="{42113BB7-88F6-472B-B738-00F5CCD8321E}" destId="{21020153-C7B8-4C24-AFEA-75044AE34F40}" srcOrd="1" destOrd="0" presId="urn:microsoft.com/office/officeart/2005/8/layout/venn1"/>
    <dgm:cxn modelId="{0EFD1219-9210-C041-A664-5DE2C71D79D1}" type="presOf" srcId="{9B2CA9DF-A4EB-4857-841E-6053BD19B4E2}" destId="{C90C4573-3A32-4648-9D28-728EB68D1C8B}" srcOrd="0" destOrd="0" presId="urn:microsoft.com/office/officeart/2005/8/layout/venn1"/>
    <dgm:cxn modelId="{8633ABFC-7CF0-2549-A5AB-485978639A39}" type="presOf" srcId="{C474B8D2-A5B3-4874-B177-ACD2405B1EEE}" destId="{FAC5D511-FBBB-48E1-AEFA-6C929F73DF2C}" srcOrd="0" destOrd="0" presId="urn:microsoft.com/office/officeart/2005/8/layout/venn1"/>
    <dgm:cxn modelId="{448CECFC-D709-4A9C-AE1A-176FFD5FA218}" srcId="{9B2CA9DF-A4EB-4857-841E-6053BD19B4E2}" destId="{B453EC34-4FD4-4651-82B8-F854DC9C0639}" srcOrd="0" destOrd="0" parTransId="{520E4C85-23F5-40F9-93DF-00A4B27DB59B}" sibTransId="{64A5CC97-70C3-4695-9D1C-1C19E2D8DD1E}"/>
    <dgm:cxn modelId="{A0CF2A7C-F0EB-104D-BE44-C8087E8045AE}" type="presOf" srcId="{42113BB7-88F6-472B-B738-00F5CCD8321E}" destId="{BD75AAD1-C5CB-467F-9873-BE67D76C55AC}" srcOrd="0" destOrd="0" presId="urn:microsoft.com/office/officeart/2005/8/layout/venn1"/>
    <dgm:cxn modelId="{1E5384FE-8D79-8C4C-9E75-406064AD5DAA}" type="presParOf" srcId="{C90C4573-3A32-4648-9D28-728EB68D1C8B}" destId="{69DF7016-D705-4A50-BE6C-E1119A1CB419}" srcOrd="0" destOrd="0" presId="urn:microsoft.com/office/officeart/2005/8/layout/venn1"/>
    <dgm:cxn modelId="{3604F677-3CEB-F345-96A6-4A34CA4779EF}" type="presParOf" srcId="{C90C4573-3A32-4648-9D28-728EB68D1C8B}" destId="{733841D2-B9BA-4B16-97A0-45CB20AF39BA}" srcOrd="1" destOrd="0" presId="urn:microsoft.com/office/officeart/2005/8/layout/venn1"/>
    <dgm:cxn modelId="{81ACB152-4850-E745-9FBF-E02F8F5CD567}" type="presParOf" srcId="{C90C4573-3A32-4648-9D28-728EB68D1C8B}" destId="{BD75AAD1-C5CB-467F-9873-BE67D76C55AC}" srcOrd="2" destOrd="0" presId="urn:microsoft.com/office/officeart/2005/8/layout/venn1"/>
    <dgm:cxn modelId="{E1960EA4-1407-044C-992A-C3499AA1047C}" type="presParOf" srcId="{C90C4573-3A32-4648-9D28-728EB68D1C8B}" destId="{21020153-C7B8-4C24-AFEA-75044AE34F40}" srcOrd="3" destOrd="0" presId="urn:microsoft.com/office/officeart/2005/8/layout/venn1"/>
    <dgm:cxn modelId="{6E3079CE-EB0C-5644-96B5-8A77355239B0}" type="presParOf" srcId="{C90C4573-3A32-4648-9D28-728EB68D1C8B}" destId="{FAC5D511-FBBB-48E1-AEFA-6C929F73DF2C}" srcOrd="4" destOrd="0" presId="urn:microsoft.com/office/officeart/2005/8/layout/venn1"/>
    <dgm:cxn modelId="{69A1AB14-933E-7F45-8070-3B6ED5E38DB6}" type="presParOf" srcId="{C90C4573-3A32-4648-9D28-728EB68D1C8B}" destId="{C8373898-B600-45A2-A84F-42302DAA0FB2}"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1440" tIns="45720" rIns="91440" bIns="45720" rtlCol="0"/>
          <a:lstStyle>
            <a:lvl1pPr algn="r">
              <a:defRPr sz="1200"/>
            </a:lvl1pPr>
          </a:lstStyle>
          <a:p>
            <a:fld id="{376DE996-B52A-8745-9ACE-4B0556CD2E5A}" type="datetimeFigureOut">
              <a:rPr lang="en-US" smtClean="0"/>
              <a:t>12/5/17</a:t>
            </a:fld>
            <a:endParaRPr lang="en-US"/>
          </a:p>
        </p:txBody>
      </p:sp>
      <p:sp>
        <p:nvSpPr>
          <p:cNvPr id="4" name="Footer Placeholder 3"/>
          <p:cNvSpPr>
            <a:spLocks noGrp="1"/>
          </p:cNvSpPr>
          <p:nvPr>
            <p:ph type="ftr" sz="quarter" idx="2"/>
          </p:nvPr>
        </p:nvSpPr>
        <p:spPr>
          <a:xfrm>
            <a:off x="2" y="8829966"/>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1440" tIns="45720" rIns="91440" bIns="45720" rtlCol="0" anchor="b"/>
          <a:lstStyle>
            <a:lvl1pPr algn="r">
              <a:defRPr sz="1200"/>
            </a:lvl1pPr>
          </a:lstStyle>
          <a:p>
            <a:fld id="{3BEA1CC4-C745-8445-8512-B7B4E9D25F0F}" type="slidenum">
              <a:rPr lang="en-US" smtClean="0"/>
              <a:t>‹#›</a:t>
            </a:fld>
            <a:endParaRPr lang="en-US"/>
          </a:p>
        </p:txBody>
      </p:sp>
    </p:spTree>
    <p:extLst>
      <p:ext uri="{BB962C8B-B14F-4D97-AF65-F5344CB8AC3E}">
        <p14:creationId xmlns:p14="http://schemas.microsoft.com/office/powerpoint/2010/main" val="1092641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406400" y="696913"/>
            <a:ext cx="6197600" cy="3486150"/>
          </a:xfrm>
          <a:prstGeom prst="rect">
            <a:avLst/>
          </a:prstGeom>
        </p:spPr>
        <p:txBody>
          <a:bodyPr/>
          <a:lstStyle/>
          <a:p>
            <a:endParaRPr/>
          </a:p>
        </p:txBody>
      </p:sp>
      <p:sp>
        <p:nvSpPr>
          <p:cNvPr id="175" name="Shape 175"/>
          <p:cNvSpPr>
            <a:spLocks noGrp="1"/>
          </p:cNvSpPr>
          <p:nvPr>
            <p:ph type="body" sz="quarter" idx="1"/>
          </p:nvPr>
        </p:nvSpPr>
        <p:spPr>
          <a:xfrm>
            <a:off x="934721" y="4415791"/>
            <a:ext cx="5140960" cy="4183380"/>
          </a:xfrm>
          <a:prstGeom prst="rect">
            <a:avLst/>
          </a:prstGeom>
        </p:spPr>
        <p:txBody>
          <a:bodyPr/>
          <a:lstStyle/>
          <a:p>
            <a:endParaRPr/>
          </a:p>
        </p:txBody>
      </p:sp>
    </p:spTree>
    <p:extLst>
      <p:ext uri="{BB962C8B-B14F-4D97-AF65-F5344CB8AC3E}">
        <p14:creationId xmlns:p14="http://schemas.microsoft.com/office/powerpoint/2010/main" val="3570817128"/>
      </p:ext>
    </p:extLst>
  </p:cSld>
  <p:clrMap bg1="lt1" tx1="dk1" bg2="lt2" tx2="dk2" accent1="accent1" accent2="accent2" accent3="accent3" accent4="accent4" accent5="accent5" accent6="accent6" hlink="hlink" folHlink="folHlink"/>
  <p:hf hdr="0" ftr="0" dt="0"/>
  <p:notesStyle>
    <a:lvl1pPr defTabSz="872722" latinLnBrk="0">
      <a:defRPr sz="1100">
        <a:latin typeface="+mj-lt"/>
        <a:ea typeface="+mj-ea"/>
        <a:cs typeface="+mj-cs"/>
        <a:sym typeface="Calibri"/>
      </a:defRPr>
    </a:lvl1pPr>
    <a:lvl2pPr indent="228600" defTabSz="872722" latinLnBrk="0">
      <a:defRPr sz="1100">
        <a:latin typeface="+mj-lt"/>
        <a:ea typeface="+mj-ea"/>
        <a:cs typeface="+mj-cs"/>
        <a:sym typeface="Calibri"/>
      </a:defRPr>
    </a:lvl2pPr>
    <a:lvl3pPr indent="457200" defTabSz="872722" latinLnBrk="0">
      <a:defRPr sz="1100">
        <a:latin typeface="+mj-lt"/>
        <a:ea typeface="+mj-ea"/>
        <a:cs typeface="+mj-cs"/>
        <a:sym typeface="Calibri"/>
      </a:defRPr>
    </a:lvl3pPr>
    <a:lvl4pPr indent="685800" defTabSz="872722" latinLnBrk="0">
      <a:defRPr sz="1100">
        <a:latin typeface="+mj-lt"/>
        <a:ea typeface="+mj-ea"/>
        <a:cs typeface="+mj-cs"/>
        <a:sym typeface="Calibri"/>
      </a:defRPr>
    </a:lvl4pPr>
    <a:lvl5pPr indent="914400" defTabSz="872722" latinLnBrk="0">
      <a:defRPr sz="1100">
        <a:latin typeface="+mj-lt"/>
        <a:ea typeface="+mj-ea"/>
        <a:cs typeface="+mj-cs"/>
        <a:sym typeface="Calibri"/>
      </a:defRPr>
    </a:lvl5pPr>
    <a:lvl6pPr indent="1143000" defTabSz="872722" latinLnBrk="0">
      <a:defRPr sz="1100">
        <a:latin typeface="+mj-lt"/>
        <a:ea typeface="+mj-ea"/>
        <a:cs typeface="+mj-cs"/>
        <a:sym typeface="Calibri"/>
      </a:defRPr>
    </a:lvl6pPr>
    <a:lvl7pPr indent="1371600" defTabSz="872722" latinLnBrk="0">
      <a:defRPr sz="1100">
        <a:latin typeface="+mj-lt"/>
        <a:ea typeface="+mj-ea"/>
        <a:cs typeface="+mj-cs"/>
        <a:sym typeface="Calibri"/>
      </a:defRPr>
    </a:lvl7pPr>
    <a:lvl8pPr indent="1600200" defTabSz="872722" latinLnBrk="0">
      <a:defRPr sz="1100">
        <a:latin typeface="+mj-lt"/>
        <a:ea typeface="+mj-ea"/>
        <a:cs typeface="+mj-cs"/>
        <a:sym typeface="Calibri"/>
      </a:defRPr>
    </a:lvl8pPr>
    <a:lvl9pPr indent="1828800" defTabSz="872722"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s://wayf-cloud.readme.io/reference%23creat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5257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10</a:t>
            </a:fld>
            <a:endParaRPr lang="en-GB"/>
          </a:p>
        </p:txBody>
      </p:sp>
    </p:spTree>
    <p:extLst>
      <p:ext uri="{BB962C8B-B14F-4D97-AF65-F5344CB8AC3E}">
        <p14:creationId xmlns:p14="http://schemas.microsoft.com/office/powerpoint/2010/main" val="113500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11</a:t>
            </a:fld>
            <a:endParaRPr lang="en-GB"/>
          </a:p>
        </p:txBody>
      </p:sp>
    </p:spTree>
    <p:extLst>
      <p:ext uri="{BB962C8B-B14F-4D97-AF65-F5344CB8AC3E}">
        <p14:creationId xmlns:p14="http://schemas.microsoft.com/office/powerpoint/2010/main" val="279694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12</a:t>
            </a:fld>
            <a:endParaRPr lang="en-GB"/>
          </a:p>
        </p:txBody>
      </p:sp>
    </p:spTree>
    <p:extLst>
      <p:ext uri="{BB962C8B-B14F-4D97-AF65-F5344CB8AC3E}">
        <p14:creationId xmlns:p14="http://schemas.microsoft.com/office/powerpoint/2010/main" val="424719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13</a:t>
            </a:fld>
            <a:endParaRPr lang="en-GB"/>
          </a:p>
        </p:txBody>
      </p:sp>
    </p:spTree>
    <p:extLst>
      <p:ext uri="{BB962C8B-B14F-4D97-AF65-F5344CB8AC3E}">
        <p14:creationId xmlns:p14="http://schemas.microsoft.com/office/powerpoint/2010/main" val="380799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14</a:t>
            </a:fld>
            <a:endParaRPr lang="en-GB"/>
          </a:p>
        </p:txBody>
      </p:sp>
    </p:spTree>
    <p:extLst>
      <p:ext uri="{BB962C8B-B14F-4D97-AF65-F5344CB8AC3E}">
        <p14:creationId xmlns:p14="http://schemas.microsoft.com/office/powerpoint/2010/main" val="304318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15</a:t>
            </a:fld>
            <a:endParaRPr lang="en-GB"/>
          </a:p>
        </p:txBody>
      </p:sp>
    </p:spTree>
    <p:extLst>
      <p:ext uri="{BB962C8B-B14F-4D97-AF65-F5344CB8AC3E}">
        <p14:creationId xmlns:p14="http://schemas.microsoft.com/office/powerpoint/2010/main" val="113363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5517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000689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9506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6468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32540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52575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159" y="8829573"/>
            <a:ext cx="3038604" cy="465340"/>
          </a:xfrm>
          <a:prstGeom prst="rect">
            <a:avLst/>
          </a:prstGeom>
        </p:spPr>
        <p:txBody>
          <a:bodyPr/>
          <a:lstStyle/>
          <a:p>
            <a:fld id="{F4D43EEE-7010-487B-9B66-E46EE1AD300C}" type="slidenum">
              <a:rPr lang="en-GB" smtClean="0"/>
              <a:t>26</a:t>
            </a:fld>
            <a:endParaRPr lang="en-GB"/>
          </a:p>
        </p:txBody>
      </p:sp>
    </p:spTree>
    <p:extLst>
      <p:ext uri="{BB962C8B-B14F-4D97-AF65-F5344CB8AC3E}">
        <p14:creationId xmlns:p14="http://schemas.microsoft.com/office/powerpoint/2010/main" val="3116454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159" y="8829573"/>
            <a:ext cx="3038604" cy="465340"/>
          </a:xfrm>
          <a:prstGeom prst="rect">
            <a:avLst/>
          </a:prstGeom>
        </p:spPr>
        <p:txBody>
          <a:bodyPr/>
          <a:lstStyle/>
          <a:p>
            <a:fld id="{F4D43EEE-7010-487B-9B66-E46EE1AD300C}" type="slidenum">
              <a:rPr lang="en-GB" smtClean="0"/>
              <a:t>27</a:t>
            </a:fld>
            <a:endParaRPr lang="en-GB"/>
          </a:p>
        </p:txBody>
      </p:sp>
    </p:spTree>
    <p:extLst>
      <p:ext uri="{BB962C8B-B14F-4D97-AF65-F5344CB8AC3E}">
        <p14:creationId xmlns:p14="http://schemas.microsoft.com/office/powerpoint/2010/main" val="680862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159" y="8829573"/>
            <a:ext cx="3038604" cy="465340"/>
          </a:xfrm>
          <a:prstGeom prst="rect">
            <a:avLst/>
          </a:prstGeom>
        </p:spPr>
        <p:txBody>
          <a:bodyPr/>
          <a:lstStyle/>
          <a:p>
            <a:fld id="{F4D43EEE-7010-487B-9B66-E46EE1AD300C}" type="slidenum">
              <a:rPr lang="en-GB" smtClean="0"/>
              <a:t>28</a:t>
            </a:fld>
            <a:endParaRPr lang="en-GB"/>
          </a:p>
        </p:txBody>
      </p:sp>
    </p:spTree>
    <p:extLst>
      <p:ext uri="{BB962C8B-B14F-4D97-AF65-F5344CB8AC3E}">
        <p14:creationId xmlns:p14="http://schemas.microsoft.com/office/powerpoint/2010/main" val="267830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159" y="8829573"/>
            <a:ext cx="3038604" cy="465340"/>
          </a:xfrm>
          <a:prstGeom prst="rect">
            <a:avLst/>
          </a:prstGeom>
        </p:spPr>
        <p:txBody>
          <a:bodyPr/>
          <a:lstStyle/>
          <a:p>
            <a:fld id="{F4D43EEE-7010-487B-9B66-E46EE1AD300C}" type="slidenum">
              <a:rPr lang="en-GB" smtClean="0"/>
              <a:t>29</a:t>
            </a:fld>
            <a:endParaRPr lang="en-GB"/>
          </a:p>
        </p:txBody>
      </p:sp>
    </p:spTree>
    <p:extLst>
      <p:ext uri="{BB962C8B-B14F-4D97-AF65-F5344CB8AC3E}">
        <p14:creationId xmlns:p14="http://schemas.microsoft.com/office/powerpoint/2010/main" val="1885435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159" y="8829573"/>
            <a:ext cx="3038604" cy="465340"/>
          </a:xfrm>
          <a:prstGeom prst="rect">
            <a:avLst/>
          </a:prstGeom>
        </p:spPr>
        <p:txBody>
          <a:bodyPr/>
          <a:lstStyle/>
          <a:p>
            <a:fld id="{F4D43EEE-7010-487B-9B66-E46EE1AD300C}" type="slidenum">
              <a:rPr lang="en-GB" smtClean="0"/>
              <a:t>30</a:t>
            </a:fld>
            <a:endParaRPr lang="en-GB"/>
          </a:p>
        </p:txBody>
      </p:sp>
    </p:spTree>
    <p:extLst>
      <p:ext uri="{BB962C8B-B14F-4D97-AF65-F5344CB8AC3E}">
        <p14:creationId xmlns:p14="http://schemas.microsoft.com/office/powerpoint/2010/main" val="3208074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159" y="8829573"/>
            <a:ext cx="3038604" cy="465340"/>
          </a:xfrm>
          <a:prstGeom prst="rect">
            <a:avLst/>
          </a:prstGeom>
        </p:spPr>
        <p:txBody>
          <a:bodyPr/>
          <a:lstStyle/>
          <a:p>
            <a:fld id="{F4D43EEE-7010-487B-9B66-E46EE1AD300C}" type="slidenum">
              <a:rPr lang="en-GB" smtClean="0"/>
              <a:t>33</a:t>
            </a:fld>
            <a:endParaRPr lang="en-GB"/>
          </a:p>
        </p:txBody>
      </p:sp>
    </p:spTree>
    <p:extLst>
      <p:ext uri="{BB962C8B-B14F-4D97-AF65-F5344CB8AC3E}">
        <p14:creationId xmlns:p14="http://schemas.microsoft.com/office/powerpoint/2010/main" val="1494994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52575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00068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4793" y="696906"/>
            <a:ext cx="3200814" cy="3486693"/>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5257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02632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27915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4793" y="696906"/>
            <a:ext cx="3200814" cy="3486693"/>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52575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marL="228600" indent="-228600">
              <a:buSzPct val="100000"/>
              <a:buChar char="•"/>
              <a:defRPr sz="1300"/>
            </a:pPr>
            <a:r>
              <a:t>This is the de-facto standard user experience for loging in to websites today</a:t>
            </a:r>
          </a:p>
          <a:p>
            <a:pPr marL="228600" indent="-228600">
              <a:buSzPct val="100000"/>
              <a:buChar char="•"/>
              <a:defRPr sz="1300"/>
            </a:pPr>
            <a:r>
              <a:t>The likelihood that a random user can login with one of the options presented in this screen is very large </a:t>
            </a:r>
          </a:p>
          <a:p>
            <a:pPr marL="228600" indent="-228600">
              <a:buSzPct val="100000"/>
              <a:buChar char="•"/>
              <a:defRPr sz="1300"/>
            </a:pPr>
            <a:r>
              <a:t>Using an Identity provider such as Google or Facebook is very convenient for the users because they don't have to remember yet another username and password </a:t>
            </a:r>
          </a:p>
          <a:p>
            <a:pPr marL="228600" indent="-228600">
              <a:buSzPct val="100000"/>
              <a:buChar char="•"/>
              <a:defRPr sz="1300"/>
            </a:pPr>
            <a:r>
              <a:t>Its also very quick. In most cases, the user doesn’t even face a new authentication challenge because of existing login session being available </a:t>
            </a:r>
          </a:p>
          <a:p>
            <a:pPr>
              <a:defRPr sz="1300"/>
            </a:pPr>
            <a:endParaRPr/>
          </a:p>
          <a:p>
            <a:pPr>
              <a:defRPr sz="1500"/>
            </a:pPr>
            <a:r>
              <a:t>Can this paradigm been followed for institutional user access? </a:t>
            </a:r>
          </a:p>
          <a:p>
            <a:pPr marL="228600" indent="-228600">
              <a:buSzPct val="100000"/>
              <a:buChar char="•"/>
              <a:defRPr sz="1300"/>
            </a:pPr>
            <a:r>
              <a:t>Universities DO have systems supporting protocols such as SAML/Shibboleth, that would make this possible</a:t>
            </a:r>
          </a:p>
        </p:txBody>
      </p:sp>
    </p:spTree>
    <p:extLst>
      <p:ext uri="{BB962C8B-B14F-4D97-AF65-F5344CB8AC3E}">
        <p14:creationId xmlns:p14="http://schemas.microsoft.com/office/powerpoint/2010/main" val="73724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1746250" y="938213"/>
            <a:ext cx="8334375" cy="4689475"/>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The WAYF Cloud IS 3 things</a:t>
            </a:r>
          </a:p>
          <a:p>
            <a:r>
              <a:t> - A Server - this is easy</a:t>
            </a:r>
          </a:p>
          <a:p>
            <a:r>
              <a:t> but its also an interface specification, about how to talk to this server</a:t>
            </a:r>
          </a:p>
          <a:p>
            <a:r>
              <a:t> and a data model definition, which defines the details about what to tell this server</a:t>
            </a:r>
          </a:p>
          <a:p>
            <a:endParaRPr/>
          </a:p>
          <a:p>
            <a:r>
              <a:t>Its purpose is to allow publishers to talk to each other - simplify/standardize their communication</a:t>
            </a:r>
          </a:p>
          <a:p>
            <a:r>
              <a:t>the need to talk is to exchange information with each other</a:t>
            </a:r>
          </a:p>
          <a:p>
            <a:endParaRPr/>
          </a:p>
          <a:p>
            <a:r>
              <a:t>Architecture:</a:t>
            </a:r>
          </a:p>
          <a:p>
            <a:r>
              <a:t>It is centralised in the sense that there is a single authority that operates this service</a:t>
            </a:r>
          </a:p>
          <a:p>
            <a:r>
              <a:t>It is decentralised in the sense that the trust model is distributed. The operator does not have ownership of the data</a:t>
            </a:r>
          </a:p>
          <a:p>
            <a:endParaRPr/>
          </a:p>
          <a:p>
            <a:endParaRPr/>
          </a:p>
          <a:p>
            <a:endParaRPr/>
          </a:p>
          <a:p>
            <a:pPr marL="228600" indent="-228600">
              <a:buSzPct val="100000"/>
              <a:buChar char="•"/>
            </a:pPr>
            <a:endParaRPr/>
          </a:p>
          <a:p>
            <a:endParaRPr/>
          </a:p>
        </p:txBody>
      </p:sp>
    </p:spTree>
    <p:extLst>
      <p:ext uri="{BB962C8B-B14F-4D97-AF65-F5344CB8AC3E}">
        <p14:creationId xmlns:p14="http://schemas.microsoft.com/office/powerpoint/2010/main" val="1254833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defRPr sz="1300"/>
            </a:pPr>
            <a:r>
              <a:rPr dirty="0"/>
              <a:t>Say a user visits a publisher site for the first time.</a:t>
            </a:r>
          </a:p>
          <a:p>
            <a:pPr>
              <a:defRPr sz="1300"/>
            </a:pPr>
            <a:endParaRPr dirty="0"/>
          </a:p>
          <a:p>
            <a:pPr>
              <a:defRPr sz="1300"/>
            </a:pPr>
            <a:r>
              <a:rPr dirty="0"/>
              <a:t>The very first time we don’t have many options, the user has to go through a process similar to the existing one</a:t>
            </a:r>
          </a:p>
          <a:p>
            <a:pPr>
              <a:defRPr sz="1300"/>
            </a:pPr>
            <a:r>
              <a:rPr dirty="0"/>
              <a:t>where they manually select their institution</a:t>
            </a:r>
          </a:p>
          <a:p>
            <a:pPr>
              <a:defRPr sz="1300"/>
            </a:pPr>
            <a:endParaRPr dirty="0"/>
          </a:p>
          <a:p>
            <a:pPr>
              <a:defRPr sz="1300"/>
            </a:pPr>
            <a:r>
              <a:rPr dirty="0"/>
              <a:t>But there can be many first times! - one at each publisher platform!!</a:t>
            </a:r>
          </a:p>
          <a:p>
            <a:pPr>
              <a:defRPr sz="1300"/>
            </a:pPr>
            <a:r>
              <a:rPr dirty="0"/>
              <a:t>and this is where the WAYF Cloud comes in, to make the first time a really one time experience</a:t>
            </a:r>
          </a:p>
          <a:p>
            <a:pPr>
              <a:defRPr sz="1300"/>
            </a:pPr>
            <a:endParaRPr dirty="0"/>
          </a:p>
          <a:p>
            <a:pPr>
              <a:defRPr sz="1300"/>
            </a:pPr>
            <a:endParaRPr dirty="0"/>
          </a:p>
          <a:p>
            <a:pPr>
              <a:defRPr sz="1300"/>
            </a:pPr>
            <a:r>
              <a:rPr dirty="0"/>
              <a:t>The user’s selection is SHARED by the publisher in the WAYF </a:t>
            </a:r>
            <a:r>
              <a:rPr dirty="0" smtClean="0"/>
              <a:t>Cloud</a:t>
            </a:r>
            <a:endParaRPr lang="en-US" dirty="0" smtClean="0"/>
          </a:p>
          <a:p>
            <a:pPr marL="228600" indent="-228600">
              <a:buSzPct val="100000"/>
              <a:buChar char="•"/>
              <a:defRPr sz="1300"/>
            </a:pPr>
            <a:r>
              <a:rPr lang="en-US" dirty="0" smtClean="0"/>
              <a:t>Second time:</a:t>
            </a:r>
          </a:p>
          <a:p>
            <a:pPr marL="228600" indent="-228600">
              <a:buSzPct val="100000"/>
              <a:buChar char="•"/>
              <a:defRPr sz="1300"/>
            </a:pPr>
            <a:r>
              <a:rPr lang="en-US" dirty="0" smtClean="0"/>
              <a:t>The same user visits a new platform</a:t>
            </a:r>
          </a:p>
          <a:p>
            <a:pPr marL="228600" indent="-228600">
              <a:buSzPct val="100000"/>
              <a:buChar char="•"/>
              <a:defRPr sz="1300"/>
            </a:pPr>
            <a:r>
              <a:rPr lang="en-US" dirty="0" smtClean="0"/>
              <a:t>The platform discovers through the </a:t>
            </a:r>
            <a:r>
              <a:rPr lang="en-US" dirty="0" err="1" smtClean="0"/>
              <a:t>wayf</a:t>
            </a:r>
            <a:r>
              <a:rPr lang="en-US" dirty="0" smtClean="0"/>
              <a:t>-cloud past user </a:t>
            </a:r>
            <a:r>
              <a:rPr lang="en-US" dirty="0" err="1" smtClean="0"/>
              <a:t>IdP</a:t>
            </a:r>
            <a:r>
              <a:rPr lang="en-US" dirty="0" smtClean="0"/>
              <a:t> selections </a:t>
            </a:r>
          </a:p>
          <a:p>
            <a:pPr marL="228600" indent="-228600">
              <a:buSzPct val="100000"/>
              <a:buChar char="•"/>
              <a:defRPr sz="1300"/>
            </a:pPr>
            <a:r>
              <a:rPr lang="en-US" dirty="0" smtClean="0"/>
              <a:t>User selection injected in the login page</a:t>
            </a:r>
          </a:p>
          <a:p>
            <a:pPr>
              <a:defRPr sz="1300"/>
            </a:pPr>
            <a:endParaRPr lang="en-US" dirty="0" smtClean="0"/>
          </a:p>
          <a:p>
            <a:pPr>
              <a:defRPr sz="1300"/>
            </a:pPr>
            <a:r>
              <a:rPr lang="en-US" dirty="0" smtClean="0"/>
              <a:t>Result:  First time is made a real one-time experience</a:t>
            </a:r>
          </a:p>
          <a:p>
            <a:pPr>
              <a:defRPr sz="1300"/>
            </a:pPr>
            <a:endParaRPr lang="en-US" dirty="0" smtClean="0"/>
          </a:p>
          <a:p>
            <a:r>
              <a:rPr lang="en-US" b="1" dirty="0" smtClean="0"/>
              <a:t>The WAYF Cloud API: </a:t>
            </a:r>
            <a:r>
              <a:rPr lang="en-US" dirty="0" smtClean="0"/>
              <a:t>Used by the server provider platforms to Create, Discover, Share and keep up to date a user</a:t>
            </a:r>
            <a:r>
              <a:rPr lang="en-US" dirty="0" smtClean="0">
                <a:hlinkClick r:id="rId3"/>
              </a:rPr>
              <a:t>’</a:t>
            </a:r>
            <a:r>
              <a:rPr lang="en-US" dirty="0" smtClean="0"/>
              <a:t>s WAYF history with other Service Providers</a:t>
            </a:r>
            <a:br>
              <a:rPr lang="en-US" dirty="0" smtClean="0"/>
            </a:br>
            <a:endParaRPr lang="en-US" dirty="0" smtClean="0"/>
          </a:p>
          <a:p>
            <a:r>
              <a:rPr lang="en-US" b="1" dirty="0" smtClean="0"/>
              <a:t>WAYF Widget: </a:t>
            </a:r>
            <a:r>
              <a:rPr lang="en-US" dirty="0" smtClean="0"/>
              <a:t>An interface between the user's web browser and the WAYF Cloud. Its role is to transfer the unique identifier of the device in the domain of the service provider, referred to as the </a:t>
            </a:r>
            <a:r>
              <a:rPr lang="en-US" dirty="0" err="1" smtClean="0"/>
              <a:t>wayf</a:t>
            </a:r>
            <a:r>
              <a:rPr lang="en-US" dirty="0" smtClean="0"/>
              <a:t>-local ID, to the WAYF Cloud.  All a service provider platform needs to do, is to incorporate the WAYF Widget URL into certain HTML pages </a:t>
            </a:r>
            <a:br>
              <a:rPr lang="en-US" dirty="0" smtClean="0"/>
            </a:br>
            <a:endParaRPr lang="en-US" sz="1600" dirty="0" smtClean="0">
              <a:cs typeface="Avenir Book"/>
            </a:endParaRPr>
          </a:p>
          <a:p>
            <a:pPr>
              <a:defRPr sz="1300"/>
            </a:pPr>
            <a:endParaRPr dirty="0"/>
          </a:p>
          <a:p>
            <a:endParaRPr dirty="0"/>
          </a:p>
          <a:p>
            <a:pPr marL="228600" indent="-228600">
              <a:buSzPct val="100000"/>
              <a:buChar char="•"/>
            </a:pPr>
            <a:endParaRPr dirty="0"/>
          </a:p>
          <a:p>
            <a:endParaRPr dirty="0"/>
          </a:p>
        </p:txBody>
      </p:sp>
    </p:spTree>
    <p:extLst>
      <p:ext uri="{BB962C8B-B14F-4D97-AF65-F5344CB8AC3E}">
        <p14:creationId xmlns:p14="http://schemas.microsoft.com/office/powerpoint/2010/main" val="1037340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solidFill>
                  <a:srgbClr val="404040"/>
                </a:solidFill>
              </a:rPr>
              <a:t>User visits the web page of the first service provider:</a:t>
            </a:r>
          </a:p>
          <a:p>
            <a:pPr marL="342900" lvl="2" indent="-342900">
              <a:buFont typeface="+mj-lt"/>
              <a:buAutoNum type="arabicPeriod"/>
            </a:pPr>
            <a:r>
              <a:rPr lang="en-US" sz="1600" dirty="0" smtClean="0">
                <a:solidFill>
                  <a:srgbClr val="404040"/>
                </a:solidFill>
              </a:rPr>
              <a:t>The service provider 1 assigns a local ID for this visitor, and adds the WAYF Widget in the returning page</a:t>
            </a:r>
          </a:p>
          <a:p>
            <a:pPr marL="342900" lvl="2" indent="-342900">
              <a:buFont typeface="+mj-lt"/>
              <a:buAutoNum type="arabicPeriod"/>
            </a:pPr>
            <a:r>
              <a:rPr lang="en-US" sz="1600" dirty="0" smtClean="0">
                <a:solidFill>
                  <a:srgbClr val="404040"/>
                </a:solidFill>
              </a:rPr>
              <a:t>The service provider at sp1.com uses the API of the WAYF Cloud to Register/Create this local ID to the WAYF Cloud. </a:t>
            </a:r>
          </a:p>
          <a:p>
            <a:pPr marL="342900" lvl="2" indent="-342900">
              <a:buFont typeface="+mj-lt"/>
              <a:buAutoNum type="arabicPeriod"/>
            </a:pPr>
            <a:r>
              <a:rPr lang="en-US" sz="1600" dirty="0" smtClean="0">
                <a:solidFill>
                  <a:srgbClr val="404040"/>
                </a:solidFill>
              </a:rPr>
              <a:t>The WAYF Widget is executed at the user's web browser, resulting to the assignment of a WAYF global ID to this device and a relationship between the local id.</a:t>
            </a:r>
          </a:p>
          <a:p>
            <a:pPr marL="342900" lvl="2" indent="-342900">
              <a:buFont typeface="+mj-lt"/>
              <a:buAutoNum type="arabicPeriod"/>
            </a:pPr>
            <a:r>
              <a:rPr lang="en-US" sz="1600" dirty="0" smtClean="0">
                <a:solidFill>
                  <a:srgbClr val="404040"/>
                </a:solidFill>
              </a:rPr>
              <a:t>The user selects an identity provider at sp1.com. </a:t>
            </a:r>
          </a:p>
          <a:p>
            <a:pPr marL="342900" lvl="2" indent="-342900">
              <a:buFont typeface="+mj-lt"/>
              <a:buAutoNum type="arabicPeriod"/>
            </a:pPr>
            <a:r>
              <a:rPr lang="en-US" sz="1600" b="1" dirty="0" smtClean="0">
                <a:solidFill>
                  <a:srgbClr val="404040"/>
                </a:solidFill>
              </a:rPr>
              <a:t>The user's selection is shared by the service provider WAYF Cloud using the API</a:t>
            </a:r>
          </a:p>
          <a:p>
            <a:pPr marL="342900" lvl="2" indent="-342900">
              <a:buFont typeface="+mj-lt"/>
              <a:buAutoNum type="arabicPeriod"/>
            </a:pPr>
            <a:endParaRPr lang="en-US" sz="1600" dirty="0" smtClean="0">
              <a:solidFill>
                <a:srgbClr val="404040"/>
              </a:solidFill>
            </a:endParaRPr>
          </a:p>
          <a:p>
            <a:pPr lvl="2" indent="0"/>
            <a:r>
              <a:rPr lang="en-US" sz="1600" b="1" dirty="0" smtClean="0">
                <a:solidFill>
                  <a:srgbClr val="404040"/>
                </a:solidFill>
              </a:rPr>
              <a:t> User visits the second service provider on the same device</a:t>
            </a:r>
          </a:p>
          <a:p>
            <a:pPr marL="342900" lvl="2" indent="-342900">
              <a:buFont typeface="+mj-lt"/>
              <a:buAutoNum type="arabicPeriod"/>
            </a:pPr>
            <a:r>
              <a:rPr lang="en-US" sz="1600" dirty="0" smtClean="0">
                <a:solidFill>
                  <a:srgbClr val="404040"/>
                </a:solidFill>
              </a:rPr>
              <a:t>The service provider 2 assigns a local ID for this visitor, and adds the WAYF Widget in the returning page</a:t>
            </a:r>
          </a:p>
          <a:p>
            <a:pPr marL="342900" indent="-342900">
              <a:buFont typeface="+mj-lt"/>
              <a:buAutoNum type="arabicPeriod"/>
            </a:pPr>
            <a:r>
              <a:rPr lang="en-US" sz="1600" dirty="0" smtClean="0">
                <a:solidFill>
                  <a:srgbClr val="404040"/>
                </a:solidFill>
              </a:rPr>
              <a:t>The WAYF Widget is executed again at the user's web browser, and builds an association between sp2's local ID and the WAYF global id</a:t>
            </a:r>
          </a:p>
          <a:p>
            <a:pPr marL="342900" indent="-342900">
              <a:buFont typeface="+mj-lt"/>
              <a:buAutoNum type="arabicPeriod"/>
            </a:pPr>
            <a:r>
              <a:rPr lang="en-US" sz="1600" dirty="0" smtClean="0">
                <a:solidFill>
                  <a:srgbClr val="404040"/>
                </a:solidFill>
              </a:rPr>
              <a:t>The service provider at sp2.com uses the  API of the WAYF Cloud to </a:t>
            </a:r>
            <a:r>
              <a:rPr lang="en-US" sz="1600" b="1" dirty="0" smtClean="0">
                <a:solidFill>
                  <a:srgbClr val="404040"/>
                </a:solidFill>
              </a:rPr>
              <a:t>discover</a:t>
            </a:r>
            <a:r>
              <a:rPr lang="en-US" sz="1600" dirty="0" smtClean="0">
                <a:solidFill>
                  <a:srgbClr val="404040"/>
                </a:solidFill>
              </a:rPr>
              <a:t> the user's past selection of identity provider</a:t>
            </a:r>
          </a:p>
          <a:p>
            <a:pPr marL="342900" indent="-342900">
              <a:buFont typeface="+mj-lt"/>
              <a:buAutoNum type="arabicPeriod"/>
            </a:pPr>
            <a:endParaRPr lang="en-US" sz="1600" dirty="0" smtClean="0">
              <a:solidFill>
                <a:srgbClr val="404040"/>
              </a:solidFill>
            </a:endParaRPr>
          </a:p>
          <a:p>
            <a:r>
              <a:rPr lang="en-US" sz="1600" dirty="0" smtClean="0">
                <a:solidFill>
                  <a:srgbClr val="404040"/>
                </a:solidFill>
              </a:rPr>
              <a:t>The second service provider can now offer the user the option to Sign In with the same Identity Provider used at the first one, without having to ask the user to manually select it,</a:t>
            </a:r>
          </a:p>
          <a:p>
            <a:endParaRPr lang="en-GB" dirty="0"/>
          </a:p>
        </p:txBody>
      </p:sp>
    </p:spTree>
    <p:extLst>
      <p:ext uri="{BB962C8B-B14F-4D97-AF65-F5344CB8AC3E}">
        <p14:creationId xmlns:p14="http://schemas.microsoft.com/office/powerpoint/2010/main" val="1727915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Calibri" charset="0"/>
                <a:ea typeface="Calibri" charset="0"/>
                <a:cs typeface="Calibri" charset="0"/>
              </a:rPr>
              <a:t>Contributor License Agreement and documented contributing process </a:t>
            </a:r>
          </a:p>
          <a:p>
            <a:r>
              <a:rPr lang="en-US" dirty="0" smtClean="0">
                <a:solidFill>
                  <a:schemeClr val="tx1"/>
                </a:solidFill>
                <a:latin typeface="Calibri" charset="0"/>
                <a:ea typeface="Calibri" charset="0"/>
                <a:cs typeface="Calibri" charset="0"/>
              </a:rPr>
              <a:t>Who owns the copyright? </a:t>
            </a:r>
          </a:p>
          <a:p>
            <a:r>
              <a:rPr lang="en-US" dirty="0" smtClean="0">
                <a:solidFill>
                  <a:schemeClr val="tx1"/>
                </a:solidFill>
                <a:latin typeface="Calibri" charset="0"/>
                <a:ea typeface="Calibri" charset="0"/>
                <a:cs typeface="Calibri" charset="0"/>
              </a:rPr>
              <a:t>What organization receives the contributions? </a:t>
            </a:r>
          </a:p>
          <a:p>
            <a:r>
              <a:rPr lang="en-US" dirty="0" smtClean="0">
                <a:solidFill>
                  <a:schemeClr val="tx1"/>
                </a:solidFill>
                <a:latin typeface="Calibri" charset="0"/>
                <a:ea typeface="Calibri" charset="0"/>
                <a:cs typeface="Calibri" charset="0"/>
              </a:rPr>
              <a:t>How to governance the program? </a:t>
            </a:r>
          </a:p>
          <a:p>
            <a:pPr lvl="1"/>
            <a:r>
              <a:rPr lang="en-US" dirty="0" smtClean="0">
                <a:solidFill>
                  <a:schemeClr val="tx1"/>
                </a:solidFill>
                <a:latin typeface="Calibri" charset="0"/>
                <a:ea typeface="Calibri" charset="0"/>
                <a:cs typeface="Calibri" charset="0"/>
              </a:rPr>
              <a:t>Day-to-day issues—who decides what’s best, what wins, what doesn’t</a:t>
            </a:r>
          </a:p>
          <a:p>
            <a:pPr lvl="1"/>
            <a:r>
              <a:rPr lang="en-US" dirty="0" smtClean="0">
                <a:solidFill>
                  <a:schemeClr val="tx1"/>
                </a:solidFill>
                <a:latin typeface="Calibri" charset="0"/>
                <a:ea typeface="Calibri" charset="0"/>
                <a:cs typeface="Calibri" charset="0"/>
              </a:rPr>
              <a:t>Code management process </a:t>
            </a:r>
          </a:p>
          <a:p>
            <a:pPr lvl="1"/>
            <a:r>
              <a:rPr lang="en-US" dirty="0" smtClean="0">
                <a:solidFill>
                  <a:schemeClr val="tx1"/>
                </a:solidFill>
                <a:latin typeface="Calibri" charset="0"/>
                <a:ea typeface="Calibri" charset="0"/>
                <a:cs typeface="Calibri" charset="0"/>
              </a:rPr>
              <a:t>Further/future project creation decisions </a:t>
            </a:r>
          </a:p>
          <a:p>
            <a:r>
              <a:rPr lang="en-US" dirty="0" smtClean="0">
                <a:solidFill>
                  <a:schemeClr val="tx1"/>
                </a:solidFill>
                <a:latin typeface="Calibri" charset="0"/>
                <a:ea typeface="Calibri" charset="0"/>
                <a:cs typeface="Calibri" charset="0"/>
              </a:rPr>
              <a:t>Development process</a:t>
            </a:r>
          </a:p>
          <a:p>
            <a:pPr lvl="1"/>
            <a:r>
              <a:rPr lang="en-US" dirty="0" smtClean="0">
                <a:solidFill>
                  <a:schemeClr val="tx1"/>
                </a:solidFill>
                <a:latin typeface="Calibri" charset="0"/>
                <a:ea typeface="Calibri" charset="0"/>
                <a:cs typeface="Calibri" charset="0"/>
              </a:rPr>
              <a:t>Code review? </a:t>
            </a:r>
          </a:p>
          <a:p>
            <a:pPr lvl="1"/>
            <a:r>
              <a:rPr lang="en-US" dirty="0" smtClean="0">
                <a:solidFill>
                  <a:schemeClr val="tx1"/>
                </a:solidFill>
                <a:latin typeface="Calibri" charset="0"/>
                <a:ea typeface="Calibri" charset="0"/>
                <a:cs typeface="Calibri" charset="0"/>
              </a:rPr>
              <a:t>Who merges/commits to master?</a:t>
            </a:r>
          </a:p>
          <a:p>
            <a:r>
              <a:rPr lang="en-US" dirty="0" smtClean="0">
                <a:solidFill>
                  <a:schemeClr val="tx1"/>
                </a:solidFill>
                <a:latin typeface="Calibri" charset="0"/>
                <a:ea typeface="Calibri" charset="0"/>
                <a:cs typeface="Calibri" charset="0"/>
              </a:rPr>
              <a:t>Release process </a:t>
            </a:r>
          </a:p>
          <a:p>
            <a:pPr lvl="1"/>
            <a:r>
              <a:rPr lang="en-US" dirty="0" smtClean="0">
                <a:solidFill>
                  <a:schemeClr val="tx1"/>
                </a:solidFill>
                <a:latin typeface="Calibri" charset="0"/>
                <a:ea typeface="Calibri" charset="0"/>
                <a:cs typeface="Calibri" charset="0"/>
              </a:rPr>
              <a:t>Who says it’s ready? </a:t>
            </a:r>
          </a:p>
          <a:p>
            <a:r>
              <a:rPr lang="en-US" dirty="0" smtClean="0">
                <a:solidFill>
                  <a:schemeClr val="tx1"/>
                </a:solidFill>
                <a:latin typeface="Calibri" charset="0"/>
                <a:ea typeface="Calibri" charset="0"/>
                <a:cs typeface="Calibri" charset="0"/>
              </a:rPr>
              <a:t>Testing process </a:t>
            </a:r>
          </a:p>
          <a:p>
            <a:pPr lvl="1"/>
            <a:r>
              <a:rPr lang="en-US" dirty="0" smtClean="0">
                <a:solidFill>
                  <a:schemeClr val="tx1"/>
                </a:solidFill>
                <a:latin typeface="Calibri" charset="0"/>
                <a:ea typeface="Calibri" charset="0"/>
                <a:cs typeface="Calibri" charset="0"/>
              </a:rPr>
              <a:t>How do we prove it works</a:t>
            </a:r>
          </a:p>
          <a:p>
            <a:pPr lvl="1"/>
            <a:r>
              <a:rPr lang="en-US" dirty="0" smtClean="0">
                <a:solidFill>
                  <a:schemeClr val="tx1"/>
                </a:solidFill>
                <a:latin typeface="Calibri" charset="0"/>
                <a:ea typeface="Calibri" charset="0"/>
                <a:cs typeface="Calibri" charset="0"/>
              </a:rPr>
              <a:t>How often? </a:t>
            </a:r>
          </a:p>
          <a:p>
            <a:endParaRPr lang="en-US" dirty="0"/>
          </a:p>
        </p:txBody>
      </p:sp>
    </p:spTree>
    <p:extLst>
      <p:ext uri="{BB962C8B-B14F-4D97-AF65-F5344CB8AC3E}">
        <p14:creationId xmlns:p14="http://schemas.microsoft.com/office/powerpoint/2010/main" val="1623898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endParaRPr dirty="0"/>
          </a:p>
          <a:p>
            <a:pPr marL="228600" indent="-228600">
              <a:buSzPct val="100000"/>
              <a:buChar char="•"/>
            </a:pPr>
            <a:r>
              <a:rPr dirty="0"/>
              <a:t>We wrote software following the Opensource development model.  The source code available in github under the Apache License </a:t>
            </a:r>
          </a:p>
        </p:txBody>
      </p:sp>
    </p:spTree>
    <p:extLst>
      <p:ext uri="{BB962C8B-B14F-4D97-AF65-F5344CB8AC3E}">
        <p14:creationId xmlns:p14="http://schemas.microsoft.com/office/powerpoint/2010/main" val="117104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lvl1pPr marL="228600" indent="-228600">
              <a:buSzPct val="100000"/>
              <a:buChar char="•"/>
            </a:lvl1pPr>
          </a:lstStyle>
          <a:p>
            <a:r>
              <a:t>We have a Sandbox system, and a working demo </a:t>
            </a:r>
          </a:p>
        </p:txBody>
      </p:sp>
    </p:spTree>
    <p:extLst>
      <p:ext uri="{BB962C8B-B14F-4D97-AF65-F5344CB8AC3E}">
        <p14:creationId xmlns:p14="http://schemas.microsoft.com/office/powerpoint/2010/main" val="29964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marL="228600" indent="-228600">
              <a:buSzPct val="100000"/>
              <a:buChar char="•"/>
            </a:pPr>
            <a:r>
              <a:rPr dirty="0"/>
              <a:t>We have formed a team of &gt;organizations that help evolve the idea and implementation further </a:t>
            </a:r>
          </a:p>
          <a:p>
            <a:pPr marL="228600" indent="-228600">
              <a:buSzPct val="100000"/>
              <a:buChar char="•"/>
            </a:pPr>
            <a:r>
              <a:rPr dirty="0"/>
              <a:t>We have created </a:t>
            </a:r>
            <a:r>
              <a:rPr lang="en-US" dirty="0" smtClean="0"/>
              <a:t>5</a:t>
            </a:r>
            <a:r>
              <a:rPr dirty="0" smtClean="0"/>
              <a:t> </a:t>
            </a:r>
            <a:r>
              <a:rPr dirty="0"/>
              <a:t>working groups to work on different areas of the project </a:t>
            </a:r>
          </a:p>
        </p:txBody>
      </p:sp>
    </p:spTree>
    <p:extLst>
      <p:ext uri="{BB962C8B-B14F-4D97-AF65-F5344CB8AC3E}">
        <p14:creationId xmlns:p14="http://schemas.microsoft.com/office/powerpoint/2010/main" val="1803447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9531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5226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6</a:t>
            </a:fld>
            <a:endParaRPr lang="en-GB"/>
          </a:p>
        </p:txBody>
      </p:sp>
    </p:spTree>
    <p:extLst>
      <p:ext uri="{BB962C8B-B14F-4D97-AF65-F5344CB8AC3E}">
        <p14:creationId xmlns:p14="http://schemas.microsoft.com/office/powerpoint/2010/main" val="15274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7</a:t>
            </a:fld>
            <a:endParaRPr lang="en-GB"/>
          </a:p>
        </p:txBody>
      </p:sp>
    </p:spTree>
    <p:extLst>
      <p:ext uri="{BB962C8B-B14F-4D97-AF65-F5344CB8AC3E}">
        <p14:creationId xmlns:p14="http://schemas.microsoft.com/office/powerpoint/2010/main" val="3496571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8</a:t>
            </a:fld>
            <a:endParaRPr lang="en-GB"/>
          </a:p>
        </p:txBody>
      </p:sp>
    </p:spTree>
    <p:extLst>
      <p:ext uri="{BB962C8B-B14F-4D97-AF65-F5344CB8AC3E}">
        <p14:creationId xmlns:p14="http://schemas.microsoft.com/office/powerpoint/2010/main" val="137900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0217" y="8830244"/>
            <a:ext cx="3038547" cy="464672"/>
          </a:xfrm>
          <a:prstGeom prst="rect">
            <a:avLst/>
          </a:prstGeom>
        </p:spPr>
        <p:txBody>
          <a:bodyPr lIns="93177" tIns="46589" rIns="93177" bIns="46589"/>
          <a:lstStyle/>
          <a:p>
            <a:fld id="{112CEF11-FE9B-4E58-8E4D-AA89E6DBBE41}" type="slidenum">
              <a:rPr lang="en-GB" smtClean="0"/>
              <a:t>9</a:t>
            </a:fld>
            <a:endParaRPr lang="en-GB"/>
          </a:p>
        </p:txBody>
      </p:sp>
    </p:spTree>
    <p:extLst>
      <p:ext uri="{BB962C8B-B14F-4D97-AF65-F5344CB8AC3E}">
        <p14:creationId xmlns:p14="http://schemas.microsoft.com/office/powerpoint/2010/main" val="67807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914400" y="2130427"/>
            <a:ext cx="10363200" cy="1470026"/>
          </a:xfrm>
          <a:prstGeom prst="rect">
            <a:avLst/>
          </a:prstGeom>
        </p:spPr>
        <p:txBody>
          <a:bodyPr/>
          <a:lstStyle/>
          <a:p>
            <a:r>
              <a:t>Title Text</a:t>
            </a:r>
          </a:p>
        </p:txBody>
      </p:sp>
      <p:sp>
        <p:nvSpPr>
          <p:cNvPr id="17"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22042" algn="ctr">
              <a:buSzTx/>
              <a:buFontTx/>
              <a:buNone/>
              <a:defRPr>
                <a:solidFill>
                  <a:srgbClr val="888888"/>
                </a:solidFill>
              </a:defRPr>
            </a:lvl2pPr>
            <a:lvl3pPr marL="0" indent="844083" algn="ctr">
              <a:buSzTx/>
              <a:buFontTx/>
              <a:buNone/>
              <a:defRPr>
                <a:solidFill>
                  <a:srgbClr val="888888"/>
                </a:solidFill>
              </a:defRPr>
            </a:lvl3pPr>
            <a:lvl4pPr marL="0" indent="1266124" algn="ctr">
              <a:buSzTx/>
              <a:buFontTx/>
              <a:buNone/>
              <a:defRPr>
                <a:solidFill>
                  <a:srgbClr val="888888"/>
                </a:solidFill>
              </a:defRPr>
            </a:lvl4pPr>
            <a:lvl5pPr marL="0" indent="1688165"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 name="Rectangle 10"/>
          <p:cNvSpPr/>
          <p:nvPr/>
        </p:nvSpPr>
        <p:spPr>
          <a:xfrm>
            <a:off x="0" y="6675122"/>
            <a:ext cx="12192000" cy="182881"/>
          </a:xfrm>
          <a:prstGeom prst="rect">
            <a:avLst/>
          </a:prstGeom>
          <a:solidFill>
            <a:srgbClr val="6DC8C1"/>
          </a:solidFill>
          <a:ln w="12700">
            <a:miter lim="400000"/>
          </a:ln>
        </p:spPr>
        <p:txBody>
          <a:bodyPr lIns="42203" rIns="42203" anchor="ctr"/>
          <a:lstStyle/>
          <a:p>
            <a:pPr algn="ctr">
              <a:defRPr>
                <a:solidFill>
                  <a:srgbClr val="FFFFFF"/>
                </a:solidFill>
              </a:defRPr>
            </a:pPr>
            <a:endParaRPr sz="1661"/>
          </a:p>
        </p:txBody>
      </p:sp>
      <p:sp>
        <p:nvSpPr>
          <p:cNvPr id="19" name="Rectangle 12"/>
          <p:cNvSpPr/>
          <p:nvPr/>
        </p:nvSpPr>
        <p:spPr>
          <a:xfrm>
            <a:off x="0" y="-1"/>
            <a:ext cx="12192000" cy="276648"/>
          </a:xfrm>
          <a:prstGeom prst="rect">
            <a:avLst/>
          </a:prstGeom>
          <a:solidFill>
            <a:srgbClr val="6DC8C1"/>
          </a:solidFill>
          <a:ln w="12700">
            <a:miter lim="400000"/>
          </a:ln>
        </p:spPr>
        <p:txBody>
          <a:bodyPr lIns="42203" rIns="42203" anchor="ctr"/>
          <a:lstStyle/>
          <a:p>
            <a:pPr algn="ctr">
              <a:defRPr>
                <a:solidFill>
                  <a:srgbClr val="FFFFFF"/>
                </a:solidFill>
              </a:defRPr>
            </a:pPr>
            <a:endParaRPr sz="1661"/>
          </a:p>
        </p:txBody>
      </p:sp>
      <p:sp>
        <p:nvSpPr>
          <p:cNvPr id="20" name="Slide Number"/>
          <p:cNvSpPr txBox="1">
            <a:spLocks noGrp="1"/>
          </p:cNvSpPr>
          <p:nvPr>
            <p:ph type="sldNum" sz="quarter" idx="2"/>
          </p:nvPr>
        </p:nvSpPr>
        <p:spPr>
          <a:xfrm>
            <a:off x="8478557" y="6224939"/>
            <a:ext cx="259043" cy="262829"/>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8839200" y="274640"/>
            <a:ext cx="2743200" cy="5851526"/>
          </a:xfrm>
          <a:prstGeom prst="rect">
            <a:avLst/>
          </a:prstGeom>
        </p:spPr>
        <p:txBody>
          <a:bodyPr/>
          <a:lstStyle/>
          <a:p>
            <a:r>
              <a:t>Title Text</a:t>
            </a:r>
          </a:p>
        </p:txBody>
      </p:sp>
      <p:sp>
        <p:nvSpPr>
          <p:cNvPr id="109" name="Body Level One…"/>
          <p:cNvSpPr txBox="1">
            <a:spLocks noGrp="1"/>
          </p:cNvSpPr>
          <p:nvPr>
            <p:ph type="body" idx="1"/>
          </p:nvPr>
        </p:nvSpPr>
        <p:spPr>
          <a:xfrm>
            <a:off x="609600" y="274640"/>
            <a:ext cx="80264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ne column">
    <p:spTree>
      <p:nvGrpSpPr>
        <p:cNvPr id="1" name=""/>
        <p:cNvGrpSpPr/>
        <p:nvPr/>
      </p:nvGrpSpPr>
      <p:grpSpPr>
        <a:xfrm>
          <a:off x="0" y="0"/>
          <a:ext cx="0" cy="0"/>
          <a:chOff x="0" y="0"/>
          <a:chExt cx="0" cy="0"/>
        </a:xfrm>
      </p:grpSpPr>
      <p:sp>
        <p:nvSpPr>
          <p:cNvPr id="117" name="Body Level One…"/>
          <p:cNvSpPr txBox="1">
            <a:spLocks noGrp="1"/>
          </p:cNvSpPr>
          <p:nvPr>
            <p:ph type="body" sz="half" idx="1"/>
          </p:nvPr>
        </p:nvSpPr>
        <p:spPr>
          <a:xfrm>
            <a:off x="1016001" y="1436690"/>
            <a:ext cx="10140464" cy="16927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Title Text"/>
          <p:cNvSpPr txBox="1">
            <a:spLocks noGrp="1"/>
          </p:cNvSpPr>
          <p:nvPr>
            <p:ph type="title"/>
          </p:nvPr>
        </p:nvSpPr>
        <p:spPr>
          <a:xfrm>
            <a:off x="1016001" y="538165"/>
            <a:ext cx="10140464" cy="370559"/>
          </a:xfrm>
          <a:prstGeom prst="rect">
            <a:avLst/>
          </a:prstGeom>
        </p:spPr>
        <p:txBody>
          <a:bodyPr/>
          <a:lstStyle/>
          <a:p>
            <a:r>
              <a:t>Title Text</a:t>
            </a:r>
          </a:p>
        </p:txBody>
      </p:sp>
      <p:sp>
        <p:nvSpPr>
          <p:cNvPr id="119" name="Slide Number"/>
          <p:cNvSpPr txBox="1">
            <a:spLocks noGrp="1"/>
          </p:cNvSpPr>
          <p:nvPr>
            <p:ph type="sldNum" sz="quarter" idx="2"/>
          </p:nvPr>
        </p:nvSpPr>
        <p:spPr>
          <a:xfrm>
            <a:off x="8478557" y="6224939"/>
            <a:ext cx="259043" cy="262829"/>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ne column + image">
    <p:spTree>
      <p:nvGrpSpPr>
        <p:cNvPr id="1" name=""/>
        <p:cNvGrpSpPr/>
        <p:nvPr/>
      </p:nvGrpSpPr>
      <p:grpSpPr>
        <a:xfrm>
          <a:off x="0" y="0"/>
          <a:ext cx="0" cy="0"/>
          <a:chOff x="0" y="0"/>
          <a:chExt cx="0" cy="0"/>
        </a:xfrm>
      </p:grpSpPr>
      <p:sp>
        <p:nvSpPr>
          <p:cNvPr id="126" name="Picture Placeholder 2"/>
          <p:cNvSpPr>
            <a:spLocks noGrp="1"/>
          </p:cNvSpPr>
          <p:nvPr>
            <p:ph type="pic" sz="quarter" idx="13"/>
          </p:nvPr>
        </p:nvSpPr>
        <p:spPr>
          <a:xfrm>
            <a:off x="6291515" y="1436687"/>
            <a:ext cx="4856124" cy="554000"/>
          </a:xfrm>
          <a:prstGeom prst="rect">
            <a:avLst/>
          </a:prstGeom>
        </p:spPr>
        <p:txBody>
          <a:bodyPr lIns="91439" rIns="91439">
            <a:noAutofit/>
          </a:bodyPr>
          <a:lstStyle/>
          <a:p>
            <a:endParaRPr/>
          </a:p>
        </p:txBody>
      </p:sp>
      <p:sp>
        <p:nvSpPr>
          <p:cNvPr id="127" name="Title Text"/>
          <p:cNvSpPr txBox="1">
            <a:spLocks noGrp="1"/>
          </p:cNvSpPr>
          <p:nvPr>
            <p:ph type="title"/>
          </p:nvPr>
        </p:nvSpPr>
        <p:spPr>
          <a:xfrm>
            <a:off x="1016001" y="538165"/>
            <a:ext cx="10140464" cy="370559"/>
          </a:xfrm>
          <a:prstGeom prst="rect">
            <a:avLst/>
          </a:prstGeom>
        </p:spPr>
        <p:txBody>
          <a:bodyPr/>
          <a:lstStyle/>
          <a:p>
            <a:r>
              <a:t>Title Text</a:t>
            </a:r>
          </a:p>
        </p:txBody>
      </p:sp>
      <p:sp>
        <p:nvSpPr>
          <p:cNvPr id="128" name="Body Level One…"/>
          <p:cNvSpPr txBox="1">
            <a:spLocks noGrp="1"/>
          </p:cNvSpPr>
          <p:nvPr>
            <p:ph type="body" sz="quarter" idx="1"/>
          </p:nvPr>
        </p:nvSpPr>
        <p:spPr>
          <a:xfrm>
            <a:off x="1016001" y="1436690"/>
            <a:ext cx="4856123" cy="16927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478557" y="6224939"/>
            <a:ext cx="259043" cy="262829"/>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lumn">
    <p:spTree>
      <p:nvGrpSpPr>
        <p:cNvPr id="1" name=""/>
        <p:cNvGrpSpPr/>
        <p:nvPr/>
      </p:nvGrpSpPr>
      <p:grpSpPr>
        <a:xfrm>
          <a:off x="0" y="0"/>
          <a:ext cx="0" cy="0"/>
          <a:chOff x="0" y="0"/>
          <a:chExt cx="0" cy="0"/>
        </a:xfrm>
      </p:grpSpPr>
      <p:sp>
        <p:nvSpPr>
          <p:cNvPr id="136" name="Body Level One…"/>
          <p:cNvSpPr txBox="1">
            <a:spLocks noGrp="1"/>
          </p:cNvSpPr>
          <p:nvPr>
            <p:ph type="body" sz="quarter" idx="1"/>
          </p:nvPr>
        </p:nvSpPr>
        <p:spPr>
          <a:xfrm>
            <a:off x="1015697" y="1436690"/>
            <a:ext cx="4854831" cy="16927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7" name="Text Placeholder 10"/>
          <p:cNvSpPr>
            <a:spLocks noGrp="1"/>
          </p:cNvSpPr>
          <p:nvPr>
            <p:ph type="body" sz="quarter" idx="13"/>
          </p:nvPr>
        </p:nvSpPr>
        <p:spPr>
          <a:xfrm>
            <a:off x="6301638" y="1436692"/>
            <a:ext cx="4854831" cy="1692773"/>
          </a:xfrm>
          <a:prstGeom prst="rect">
            <a:avLst/>
          </a:prstGeom>
        </p:spPr>
        <p:txBody>
          <a:bodyPr/>
          <a:lstStyle/>
          <a:p>
            <a:endParaRPr/>
          </a:p>
        </p:txBody>
      </p:sp>
      <p:sp>
        <p:nvSpPr>
          <p:cNvPr id="138" name="Title Text"/>
          <p:cNvSpPr txBox="1">
            <a:spLocks noGrp="1"/>
          </p:cNvSpPr>
          <p:nvPr>
            <p:ph type="title"/>
          </p:nvPr>
        </p:nvSpPr>
        <p:spPr>
          <a:xfrm>
            <a:off x="1016001" y="538165"/>
            <a:ext cx="10140464" cy="370559"/>
          </a:xfrm>
          <a:prstGeom prst="rect">
            <a:avLst/>
          </a:prstGeom>
        </p:spPr>
        <p:txBody>
          <a:bodyPr/>
          <a:lstStyle/>
          <a:p>
            <a:r>
              <a:t>Title Text</a:t>
            </a:r>
          </a:p>
        </p:txBody>
      </p:sp>
      <p:sp>
        <p:nvSpPr>
          <p:cNvPr id="139" name="Slide Number"/>
          <p:cNvSpPr txBox="1">
            <a:spLocks noGrp="1"/>
          </p:cNvSpPr>
          <p:nvPr>
            <p:ph type="sldNum" sz="quarter" idx="2"/>
          </p:nvPr>
        </p:nvSpPr>
        <p:spPr>
          <a:xfrm>
            <a:off x="8478557" y="6224939"/>
            <a:ext cx="259043" cy="262829"/>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hree column">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1016001" y="538165"/>
            <a:ext cx="10140464" cy="370559"/>
          </a:xfrm>
          <a:prstGeom prst="rect">
            <a:avLst/>
          </a:prstGeom>
        </p:spPr>
        <p:txBody>
          <a:bodyPr/>
          <a:lstStyle/>
          <a:p>
            <a:r>
              <a:t>Title Text</a:t>
            </a:r>
          </a:p>
        </p:txBody>
      </p:sp>
      <p:sp>
        <p:nvSpPr>
          <p:cNvPr id="147" name="Body Level One…"/>
          <p:cNvSpPr txBox="1">
            <a:spLocks noGrp="1"/>
          </p:cNvSpPr>
          <p:nvPr>
            <p:ph type="body" sz="quarter" idx="1"/>
          </p:nvPr>
        </p:nvSpPr>
        <p:spPr>
          <a:xfrm>
            <a:off x="1016001" y="1436687"/>
            <a:ext cx="3079263" cy="2000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Text Placeholder 10"/>
          <p:cNvSpPr>
            <a:spLocks noGrp="1"/>
          </p:cNvSpPr>
          <p:nvPr>
            <p:ph type="body" sz="quarter" idx="13"/>
          </p:nvPr>
        </p:nvSpPr>
        <p:spPr>
          <a:xfrm>
            <a:off x="4538786" y="1436687"/>
            <a:ext cx="3079263" cy="2000550"/>
          </a:xfrm>
          <a:prstGeom prst="rect">
            <a:avLst/>
          </a:prstGeom>
        </p:spPr>
        <p:txBody>
          <a:bodyPr/>
          <a:lstStyle/>
          <a:p>
            <a:endParaRPr/>
          </a:p>
        </p:txBody>
      </p:sp>
      <p:sp>
        <p:nvSpPr>
          <p:cNvPr id="149" name="Text Placeholder 10"/>
          <p:cNvSpPr>
            <a:spLocks noGrp="1"/>
          </p:cNvSpPr>
          <p:nvPr>
            <p:ph type="body" sz="quarter" idx="14"/>
          </p:nvPr>
        </p:nvSpPr>
        <p:spPr>
          <a:xfrm>
            <a:off x="8061570" y="1436687"/>
            <a:ext cx="3079263" cy="2000550"/>
          </a:xfrm>
          <a:prstGeom prst="rect">
            <a:avLst/>
          </a:prstGeom>
        </p:spPr>
        <p:txBody>
          <a:bodyPr/>
          <a:lstStyle/>
          <a:p>
            <a:endParaRPr/>
          </a:p>
        </p:txBody>
      </p:sp>
      <p:sp>
        <p:nvSpPr>
          <p:cNvPr id="150" name="Slide Number"/>
          <p:cNvSpPr txBox="1">
            <a:spLocks noGrp="1"/>
          </p:cNvSpPr>
          <p:nvPr>
            <p:ph type="sldNum" sz="quarter" idx="2"/>
          </p:nvPr>
        </p:nvSpPr>
        <p:spPr>
          <a:xfrm>
            <a:off x="8478557" y="6224939"/>
            <a:ext cx="259043" cy="262829"/>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65" name="Image"/>
          <p:cNvSpPr>
            <a:spLocks noGrp="1"/>
          </p:cNvSpPr>
          <p:nvPr>
            <p:ph type="pic" sz="half" idx="13"/>
          </p:nvPr>
        </p:nvSpPr>
        <p:spPr>
          <a:xfrm>
            <a:off x="6298408" y="1830585"/>
            <a:ext cx="5000625" cy="4420196"/>
          </a:xfrm>
          <a:prstGeom prst="rect">
            <a:avLst/>
          </a:prstGeom>
        </p:spPr>
        <p:txBody>
          <a:bodyPr lIns="91439" rIns="91439">
            <a:noAutofit/>
          </a:bodyPr>
          <a:lstStyle/>
          <a:p>
            <a:endParaRPr/>
          </a:p>
        </p:txBody>
      </p:sp>
      <p:sp>
        <p:nvSpPr>
          <p:cNvPr id="166" name="Title Text"/>
          <p:cNvSpPr txBox="1">
            <a:spLocks noGrp="1"/>
          </p:cNvSpPr>
          <p:nvPr>
            <p:ph type="title"/>
          </p:nvPr>
        </p:nvSpPr>
        <p:spPr>
          <a:xfrm>
            <a:off x="609600" y="455790"/>
            <a:ext cx="10972800" cy="1143001"/>
          </a:xfrm>
          <a:prstGeom prst="rect">
            <a:avLst/>
          </a:prstGeom>
        </p:spPr>
        <p:txBody>
          <a:bodyPr/>
          <a:lstStyle/>
          <a:p>
            <a:r>
              <a:t>Title Text</a:t>
            </a:r>
          </a:p>
        </p:txBody>
      </p:sp>
      <p:sp>
        <p:nvSpPr>
          <p:cNvPr id="167" name="Body Level One…"/>
          <p:cNvSpPr txBox="1">
            <a:spLocks noGrp="1"/>
          </p:cNvSpPr>
          <p:nvPr>
            <p:ph type="body" sz="half" idx="1"/>
          </p:nvPr>
        </p:nvSpPr>
        <p:spPr>
          <a:xfrm>
            <a:off x="892970" y="1830585"/>
            <a:ext cx="5000625" cy="4420196"/>
          </a:xfrm>
          <a:prstGeom prst="rect">
            <a:avLst/>
          </a:prstGeom>
        </p:spPr>
        <p:txBody>
          <a:bodyPr/>
          <a:lstStyle>
            <a:lvl1pPr marL="233156" indent="-233156">
              <a:spcBef>
                <a:spcPts val="2123"/>
              </a:spcBef>
              <a:defRPr sz="1939"/>
            </a:lvl1pPr>
            <a:lvl2pPr marL="466313" indent="-233156">
              <a:spcBef>
                <a:spcPts val="2123"/>
              </a:spcBef>
              <a:defRPr sz="1939"/>
            </a:lvl2pPr>
            <a:lvl3pPr marL="699469" indent="-233156">
              <a:spcBef>
                <a:spcPts val="2123"/>
              </a:spcBef>
              <a:defRPr sz="1939"/>
            </a:lvl3pPr>
            <a:lvl4pPr marL="932627" indent="-233156">
              <a:spcBef>
                <a:spcPts val="2123"/>
              </a:spcBef>
              <a:defRPr sz="1939"/>
            </a:lvl4pPr>
            <a:lvl5pPr marL="1165784" indent="-233156">
              <a:spcBef>
                <a:spcPts val="2123"/>
              </a:spcBef>
              <a:defRPr sz="1939"/>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3980329" y="6437314"/>
            <a:ext cx="4219640" cy="365125"/>
          </a:xfrm>
          <a:prstGeom prst="rect">
            <a:avLst/>
          </a:prstGeom>
        </p:spPr>
        <p:txBody>
          <a:bodyPr/>
          <a:lstStyle/>
          <a:p>
            <a:fld id="{23C9F13F-DD4F-46BF-B783-72B389C51DDE}" type="datetime1">
              <a:rPr lang="en-GB" smtClean="0"/>
              <a:t>12/5/17</a:t>
            </a:fld>
            <a:endParaRPr lang="en-GB"/>
          </a:p>
        </p:txBody>
      </p:sp>
      <p:sp>
        <p:nvSpPr>
          <p:cNvPr id="4" name="Footer Placeholder 3"/>
          <p:cNvSpPr>
            <a:spLocks noGrp="1"/>
          </p:cNvSpPr>
          <p:nvPr>
            <p:ph type="ftr" sz="quarter" idx="11"/>
          </p:nvPr>
        </p:nvSpPr>
        <p:spPr>
          <a:xfrm>
            <a:off x="383158" y="6437314"/>
            <a:ext cx="3515743" cy="365125"/>
          </a:xfrm>
          <a:prstGeom prst="rect">
            <a:avLst/>
          </a:prstGeom>
        </p:spPr>
        <p:txBody>
          <a:bodyPr/>
          <a:lstStyle/>
          <a:p>
            <a:r>
              <a:rPr lang="en-GB"/>
              <a:t>Helen Malone - Information Resources - Feb 2017</a:t>
            </a:r>
          </a:p>
        </p:txBody>
      </p:sp>
      <p:sp>
        <p:nvSpPr>
          <p:cNvPr id="5" name="Slide Number Placeholder 4"/>
          <p:cNvSpPr>
            <a:spLocks noGrp="1"/>
          </p:cNvSpPr>
          <p:nvPr>
            <p:ph type="sldNum" sz="quarter" idx="12"/>
          </p:nvPr>
        </p:nvSpPr>
        <p:spPr/>
        <p:txBody>
          <a:bodyPr/>
          <a:lstStyle/>
          <a:p>
            <a:fld id="{78999674-10CA-46D3-9C83-65BD7274430F}" type="slidenum">
              <a:rPr lang="en-GB" smtClean="0"/>
              <a:t>‹#›</a:t>
            </a:fld>
            <a:endParaRPr lang="en-GB"/>
          </a:p>
        </p:txBody>
      </p:sp>
    </p:spTree>
    <p:extLst>
      <p:ext uri="{BB962C8B-B14F-4D97-AF65-F5344CB8AC3E}">
        <p14:creationId xmlns:p14="http://schemas.microsoft.com/office/powerpoint/2010/main" val="396577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2" name="Group 21"/>
          <p:cNvGrpSpPr/>
          <p:nvPr userDrawn="1"/>
        </p:nvGrpSpPr>
        <p:grpSpPr>
          <a:xfrm>
            <a:off x="10176244" y="361917"/>
            <a:ext cx="1556576" cy="474569"/>
            <a:chOff x="7280906" y="310911"/>
            <a:chExt cx="1507104" cy="612649"/>
          </a:xfrm>
        </p:grpSpPr>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0252" b="15723"/>
          <a:stretch/>
        </p:blipFill>
        <p:spPr>
          <a:xfrm>
            <a:off x="-11025" y="2012421"/>
            <a:ext cx="5328783" cy="4858821"/>
          </a:xfrm>
          <a:prstGeom prst="rect">
            <a:avLst/>
          </a:prstGeom>
        </p:spPr>
      </p:pic>
      <p:sp>
        <p:nvSpPr>
          <p:cNvPr id="2" name="Title 1"/>
          <p:cNvSpPr>
            <a:spLocks noGrp="1"/>
          </p:cNvSpPr>
          <p:nvPr>
            <p:ph type="ctrTitle"/>
          </p:nvPr>
        </p:nvSpPr>
        <p:spPr>
          <a:xfrm>
            <a:off x="473257" y="4377758"/>
            <a:ext cx="3652328" cy="677963"/>
          </a:xfrm>
          <a:prstGeom prst="rect">
            <a:avLst/>
          </a:prstGeom>
        </p:spPr>
        <p:txBody>
          <a:bodyPr anchor="ctr" anchorCtr="0"/>
          <a:lstStyle>
            <a:lvl1pPr>
              <a:lnSpc>
                <a:spcPts val="2600"/>
              </a:lnSpc>
              <a:defRPr sz="2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73257" y="5400890"/>
            <a:ext cx="3628800" cy="246221"/>
          </a:xfrm>
        </p:spPr>
        <p:txBody>
          <a:bodyPr wrap="square" anchor="b" anchorCtr="0">
            <a:spAutoFit/>
          </a:bodyPr>
          <a:lstStyle>
            <a:lvl1pPr marL="0" indent="0" algn="l">
              <a:spcAft>
                <a:spcPts val="0"/>
              </a:spcAft>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266160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16" name="Content Placeholder 15"/>
          <p:cNvSpPr>
            <a:spLocks noGrp="1"/>
          </p:cNvSpPr>
          <p:nvPr>
            <p:ph sz="quarter" idx="12"/>
          </p:nvPr>
        </p:nvSpPr>
        <p:spPr>
          <a:xfrm>
            <a:off x="486834" y="1196154"/>
            <a:ext cx="11231033"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2" name="Date Placeholder 1"/>
          <p:cNvSpPr>
            <a:spLocks noGrp="1"/>
          </p:cNvSpPr>
          <p:nvPr>
            <p:ph type="dt" sz="half" idx="15"/>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16"/>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6" name="Text Placeholder 5"/>
          <p:cNvSpPr>
            <a:spLocks noGrp="1"/>
          </p:cNvSpPr>
          <p:nvPr>
            <p:ph type="body" sz="quarter" idx="18" hasCustomPrompt="1"/>
          </p:nvPr>
        </p:nvSpPr>
        <p:spPr>
          <a:xfrm>
            <a:off x="492759" y="6058089"/>
            <a:ext cx="11261093"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14054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10" name="Content Placeholder 9"/>
          <p:cNvSpPr>
            <a:spLocks noGrp="1"/>
          </p:cNvSpPr>
          <p:nvPr>
            <p:ph sz="quarter" idx="19"/>
          </p:nvPr>
        </p:nvSpPr>
        <p:spPr>
          <a:xfrm>
            <a:off x="486834" y="1533528"/>
            <a:ext cx="11224684"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2"/>
          <p:cNvSpPr>
            <a:spLocks noGrp="1"/>
          </p:cNvSpPr>
          <p:nvPr>
            <p:ph type="body" sz="quarter" idx="13" hasCustomPrompt="1"/>
          </p:nvPr>
        </p:nvSpPr>
        <p:spPr>
          <a:xfrm>
            <a:off x="486834" y="1184783"/>
            <a:ext cx="11224684" cy="246221"/>
          </a:xfrm>
        </p:spPr>
        <p:txBody>
          <a:bodyPr anchor="t" anchorCtr="0">
            <a:spAutoFit/>
          </a:bodyPr>
          <a:lstStyle>
            <a:lvl1pPr marL="0" indent="0">
              <a:spcAft>
                <a:spcPts val="0"/>
              </a:spcAft>
              <a:buNone/>
              <a:defRPr sz="1600" b="1">
                <a:solidFill>
                  <a:schemeClr val="bg2"/>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5" name="Date Placeholder 4"/>
          <p:cNvSpPr>
            <a:spLocks noGrp="1"/>
          </p:cNvSpPr>
          <p:nvPr>
            <p:ph type="dt" sz="half" idx="20"/>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21"/>
          </p:nvPr>
        </p:nvSpPr>
        <p:spPr/>
        <p:txBody>
          <a:bodyPr/>
          <a:lstStyle/>
          <a:p>
            <a:r>
              <a:rPr lang="en-GB">
                <a:solidFill>
                  <a:srgbClr val="9A8B7D"/>
                </a:solidFill>
              </a:rPr>
              <a:t>Presentation title</a:t>
            </a:r>
            <a:endParaRPr lang="en-GB" dirty="0">
              <a:solidFill>
                <a:srgbClr val="9A8B7D"/>
              </a:solidFill>
            </a:endParaRPr>
          </a:p>
        </p:txBody>
      </p:sp>
      <p:sp>
        <p:nvSpPr>
          <p:cNvPr id="8" name="Slide Number Placeholder 7"/>
          <p:cNvSpPr>
            <a:spLocks noGrp="1"/>
          </p:cNvSpPr>
          <p:nvPr>
            <p:ph type="sldNum" sz="quarter" idx="22"/>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2"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9" name="Text Placeholder 5"/>
          <p:cNvSpPr>
            <a:spLocks noGrp="1"/>
          </p:cNvSpPr>
          <p:nvPr>
            <p:ph type="body" sz="quarter" idx="18" hasCustomPrompt="1"/>
          </p:nvPr>
        </p:nvSpPr>
        <p:spPr>
          <a:xfrm>
            <a:off x="492759" y="6058089"/>
            <a:ext cx="11261093"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51233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13" name="Content Placeholder 12"/>
          <p:cNvSpPr>
            <a:spLocks noGrp="1"/>
          </p:cNvSpPr>
          <p:nvPr>
            <p:ph sz="quarter" idx="17"/>
          </p:nvPr>
        </p:nvSpPr>
        <p:spPr>
          <a:xfrm>
            <a:off x="486834" y="1184275"/>
            <a:ext cx="11231033" cy="4805363"/>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8"/>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9"/>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20"/>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8" name="Text Placeholder 5"/>
          <p:cNvSpPr>
            <a:spLocks noGrp="1"/>
          </p:cNvSpPr>
          <p:nvPr>
            <p:ph type="body" sz="quarter" idx="21" hasCustomPrompt="1"/>
          </p:nvPr>
        </p:nvSpPr>
        <p:spPr>
          <a:xfrm>
            <a:off x="486832" y="6058089"/>
            <a:ext cx="11261093"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17225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37"/>
          <a:stretch/>
        </p:blipFill>
        <p:spPr>
          <a:xfrm>
            <a:off x="1" y="0"/>
            <a:ext cx="12192000" cy="6858000"/>
          </a:xfrm>
          <a:prstGeom prst="rect">
            <a:avLst/>
          </a:prstGeom>
        </p:spPr>
      </p:pic>
      <p:sp>
        <p:nvSpPr>
          <p:cNvPr id="12" name="Text Placeholder 5"/>
          <p:cNvSpPr>
            <a:spLocks noGrp="1"/>
          </p:cNvSpPr>
          <p:nvPr>
            <p:ph type="body" sz="quarter" idx="11" hasCustomPrompt="1"/>
          </p:nvPr>
        </p:nvSpPr>
        <p:spPr>
          <a:xfrm>
            <a:off x="483203" y="5906103"/>
            <a:ext cx="3191244" cy="246221"/>
          </a:xfrm>
        </p:spPr>
        <p:txBody>
          <a:bodyPr anchor="b" anchorCtr="0">
            <a:spAutoFit/>
          </a:bodyPr>
          <a:lstStyle>
            <a:lvl1pPr marL="0" indent="0">
              <a:spcAft>
                <a:spcPts val="0"/>
              </a:spcAft>
              <a:buNone/>
              <a:defRPr>
                <a:solidFill>
                  <a:schemeClr val="bg1"/>
                </a:solidFill>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83204" y="4539413"/>
            <a:ext cx="9160723" cy="344539"/>
          </a:xfrm>
        </p:spPr>
        <p:txBody>
          <a:bodyPr wrap="square" anchor="ctr" anchorCtr="0">
            <a:spAutoFit/>
          </a:bodyPr>
          <a:lstStyle>
            <a:lvl1pPr marL="0" indent="0">
              <a:lnSpc>
                <a:spcPts val="2600"/>
              </a:lnSpc>
              <a:spcAft>
                <a:spcPts val="0"/>
              </a:spcAft>
              <a:buNone/>
              <a:defRPr sz="26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3204" y="1519770"/>
            <a:ext cx="9152469" cy="400110"/>
          </a:xfrm>
        </p:spPr>
        <p:txBody>
          <a:bodyPr>
            <a:spAutoFit/>
          </a:bodyPr>
          <a:lstStyle>
            <a:lvl1pPr marL="0" indent="0">
              <a:spcAft>
                <a:spcPts val="0"/>
              </a:spcAft>
              <a:buNone/>
              <a:defRPr sz="2600" b="1">
                <a:solidFill>
                  <a:schemeClr val="bg1"/>
                </a:solidFill>
              </a:defRPr>
            </a:lvl1pPr>
            <a:lvl2pPr marL="271463" indent="0">
              <a:buNone/>
              <a:defRPr>
                <a:solidFill>
                  <a:schemeClr val="bg1"/>
                </a:solidFill>
              </a:defRPr>
            </a:lvl2pPr>
            <a:lvl3pPr marL="533400" indent="0">
              <a:buNone/>
              <a:defRPr>
                <a:solidFill>
                  <a:schemeClr val="bg1"/>
                </a:solidFill>
              </a:defRPr>
            </a:lvl3pPr>
            <a:lvl4pPr marL="815975" indent="0">
              <a:buNone/>
              <a:defRPr>
                <a:solidFill>
                  <a:schemeClr val="bg1"/>
                </a:solidFill>
              </a:defRPr>
            </a:lvl4pPr>
            <a:lvl5pPr marL="1104900" indent="0">
              <a:buNone/>
              <a:defRPr>
                <a:solidFill>
                  <a:schemeClr val="bg1"/>
                </a:solidFill>
              </a:defRPr>
            </a:lvl5pPr>
          </a:lstStyle>
          <a:p>
            <a:pPr lvl="0"/>
            <a:r>
              <a:rPr lang="en-US" dirty="0"/>
              <a:t>Type your statement text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6860" y="358385"/>
            <a:ext cx="739200" cy="476152"/>
          </a:xfrm>
          <a:prstGeom prst="rect">
            <a:avLst/>
          </a:prstGeom>
        </p:spPr>
      </p:pic>
    </p:spTree>
    <p:extLst>
      <p:ext uri="{BB962C8B-B14F-4D97-AF65-F5344CB8AC3E}">
        <p14:creationId xmlns:p14="http://schemas.microsoft.com/office/powerpoint/2010/main" val="33665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12" name="Content Placeholder 11"/>
          <p:cNvSpPr>
            <a:spLocks noGrp="1"/>
          </p:cNvSpPr>
          <p:nvPr>
            <p:ph sz="quarter" idx="17"/>
          </p:nvPr>
        </p:nvSpPr>
        <p:spPr>
          <a:xfrm>
            <a:off x="486832" y="1184275"/>
            <a:ext cx="5314951" cy="480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Content Placeholder 13"/>
          <p:cNvSpPr>
            <a:spLocks noGrp="1"/>
          </p:cNvSpPr>
          <p:nvPr>
            <p:ph sz="quarter" idx="18"/>
          </p:nvPr>
        </p:nvSpPr>
        <p:spPr>
          <a:xfrm>
            <a:off x="6396290" y="1184275"/>
            <a:ext cx="5334279" cy="480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9"/>
          <p:cNvSpPr>
            <a:spLocks noGrp="1"/>
          </p:cNvSpPr>
          <p:nvPr>
            <p:ph type="dt" sz="half" idx="19"/>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11" name="Footer Placeholder 10"/>
          <p:cNvSpPr>
            <a:spLocks noGrp="1"/>
          </p:cNvSpPr>
          <p:nvPr>
            <p:ph type="ftr" sz="quarter" idx="20"/>
          </p:nvPr>
        </p:nvSpPr>
        <p:spPr/>
        <p:txBody>
          <a:bodyPr/>
          <a:lstStyle/>
          <a:p>
            <a:r>
              <a:rPr lang="en-GB">
                <a:solidFill>
                  <a:srgbClr val="9A8B7D"/>
                </a:solidFill>
              </a:rPr>
              <a:t>Presentation title</a:t>
            </a:r>
            <a:endParaRPr lang="en-GB" dirty="0">
              <a:solidFill>
                <a:srgbClr val="9A8B7D"/>
              </a:solidFill>
            </a:endParaRPr>
          </a:p>
        </p:txBody>
      </p:sp>
      <p:sp>
        <p:nvSpPr>
          <p:cNvPr id="13" name="Slide Number Placeholder 12"/>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5"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6" name="Text Placeholder 5"/>
          <p:cNvSpPr>
            <a:spLocks noGrp="1"/>
          </p:cNvSpPr>
          <p:nvPr>
            <p:ph type="body" sz="quarter" idx="22" hasCustomPrompt="1"/>
          </p:nvPr>
        </p:nvSpPr>
        <p:spPr>
          <a:xfrm>
            <a:off x="486832" y="6058089"/>
            <a:ext cx="528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7" name="Text Placeholder 5"/>
          <p:cNvSpPr>
            <a:spLocks noGrp="1"/>
          </p:cNvSpPr>
          <p:nvPr>
            <p:ph type="body" sz="quarter" idx="23" hasCustomPrompt="1"/>
          </p:nvPr>
        </p:nvSpPr>
        <p:spPr>
          <a:xfrm>
            <a:off x="6402917" y="6058089"/>
            <a:ext cx="528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706052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6"/>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18" name="Text Placeholder 2"/>
          <p:cNvSpPr>
            <a:spLocks noGrp="1"/>
          </p:cNvSpPr>
          <p:nvPr>
            <p:ph type="body" idx="19"/>
          </p:nvPr>
        </p:nvSpPr>
        <p:spPr>
          <a:xfrm>
            <a:off x="486834" y="1185874"/>
            <a:ext cx="5349300" cy="246221"/>
          </a:xfrm>
        </p:spPr>
        <p:txBody>
          <a:bodyPr anchor="t" anchorCtr="0">
            <a:spAutoFit/>
          </a:bodyPr>
          <a:lstStyle>
            <a:lvl1pPr marL="0" indent="0">
              <a:buNone/>
              <a:defRPr sz="16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Content Placeholder 3"/>
          <p:cNvSpPr>
            <a:spLocks noGrp="1"/>
          </p:cNvSpPr>
          <p:nvPr>
            <p:ph sz="half" idx="20"/>
          </p:nvPr>
        </p:nvSpPr>
        <p:spPr>
          <a:xfrm>
            <a:off x="486834" y="1524001"/>
            <a:ext cx="5323900"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
          <p:cNvSpPr>
            <a:spLocks noGrp="1"/>
          </p:cNvSpPr>
          <p:nvPr>
            <p:ph type="body" idx="21"/>
          </p:nvPr>
        </p:nvSpPr>
        <p:spPr>
          <a:xfrm>
            <a:off x="6377555" y="1185874"/>
            <a:ext cx="5349300" cy="246221"/>
          </a:xfrm>
        </p:spPr>
        <p:txBody>
          <a:bodyPr anchor="t" anchorCtr="0">
            <a:spAutoFit/>
          </a:bodyPr>
          <a:lstStyle>
            <a:lvl1pPr marL="0" indent="0">
              <a:buNone/>
              <a:defRPr sz="16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1" name="Content Placeholder 3"/>
          <p:cNvSpPr>
            <a:spLocks noGrp="1"/>
          </p:cNvSpPr>
          <p:nvPr>
            <p:ph sz="half" idx="22"/>
          </p:nvPr>
        </p:nvSpPr>
        <p:spPr>
          <a:xfrm>
            <a:off x="6377555" y="1524001"/>
            <a:ext cx="5353293"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23"/>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6" name="Footer Placeholder 5"/>
          <p:cNvSpPr>
            <a:spLocks noGrp="1"/>
          </p:cNvSpPr>
          <p:nvPr>
            <p:ph type="ftr" sz="quarter" idx="24"/>
          </p:nvPr>
        </p:nvSpPr>
        <p:spPr/>
        <p:txBody>
          <a:bodyPr/>
          <a:lstStyle/>
          <a:p>
            <a:r>
              <a:rPr lang="en-GB">
                <a:solidFill>
                  <a:srgbClr val="9A8B7D"/>
                </a:solidFill>
              </a:rPr>
              <a:t>Presentation title</a:t>
            </a:r>
            <a:endParaRPr lang="en-GB" dirty="0">
              <a:solidFill>
                <a:srgbClr val="9A8B7D"/>
              </a:solidFill>
            </a:endParaRPr>
          </a:p>
        </p:txBody>
      </p:sp>
      <p:sp>
        <p:nvSpPr>
          <p:cNvPr id="8" name="Slide Number Placeholder 7"/>
          <p:cNvSpPr>
            <a:spLocks noGrp="1"/>
          </p:cNvSpPr>
          <p:nvPr>
            <p:ph type="sldNum" sz="quarter" idx="25"/>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4"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Text Placeholder 5"/>
          <p:cNvSpPr>
            <a:spLocks noGrp="1"/>
          </p:cNvSpPr>
          <p:nvPr>
            <p:ph type="body" sz="quarter" idx="26" hasCustomPrompt="1"/>
          </p:nvPr>
        </p:nvSpPr>
        <p:spPr>
          <a:xfrm>
            <a:off x="486832" y="6058089"/>
            <a:ext cx="528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6402917" y="6058089"/>
            <a:ext cx="528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618036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329" y="1377914"/>
            <a:ext cx="7410027" cy="4168141"/>
          </a:xfrm>
        </p:spPr>
        <p:txBody>
          <a:bodyPr lIns="108000" tIns="108000"/>
          <a:lstStyle>
            <a:lvl1pPr marL="0" indent="0">
              <a:buNone/>
              <a:defRPr baseline="0">
                <a:solidFill>
                  <a:schemeClr val="tx1"/>
                </a:solidFill>
              </a:defRPr>
            </a:lvl1pPr>
          </a:lstStyle>
          <a:p>
            <a:r>
              <a:rPr lang="en-GB" dirty="0"/>
              <a:t>Click on the film icon to insert your Standard (4x3 video)</a:t>
            </a:r>
          </a:p>
        </p:txBody>
      </p:sp>
      <p:sp>
        <p:nvSpPr>
          <p:cNvPr id="9" name="Title 8"/>
          <p:cNvSpPr>
            <a:spLocks noGrp="1"/>
          </p:cNvSpPr>
          <p:nvPr>
            <p:ph type="title"/>
          </p:nvPr>
        </p:nvSpPr>
        <p:spPr>
          <a:xfrm>
            <a:off x="486834" y="294810"/>
            <a:ext cx="10102852" cy="338554"/>
          </a:xfrm>
        </p:spPr>
        <p:txBody>
          <a:bodyPr/>
          <a:lstStyle>
            <a:lvl1pPr>
              <a:defRPr>
                <a:solidFill>
                  <a:schemeClr val="bg2"/>
                </a:solidFill>
              </a:defRPr>
            </a:lvl1pPr>
          </a:lstStyle>
          <a:p>
            <a:r>
              <a:rPr lang="en-US" smtClean="0"/>
              <a:t>Click to edit Master title style</a:t>
            </a:r>
            <a:endParaRPr lang="en-GB" dirty="0"/>
          </a:p>
        </p:txBody>
      </p:sp>
      <p:sp>
        <p:nvSpPr>
          <p:cNvPr id="5" name="Date Placeholder 4"/>
          <p:cNvSpPr>
            <a:spLocks noGrp="1"/>
          </p:cNvSpPr>
          <p:nvPr>
            <p:ph type="dt" sz="half" idx="15"/>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6"/>
          </p:nvPr>
        </p:nvSpPr>
        <p:spPr/>
        <p:txBody>
          <a:bodyPr/>
          <a:lstStyle/>
          <a:p>
            <a:r>
              <a:rPr lang="en-GB">
                <a:solidFill>
                  <a:srgbClr val="9A8B7D"/>
                </a:solidFill>
              </a:rPr>
              <a:t>Presentation title</a:t>
            </a:r>
            <a:endParaRPr lang="en-GB" dirty="0">
              <a:solidFill>
                <a:srgbClr val="9A8B7D"/>
              </a:solidFill>
            </a:endParaRP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2851349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160441" y="1381125"/>
            <a:ext cx="9873427" cy="4182564"/>
          </a:xfrm>
        </p:spPr>
        <p:txBody>
          <a:bodyPr lIns="108000" tIns="108000"/>
          <a:lstStyle>
            <a:lvl1pPr marL="0" indent="0">
              <a:buNone/>
              <a:defRPr baseline="0">
                <a:solidFill>
                  <a:schemeClr val="tx1"/>
                </a:solidFill>
              </a:defRPr>
            </a:lvl1pPr>
          </a:lstStyle>
          <a:p>
            <a:r>
              <a:rPr lang="en-GB" dirty="0"/>
              <a:t>Click on the film icon to insert your widescreen (16x9) video</a:t>
            </a:r>
          </a:p>
        </p:txBody>
      </p:sp>
      <p:sp>
        <p:nvSpPr>
          <p:cNvPr id="8" name="Title 7"/>
          <p:cNvSpPr>
            <a:spLocks noGrp="1"/>
          </p:cNvSpPr>
          <p:nvPr>
            <p:ph type="title"/>
          </p:nvPr>
        </p:nvSpPr>
        <p:spPr>
          <a:xfrm>
            <a:off x="486834" y="294810"/>
            <a:ext cx="10102852" cy="338554"/>
          </a:xfrm>
        </p:spPr>
        <p:txBody>
          <a:bodyPr/>
          <a:lstStyle>
            <a:lvl1pPr>
              <a:defRPr>
                <a:solidFill>
                  <a:schemeClr val="bg2"/>
                </a:solidFill>
              </a:defRPr>
            </a:lvl1pPr>
          </a:lstStyle>
          <a:p>
            <a:r>
              <a:rPr lang="en-US" smtClean="0"/>
              <a:t>Click to edit Master title style</a:t>
            </a:r>
            <a:endParaRPr lang="en-GB" dirty="0"/>
          </a:p>
        </p:txBody>
      </p:sp>
      <p:sp>
        <p:nvSpPr>
          <p:cNvPr id="6" name="Date Placeholder 5"/>
          <p:cNvSpPr>
            <a:spLocks noGrp="1"/>
          </p:cNvSpPr>
          <p:nvPr>
            <p:ph type="dt" sz="half" idx="16"/>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7"/>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18"/>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2599322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486832" y="1181100"/>
            <a:ext cx="5314951" cy="49990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8"/>
          <p:cNvSpPr>
            <a:spLocks noGrp="1"/>
          </p:cNvSpPr>
          <p:nvPr>
            <p:ph type="pic" sz="quarter" idx="14" hasCustomPrompt="1"/>
          </p:nvPr>
        </p:nvSpPr>
        <p:spPr>
          <a:xfrm>
            <a:off x="6401509" y="1181100"/>
            <a:ext cx="5329059" cy="4635500"/>
          </a:xfrm>
        </p:spPr>
        <p:txBody>
          <a:bodyPr lIns="0" tIns="0"/>
          <a:lstStyle>
            <a:lvl1pPr marL="0" indent="0">
              <a:buNone/>
              <a:defRPr sz="1100" baseline="0"/>
            </a:lvl1pPr>
          </a:lstStyle>
          <a:p>
            <a:r>
              <a:rPr lang="en-GB" dirty="0"/>
              <a:t>Click on the picture icon to insert your picture</a:t>
            </a:r>
          </a:p>
        </p:txBody>
      </p:sp>
      <p:sp>
        <p:nvSpPr>
          <p:cNvPr id="3" name="Date Placeholder 2"/>
          <p:cNvSpPr>
            <a:spLocks noGrp="1"/>
          </p:cNvSpPr>
          <p:nvPr>
            <p:ph type="dt" sz="half" idx="16"/>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17"/>
          </p:nvPr>
        </p:nvSpPr>
        <p:spPr/>
        <p:txBody>
          <a:bodyPr/>
          <a:lstStyle/>
          <a:p>
            <a:r>
              <a:rPr lang="en-GB">
                <a:solidFill>
                  <a:srgbClr val="9A8B7D"/>
                </a:solidFill>
              </a:rPr>
              <a:t>Presentation title</a:t>
            </a:r>
            <a:endParaRPr lang="en-GB" dirty="0">
              <a:solidFill>
                <a:srgbClr val="9A8B7D"/>
              </a:solidFill>
            </a:endParaRPr>
          </a:p>
        </p:txBody>
      </p:sp>
      <p:sp>
        <p:nvSpPr>
          <p:cNvPr id="5" name="Slide Number Placeholder 4"/>
          <p:cNvSpPr>
            <a:spLocks noGrp="1"/>
          </p:cNvSpPr>
          <p:nvPr>
            <p:ph type="sldNum" sz="quarter" idx="18"/>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3" name="Text Placeholder 2"/>
          <p:cNvSpPr>
            <a:spLocks noGrp="1"/>
          </p:cNvSpPr>
          <p:nvPr>
            <p:ph type="body" sz="quarter" idx="19"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Text Placeholder 7"/>
          <p:cNvSpPr>
            <a:spLocks noGrp="1"/>
          </p:cNvSpPr>
          <p:nvPr>
            <p:ph type="body" sz="quarter" idx="26" hasCustomPrompt="1"/>
          </p:nvPr>
        </p:nvSpPr>
        <p:spPr>
          <a:xfrm>
            <a:off x="6401509" y="5884337"/>
            <a:ext cx="5328355"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Tree>
    <p:extLst>
      <p:ext uri="{BB962C8B-B14F-4D97-AF65-F5344CB8AC3E}">
        <p14:creationId xmlns:p14="http://schemas.microsoft.com/office/powerpoint/2010/main" val="353458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834" y="294810"/>
            <a:ext cx="10102852" cy="338554"/>
          </a:xfrm>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486832" y="1181102"/>
            <a:ext cx="5314951" cy="500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Date Placeholder 2"/>
          <p:cNvSpPr>
            <a:spLocks noGrp="1"/>
          </p:cNvSpPr>
          <p:nvPr>
            <p:ph type="dt" sz="half" idx="18"/>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19"/>
          </p:nvPr>
        </p:nvSpPr>
        <p:spPr/>
        <p:txBody>
          <a:bodyPr/>
          <a:lstStyle/>
          <a:p>
            <a:r>
              <a:rPr lang="en-GB">
                <a:solidFill>
                  <a:srgbClr val="9A8B7D"/>
                </a:solidFill>
              </a:rPr>
              <a:t>Presentation title</a:t>
            </a:r>
            <a:endParaRPr lang="en-GB" dirty="0">
              <a:solidFill>
                <a:srgbClr val="9A8B7D"/>
              </a:solidFill>
            </a:endParaRPr>
          </a:p>
        </p:txBody>
      </p:sp>
      <p:sp>
        <p:nvSpPr>
          <p:cNvPr id="5" name="Slide Number Placeholder 4"/>
          <p:cNvSpPr>
            <a:spLocks noGrp="1"/>
          </p:cNvSpPr>
          <p:nvPr>
            <p:ph type="sldNum" sz="quarter" idx="20"/>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3" name="Text Placeholder 2"/>
          <p:cNvSpPr>
            <a:spLocks noGrp="1"/>
          </p:cNvSpPr>
          <p:nvPr>
            <p:ph type="body" sz="quarter" idx="21"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Picture Placeholder 8"/>
          <p:cNvSpPr>
            <a:spLocks noGrp="1"/>
          </p:cNvSpPr>
          <p:nvPr>
            <p:ph type="pic" sz="quarter" idx="23" hasCustomPrompt="1"/>
          </p:nvPr>
        </p:nvSpPr>
        <p:spPr>
          <a:xfrm>
            <a:off x="6401509" y="1180574"/>
            <a:ext cx="5329059" cy="2045229"/>
          </a:xfrm>
        </p:spPr>
        <p:txBody>
          <a:bodyPr lIns="0" tIns="0"/>
          <a:lstStyle>
            <a:lvl1pPr marL="0" indent="0">
              <a:buNone/>
              <a:defRPr sz="1100">
                <a:solidFill>
                  <a:schemeClr val="tx1"/>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6401509" y="3310470"/>
            <a:ext cx="5328355"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p:cNvSpPr>
          <p:nvPr>
            <p:ph type="pic" sz="quarter" idx="25" hasCustomPrompt="1"/>
          </p:nvPr>
        </p:nvSpPr>
        <p:spPr>
          <a:xfrm>
            <a:off x="6401509" y="3754441"/>
            <a:ext cx="5329059" cy="2045229"/>
          </a:xfrm>
        </p:spPr>
        <p:txBody>
          <a:bodyPr lIns="0" tIns="0"/>
          <a:lstStyle>
            <a:lvl1pPr marL="0" indent="0">
              <a:buNone/>
              <a:defRPr sz="1100">
                <a:solidFill>
                  <a:schemeClr val="tx1"/>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6401509" y="5884337"/>
            <a:ext cx="5328355"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Tree>
    <p:extLst>
      <p:ext uri="{BB962C8B-B14F-4D97-AF65-F5344CB8AC3E}">
        <p14:creationId xmlns:p14="http://schemas.microsoft.com/office/powerpoint/2010/main" val="1127212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834" y="294810"/>
            <a:ext cx="10102852" cy="338554"/>
          </a:xfrm>
        </p:spPr>
        <p:txBody>
          <a:bodyPr/>
          <a:lstStyle/>
          <a:p>
            <a:r>
              <a:rPr lang="en-US" smtClean="0"/>
              <a:t>Click to edit Master title style</a:t>
            </a:r>
            <a:endParaRPr lang="en-GB"/>
          </a:p>
        </p:txBody>
      </p:sp>
      <p:sp>
        <p:nvSpPr>
          <p:cNvPr id="6" name="Date Placeholder 5"/>
          <p:cNvSpPr>
            <a:spLocks noGrp="1"/>
          </p:cNvSpPr>
          <p:nvPr>
            <p:ph type="dt" sz="half" idx="15"/>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8" name="Footer Placeholder 7"/>
          <p:cNvSpPr>
            <a:spLocks noGrp="1"/>
          </p:cNvSpPr>
          <p:nvPr>
            <p:ph type="ftr" sz="quarter" idx="16"/>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0" name="Text Placeholder 2"/>
          <p:cNvSpPr>
            <a:spLocks noGrp="1"/>
          </p:cNvSpPr>
          <p:nvPr>
            <p:ph type="body" sz="quarter" idx="14" hasCustomPrompt="1"/>
          </p:nvPr>
        </p:nvSpPr>
        <p:spPr>
          <a:xfrm>
            <a:off x="486832" y="692554"/>
            <a:ext cx="10130368"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176919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499535" y="6323289"/>
            <a:ext cx="1122163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6" name="Footer Placeholder 5"/>
          <p:cNvSpPr>
            <a:spLocks noGrp="1"/>
          </p:cNvSpPr>
          <p:nvPr>
            <p:ph type="ftr" sz="quarter" idx="11"/>
          </p:nvPr>
        </p:nvSpPr>
        <p:spPr/>
        <p:txBody>
          <a:bodyPr/>
          <a:lstStyle/>
          <a:p>
            <a:r>
              <a:rPr lang="en-GB">
                <a:solidFill>
                  <a:srgbClr val="9A8B7D"/>
                </a:solidFill>
              </a:rPr>
              <a:t>Presentation title</a:t>
            </a:r>
            <a:endParaRPr lang="en-GB" dirty="0">
              <a:solidFill>
                <a:srgbClr val="9A8B7D"/>
              </a:solidFill>
            </a:endParaRPr>
          </a:p>
        </p:txBody>
      </p:sp>
      <p:sp>
        <p:nvSpPr>
          <p:cNvPr id="7" name="Slide Number Placeholder 6"/>
          <p:cNvSpPr>
            <a:spLocks noGrp="1"/>
          </p:cNvSpPr>
          <p:nvPr>
            <p:ph type="sldNum" sz="quarter" idx="12"/>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144822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6" name="Title Text"/>
          <p:cNvSpPr txBox="1">
            <a:spLocks noGrp="1"/>
          </p:cNvSpPr>
          <p:nvPr>
            <p:ph type="title"/>
          </p:nvPr>
        </p:nvSpPr>
        <p:spPr>
          <a:xfrm>
            <a:off x="963086" y="4406903"/>
            <a:ext cx="10363201" cy="1362076"/>
          </a:xfrm>
          <a:prstGeom prst="rect">
            <a:avLst/>
          </a:prstGeom>
        </p:spPr>
        <p:txBody>
          <a:bodyPr/>
          <a:lstStyle>
            <a:lvl1pPr algn="l">
              <a:defRPr b="1" cap="all"/>
            </a:lvl1pPr>
          </a:lstStyle>
          <a:p>
            <a:r>
              <a:t>Title Text</a:t>
            </a:r>
          </a:p>
        </p:txBody>
      </p:sp>
      <p:sp>
        <p:nvSpPr>
          <p:cNvPr id="37" name="Body Level One…"/>
          <p:cNvSpPr txBox="1">
            <a:spLocks noGrp="1"/>
          </p:cNvSpPr>
          <p:nvPr>
            <p:ph type="body" sz="quarter" idx="1"/>
          </p:nvPr>
        </p:nvSpPr>
        <p:spPr>
          <a:xfrm>
            <a:off x="963086" y="2906713"/>
            <a:ext cx="10363201" cy="1500188"/>
          </a:xfrm>
          <a:prstGeom prst="rect">
            <a:avLst/>
          </a:prstGeom>
        </p:spPr>
        <p:txBody>
          <a:bodyPr anchor="b"/>
          <a:lstStyle>
            <a:lvl1pPr marL="0" indent="0">
              <a:spcBef>
                <a:spcPts val="369"/>
              </a:spcBef>
              <a:buSzTx/>
              <a:buFontTx/>
              <a:buNone/>
              <a:defRPr sz="1847">
                <a:solidFill>
                  <a:srgbClr val="888888"/>
                </a:solidFill>
              </a:defRPr>
            </a:lvl1pPr>
            <a:lvl2pPr marL="0" indent="422042">
              <a:spcBef>
                <a:spcPts val="369"/>
              </a:spcBef>
              <a:buSzTx/>
              <a:buFontTx/>
              <a:buNone/>
              <a:defRPr sz="1847">
                <a:solidFill>
                  <a:srgbClr val="888888"/>
                </a:solidFill>
              </a:defRPr>
            </a:lvl2pPr>
            <a:lvl3pPr marL="0" indent="844083">
              <a:spcBef>
                <a:spcPts val="369"/>
              </a:spcBef>
              <a:buSzTx/>
              <a:buFontTx/>
              <a:buNone/>
              <a:defRPr sz="1847">
                <a:solidFill>
                  <a:srgbClr val="888888"/>
                </a:solidFill>
              </a:defRPr>
            </a:lvl3pPr>
            <a:lvl4pPr marL="0" indent="1266124">
              <a:spcBef>
                <a:spcPts val="369"/>
              </a:spcBef>
              <a:buSzTx/>
              <a:buFontTx/>
              <a:buNone/>
              <a:defRPr sz="1847">
                <a:solidFill>
                  <a:srgbClr val="888888"/>
                </a:solidFill>
              </a:defRPr>
            </a:lvl4pPr>
            <a:lvl5pPr marL="0" indent="1688165">
              <a:spcBef>
                <a:spcPts val="369"/>
              </a:spcBef>
              <a:buSzTx/>
              <a:buFontTx/>
              <a:buNone/>
              <a:defRPr sz="184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3C9F13F-DD4F-46BF-B783-72B389C51DDE}" type="datetime1">
              <a:rPr lang="en-GB" smtClean="0"/>
              <a:t>12/5/17</a:t>
            </a:fld>
            <a:endParaRPr lang="en-GB"/>
          </a:p>
        </p:txBody>
      </p:sp>
      <p:sp>
        <p:nvSpPr>
          <p:cNvPr id="4" name="Footer Placeholder 3"/>
          <p:cNvSpPr>
            <a:spLocks noGrp="1"/>
          </p:cNvSpPr>
          <p:nvPr>
            <p:ph type="ftr" sz="quarter" idx="11"/>
          </p:nvPr>
        </p:nvSpPr>
        <p:spPr/>
        <p:txBody>
          <a:bodyPr/>
          <a:lstStyle/>
          <a:p>
            <a:r>
              <a:rPr lang="en-GB"/>
              <a:t>Helen Malone - Information Resources - Feb 2017</a:t>
            </a:r>
          </a:p>
        </p:txBody>
      </p:sp>
      <p:sp>
        <p:nvSpPr>
          <p:cNvPr id="5" name="Slide Number Placeholder 4"/>
          <p:cNvSpPr>
            <a:spLocks noGrp="1"/>
          </p:cNvSpPr>
          <p:nvPr>
            <p:ph type="sldNum" sz="quarter" idx="12"/>
          </p:nvPr>
        </p:nvSpPr>
        <p:spPr/>
        <p:txBody>
          <a:bodyPr/>
          <a:lstStyle/>
          <a:p>
            <a:fld id="{78999674-10CA-46D3-9C83-65BD7274430F}" type="slidenum">
              <a:rPr lang="en-GB" smtClean="0"/>
              <a:t>‹#›</a:t>
            </a:fld>
            <a:endParaRPr lang="en-GB"/>
          </a:p>
        </p:txBody>
      </p:sp>
    </p:spTree>
    <p:extLst>
      <p:ext uri="{BB962C8B-B14F-4D97-AF65-F5344CB8AC3E}">
        <p14:creationId xmlns:p14="http://schemas.microsoft.com/office/powerpoint/2010/main" val="88902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8469942"/>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4" name="Title Text"/>
          <p:cNvSpPr txBox="1">
            <a:spLocks noGrp="1"/>
          </p:cNvSpPr>
          <p:nvPr>
            <p:ph type="title"/>
          </p:nvPr>
        </p:nvSpPr>
        <p:spPr>
          <a:xfrm>
            <a:off x="609600" y="455790"/>
            <a:ext cx="10972800" cy="1143001"/>
          </a:xfrm>
          <a:prstGeom prst="rect">
            <a:avLst/>
          </a:prstGeom>
        </p:spPr>
        <p:txBody>
          <a:bodyPr/>
          <a:lstStyle/>
          <a:p>
            <a:r>
              <a:t>Title Text</a:t>
            </a:r>
          </a:p>
        </p:txBody>
      </p:sp>
      <p:sp>
        <p:nvSpPr>
          <p:cNvPr id="55" name="Body Level One…"/>
          <p:cNvSpPr txBox="1">
            <a:spLocks noGrp="1"/>
          </p:cNvSpPr>
          <p:nvPr>
            <p:ph type="body" sz="quarter" idx="1"/>
          </p:nvPr>
        </p:nvSpPr>
        <p:spPr>
          <a:xfrm>
            <a:off x="609602" y="1535112"/>
            <a:ext cx="5386919" cy="639763"/>
          </a:xfrm>
          <a:prstGeom prst="rect">
            <a:avLst/>
          </a:prstGeom>
        </p:spPr>
        <p:txBody>
          <a:bodyPr anchor="b"/>
          <a:lstStyle>
            <a:lvl1pPr marL="0" indent="0">
              <a:spcBef>
                <a:spcPts val="461"/>
              </a:spcBef>
              <a:buSzTx/>
              <a:buFontTx/>
              <a:buNone/>
              <a:defRPr sz="2216" b="1"/>
            </a:lvl1pPr>
            <a:lvl2pPr marL="0" indent="422042">
              <a:spcBef>
                <a:spcPts val="461"/>
              </a:spcBef>
              <a:buSzTx/>
              <a:buFontTx/>
              <a:buNone/>
              <a:defRPr sz="2216" b="1"/>
            </a:lvl2pPr>
            <a:lvl3pPr marL="0" indent="844083">
              <a:spcBef>
                <a:spcPts val="461"/>
              </a:spcBef>
              <a:buSzTx/>
              <a:buFontTx/>
              <a:buNone/>
              <a:defRPr sz="2216" b="1"/>
            </a:lvl3pPr>
            <a:lvl4pPr marL="0" indent="1266124">
              <a:spcBef>
                <a:spcPts val="461"/>
              </a:spcBef>
              <a:buSzTx/>
              <a:buFontTx/>
              <a:buNone/>
              <a:defRPr sz="2216" b="1"/>
            </a:lvl4pPr>
            <a:lvl5pPr marL="0" indent="1688165">
              <a:spcBef>
                <a:spcPts val="461"/>
              </a:spcBef>
              <a:buSzTx/>
              <a:buFontTx/>
              <a:buNone/>
              <a:defRPr sz="2216" b="1"/>
            </a:lvl5pPr>
          </a:lstStyle>
          <a:p>
            <a:r>
              <a:t>Body Level One</a:t>
            </a:r>
          </a:p>
          <a:p>
            <a:pPr lvl="1"/>
            <a:r>
              <a:t>Body Level Two</a:t>
            </a:r>
          </a:p>
          <a:p>
            <a:pPr lvl="2"/>
            <a:r>
              <a:t>Body Level Three</a:t>
            </a:r>
          </a:p>
          <a:p>
            <a:pPr lvl="3"/>
            <a:r>
              <a:t>Body Level Four</a:t>
            </a:r>
          </a:p>
          <a:p>
            <a:pPr lvl="4"/>
            <a:r>
              <a:t>Body Level Five</a:t>
            </a:r>
          </a:p>
        </p:txBody>
      </p:sp>
      <p:sp>
        <p:nvSpPr>
          <p:cNvPr id="56" name="Text Placeholder 4"/>
          <p:cNvSpPr>
            <a:spLocks noGrp="1"/>
          </p:cNvSpPr>
          <p:nvPr>
            <p:ph type="body" sz="quarter" idx="13"/>
          </p:nvPr>
        </p:nvSpPr>
        <p:spPr>
          <a:xfrm>
            <a:off x="6193369" y="1535112"/>
            <a:ext cx="5389035"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4" name="Title Text"/>
          <p:cNvSpPr txBox="1">
            <a:spLocks noGrp="1"/>
          </p:cNvSpPr>
          <p:nvPr>
            <p:ph type="title"/>
          </p:nvPr>
        </p:nvSpPr>
        <p:spPr>
          <a:xfrm>
            <a:off x="609600" y="455790"/>
            <a:ext cx="10972800" cy="1143001"/>
          </a:xfrm>
          <a:prstGeom prst="rect">
            <a:avLst/>
          </a:prstGeom>
        </p:spPr>
        <p:txBody>
          <a:body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9601" y="273050"/>
            <a:ext cx="4011087" cy="1162050"/>
          </a:xfrm>
          <a:prstGeom prst="rect">
            <a:avLst/>
          </a:prstGeom>
        </p:spPr>
        <p:txBody>
          <a:bodyPr anchor="b"/>
          <a:lstStyle>
            <a:lvl1pPr algn="l">
              <a:defRPr sz="1847" b="1"/>
            </a:lvl1pPr>
          </a:lstStyle>
          <a:p>
            <a:r>
              <a:t>Title Text</a:t>
            </a:r>
          </a:p>
        </p:txBody>
      </p:sp>
      <p:sp>
        <p:nvSpPr>
          <p:cNvPr id="80" name="Body Level One…"/>
          <p:cNvSpPr txBox="1">
            <a:spLocks noGrp="1"/>
          </p:cNvSpPr>
          <p:nvPr>
            <p:ph type="body" idx="1"/>
          </p:nvPr>
        </p:nvSpPr>
        <p:spPr>
          <a:xfrm>
            <a:off x="4766735" y="273056"/>
            <a:ext cx="6815668"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Text Placeholder 3"/>
          <p:cNvSpPr>
            <a:spLocks noGrp="1"/>
          </p:cNvSpPr>
          <p:nvPr>
            <p:ph type="body" sz="half" idx="13"/>
          </p:nvPr>
        </p:nvSpPr>
        <p:spPr>
          <a:xfrm>
            <a:off x="609601" y="1435103"/>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2389720" y="4800600"/>
            <a:ext cx="7315201" cy="566738"/>
          </a:xfrm>
          <a:prstGeom prst="rect">
            <a:avLst/>
          </a:prstGeom>
        </p:spPr>
        <p:txBody>
          <a:bodyPr anchor="b"/>
          <a:lstStyle>
            <a:lvl1pPr algn="l">
              <a:defRPr sz="1847" b="1"/>
            </a:lvl1pPr>
          </a:lstStyle>
          <a:p>
            <a:r>
              <a:t>Title Text</a:t>
            </a:r>
          </a:p>
        </p:txBody>
      </p:sp>
      <p:sp>
        <p:nvSpPr>
          <p:cNvPr id="90" name="Picture Placeholder 2"/>
          <p:cNvSpPr>
            <a:spLocks noGrp="1"/>
          </p:cNvSpPr>
          <p:nvPr>
            <p:ph type="pic" sz="half" idx="13"/>
          </p:nvPr>
        </p:nvSpPr>
        <p:spPr>
          <a:xfrm>
            <a:off x="2389720" y="612775"/>
            <a:ext cx="7315201" cy="4114800"/>
          </a:xfrm>
          <a:prstGeom prst="rect">
            <a:avLst/>
          </a:prstGeom>
        </p:spPr>
        <p:txBody>
          <a:bodyPr lIns="91439" rIns="91439">
            <a:noAutofit/>
          </a:bodyPr>
          <a:lstStyle/>
          <a:p>
            <a:endParaRPr/>
          </a:p>
        </p:txBody>
      </p:sp>
      <p:sp>
        <p:nvSpPr>
          <p:cNvPr id="91" name="Body Level One…"/>
          <p:cNvSpPr txBox="1">
            <a:spLocks noGrp="1"/>
          </p:cNvSpPr>
          <p:nvPr>
            <p:ph type="body" sz="quarter" idx="1"/>
          </p:nvPr>
        </p:nvSpPr>
        <p:spPr>
          <a:xfrm>
            <a:off x="2389720" y="5367340"/>
            <a:ext cx="7315201" cy="804863"/>
          </a:xfrm>
          <a:prstGeom prst="rect">
            <a:avLst/>
          </a:prstGeom>
        </p:spPr>
        <p:txBody>
          <a:bodyPr/>
          <a:lstStyle>
            <a:lvl1pPr marL="0" indent="0">
              <a:spcBef>
                <a:spcPts val="277"/>
              </a:spcBef>
              <a:buSzTx/>
              <a:buFontTx/>
              <a:buNone/>
              <a:defRPr sz="1292"/>
            </a:lvl1pPr>
            <a:lvl2pPr marL="0" indent="422042">
              <a:spcBef>
                <a:spcPts val="277"/>
              </a:spcBef>
              <a:buSzTx/>
              <a:buFontTx/>
              <a:buNone/>
              <a:defRPr sz="1292"/>
            </a:lvl2pPr>
            <a:lvl3pPr marL="0" indent="844083">
              <a:spcBef>
                <a:spcPts val="277"/>
              </a:spcBef>
              <a:buSzTx/>
              <a:buFontTx/>
              <a:buNone/>
              <a:defRPr sz="1292"/>
            </a:lvl3pPr>
            <a:lvl4pPr marL="0" indent="1266124">
              <a:spcBef>
                <a:spcPts val="277"/>
              </a:spcBef>
              <a:buSzTx/>
              <a:buFontTx/>
              <a:buNone/>
              <a:defRPr sz="1292"/>
            </a:lvl4pPr>
            <a:lvl5pPr marL="0" indent="1688165">
              <a:spcBef>
                <a:spcPts val="277"/>
              </a:spcBef>
              <a:buSzTx/>
              <a:buFontTx/>
              <a:buNone/>
              <a:defRPr sz="1292"/>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9" name="Title Text"/>
          <p:cNvSpPr txBox="1">
            <a:spLocks noGrp="1"/>
          </p:cNvSpPr>
          <p:nvPr>
            <p:ph type="title"/>
          </p:nvPr>
        </p:nvSpPr>
        <p:spPr>
          <a:xfrm>
            <a:off x="609600" y="455790"/>
            <a:ext cx="10972800" cy="1143001"/>
          </a:xfrm>
          <a:prstGeom prst="rect">
            <a:avLst/>
          </a:prstGeom>
        </p:spPr>
        <p:txBody>
          <a:bodyPr/>
          <a:lstStyle/>
          <a:p>
            <a:r>
              <a:t>Title Text</a:t>
            </a:r>
          </a:p>
        </p:txBody>
      </p:sp>
      <p:sp>
        <p:nvSpPr>
          <p:cNvPr id="100" name="Body Level One…"/>
          <p:cNvSpPr txBox="1">
            <a:spLocks noGrp="1"/>
          </p:cNvSpPr>
          <p:nvPr>
            <p:ph type="body" idx="1"/>
          </p:nvPr>
        </p:nvSpPr>
        <p:spPr>
          <a:xfrm>
            <a:off x="609600" y="1781357"/>
            <a:ext cx="10972800" cy="47561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theme" Target="../theme/theme2.xml"/><Relationship Id="rId17"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3"/>
          <p:cNvSpPr/>
          <p:nvPr/>
        </p:nvSpPr>
        <p:spPr>
          <a:xfrm>
            <a:off x="0" y="6675122"/>
            <a:ext cx="12192000" cy="182881"/>
          </a:xfrm>
          <a:prstGeom prst="rect">
            <a:avLst/>
          </a:prstGeom>
          <a:solidFill>
            <a:srgbClr val="6DC8C1"/>
          </a:solidFill>
          <a:ln w="12700">
            <a:miter lim="400000"/>
          </a:ln>
        </p:spPr>
        <p:txBody>
          <a:bodyPr lIns="42203" rIns="42203" anchor="ctr"/>
          <a:lstStyle/>
          <a:p>
            <a:pPr algn="ctr">
              <a:defRPr>
                <a:solidFill>
                  <a:srgbClr val="FFFFFF"/>
                </a:solidFill>
              </a:defRPr>
            </a:pPr>
            <a:endParaRPr sz="1661"/>
          </a:p>
        </p:txBody>
      </p:sp>
      <p:pic>
        <p:nvPicPr>
          <p:cNvPr id="3" name="Picture 11" descr="Picture 11"/>
          <p:cNvPicPr>
            <a:picLocks noChangeAspect="1"/>
          </p:cNvPicPr>
          <p:nvPr/>
        </p:nvPicPr>
        <p:blipFill>
          <a:blip r:embed="rId18">
            <a:extLst/>
          </a:blip>
          <a:stretch>
            <a:fillRect/>
          </a:stretch>
        </p:blipFill>
        <p:spPr>
          <a:xfrm>
            <a:off x="-3" y="1"/>
            <a:ext cx="1083392" cy="250068"/>
          </a:xfrm>
          <a:prstGeom prst="rect">
            <a:avLst/>
          </a:prstGeom>
          <a:ln w="12700">
            <a:miter lim="400000"/>
          </a:ln>
        </p:spPr>
      </p:pic>
      <p:sp>
        <p:nvSpPr>
          <p:cNvPr id="4" name="Rectangle 8"/>
          <p:cNvSpPr/>
          <p:nvPr/>
        </p:nvSpPr>
        <p:spPr>
          <a:xfrm>
            <a:off x="1052438" y="-1"/>
            <a:ext cx="11139567" cy="251499"/>
          </a:xfrm>
          <a:prstGeom prst="rect">
            <a:avLst/>
          </a:prstGeom>
          <a:solidFill>
            <a:srgbClr val="6DC8C1"/>
          </a:solidFill>
          <a:ln w="12700">
            <a:miter lim="400000"/>
          </a:ln>
        </p:spPr>
        <p:txBody>
          <a:bodyPr lIns="42203" rIns="42203" anchor="ctr"/>
          <a:lstStyle/>
          <a:p>
            <a:pPr algn="ctr">
              <a:defRPr>
                <a:solidFill>
                  <a:srgbClr val="FFFFFF"/>
                </a:solidFill>
              </a:defRPr>
            </a:pPr>
            <a:endParaRPr sz="1661"/>
          </a:p>
        </p:txBody>
      </p:sp>
      <p:pic>
        <p:nvPicPr>
          <p:cNvPr id="5" name="Picture 9" descr="Picture 9"/>
          <p:cNvPicPr>
            <a:picLocks noChangeAspect="1"/>
          </p:cNvPicPr>
          <p:nvPr/>
        </p:nvPicPr>
        <p:blipFill>
          <a:blip r:embed="rId19">
            <a:extLst/>
          </a:blip>
          <a:stretch>
            <a:fillRect/>
          </a:stretch>
        </p:blipFill>
        <p:spPr>
          <a:xfrm>
            <a:off x="10545175" y="0"/>
            <a:ext cx="835211" cy="280470"/>
          </a:xfrm>
          <a:prstGeom prst="rect">
            <a:avLst/>
          </a:prstGeom>
          <a:ln w="12700">
            <a:miter lim="400000"/>
          </a:ln>
        </p:spPr>
      </p:pic>
      <p:pic>
        <p:nvPicPr>
          <p:cNvPr id="6" name="Picture 7" descr="Picture 7"/>
          <p:cNvPicPr>
            <a:picLocks noChangeAspect="1"/>
          </p:cNvPicPr>
          <p:nvPr/>
        </p:nvPicPr>
        <p:blipFill>
          <a:blip r:embed="rId20">
            <a:extLst/>
          </a:blip>
          <a:stretch>
            <a:fillRect/>
          </a:stretch>
        </p:blipFill>
        <p:spPr>
          <a:xfrm>
            <a:off x="11401393" y="-16398"/>
            <a:ext cx="790609" cy="280470"/>
          </a:xfrm>
          <a:prstGeom prst="rect">
            <a:avLst/>
          </a:prstGeom>
          <a:ln w="12700">
            <a:miter lim="400000"/>
          </a:ln>
        </p:spPr>
      </p:pic>
      <p:sp>
        <p:nvSpPr>
          <p:cNvPr id="7" name="Title Text"/>
          <p:cNvSpPr txBox="1">
            <a:spLocks noGrp="1"/>
          </p:cNvSpPr>
          <p:nvPr>
            <p:ph type="title"/>
          </p:nvPr>
        </p:nvSpPr>
        <p:spPr>
          <a:xfrm>
            <a:off x="609600" y="464412"/>
            <a:ext cx="109728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Title Text</a:t>
            </a:r>
          </a:p>
        </p:txBody>
      </p:sp>
      <p:sp>
        <p:nvSpPr>
          <p:cNvPr id="8" name="Body Level One…"/>
          <p:cNvSpPr txBox="1">
            <a:spLocks noGrp="1"/>
          </p:cNvSpPr>
          <p:nvPr>
            <p:ph type="body" idx="1"/>
          </p:nvPr>
        </p:nvSpPr>
        <p:spPr>
          <a:xfrm>
            <a:off x="609600" y="1807233"/>
            <a:ext cx="10972800" cy="475615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1932960" y="6632130"/>
            <a:ext cx="259043" cy="262829"/>
          </a:xfrm>
          <a:prstGeom prst="rect">
            <a:avLst/>
          </a:prstGeom>
          <a:ln w="12700">
            <a:miter lim="400000"/>
          </a:ln>
        </p:spPr>
        <p:txBody>
          <a:bodyPr wrap="none" lIns="45719" rIns="45719" anchor="ctr">
            <a:spAutoFit/>
          </a:bodyPr>
          <a:lstStyle>
            <a:lvl1pPr algn="r">
              <a:defRPr sz="1108">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6" r:id="rId16"/>
  </p:sldLayoutIdLst>
  <p:transition xmlns:p14="http://schemas.microsoft.com/office/powerpoint/2010/main" spd="med"/>
  <p:hf sldNum="0" hdr="0" ftr="0" dt="0"/>
  <p:txStyles>
    <p:titleStyle>
      <a:lvl1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1pPr>
      <a:lvl2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2pPr>
      <a:lvl3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3pPr>
      <a:lvl4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4pPr>
      <a:lvl5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5pPr>
      <a:lvl6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6pPr>
      <a:lvl7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7pPr>
      <a:lvl8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8pPr>
      <a:lvl9pPr marL="0" marR="0" indent="0" algn="ctr" defTabSz="422042" rtl="0" latinLnBrk="0">
        <a:lnSpc>
          <a:spcPct val="100000"/>
        </a:lnSpc>
        <a:spcBef>
          <a:spcPts val="0"/>
        </a:spcBef>
        <a:spcAft>
          <a:spcPts val="0"/>
        </a:spcAft>
        <a:buClrTx/>
        <a:buSzTx/>
        <a:buFontTx/>
        <a:buNone/>
        <a:tabLst/>
        <a:defRPr sz="3692" b="0" i="0" u="none" strike="noStrike" cap="none" spc="0" baseline="0">
          <a:ln>
            <a:noFill/>
          </a:ln>
          <a:solidFill>
            <a:srgbClr val="404040"/>
          </a:solidFill>
          <a:uFillTx/>
          <a:latin typeface="+mj-lt"/>
          <a:ea typeface="+mj-ea"/>
          <a:cs typeface="+mj-cs"/>
          <a:sym typeface="Calibri"/>
        </a:defRPr>
      </a:lvl9pPr>
    </p:titleStyle>
    <p:body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p:bodyStyle>
    <p:otherStyle>
      <a:lvl1pPr marL="0" marR="0" indent="0"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1pPr>
      <a:lvl2pPr marL="0" marR="0" indent="402805"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2pPr>
      <a:lvl3pPr marL="0" marR="0" indent="805610"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3pPr>
      <a:lvl4pPr marL="0" marR="0" indent="1208414"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4pPr>
      <a:lvl5pPr marL="0" marR="0" indent="1611221"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5pPr>
      <a:lvl6pPr marL="0" marR="0" indent="2014025"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6pPr>
      <a:lvl7pPr marL="0" marR="0" indent="2416829"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7pPr>
      <a:lvl8pPr marL="0" marR="0" indent="2819636"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8pPr>
      <a:lvl9pPr marL="0" marR="0" indent="3222440" algn="r" defTabSz="805610" rtl="0" latinLnBrk="0">
        <a:lnSpc>
          <a:spcPct val="100000"/>
        </a:lnSpc>
        <a:spcBef>
          <a:spcPts val="0"/>
        </a:spcBef>
        <a:spcAft>
          <a:spcPts val="0"/>
        </a:spcAft>
        <a:buClrTx/>
        <a:buSzTx/>
        <a:buFontTx/>
        <a:buNone/>
        <a:tabLst/>
        <a:defRPr sz="1108"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6832" y="1188928"/>
            <a:ext cx="11218995" cy="4665773"/>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3"/>
          </p:nvPr>
        </p:nvSpPr>
        <p:spPr>
          <a:xfrm>
            <a:off x="383158" y="6437314"/>
            <a:ext cx="3515743" cy="365125"/>
          </a:xfrm>
          <a:prstGeom prst="rect">
            <a:avLst/>
          </a:prstGeom>
        </p:spPr>
        <p:txBody>
          <a:bodyPr vert="horz" lIns="72000" tIns="0" rIns="0" bIns="0" rtlCol="0" anchor="t" anchorCtr="0"/>
          <a:lstStyle>
            <a:lvl1pPr algn="l">
              <a:defRPr sz="800">
                <a:solidFill>
                  <a:schemeClr val="tx2"/>
                </a:solidFill>
              </a:defRPr>
            </a:lvl1pPr>
          </a:lstStyle>
          <a:p>
            <a:r>
              <a:rPr lang="en-GB">
                <a:solidFill>
                  <a:srgbClr val="9A8B7D"/>
                </a:solidFill>
              </a:rPr>
              <a:t>Presentation title</a:t>
            </a:r>
            <a:endParaRPr lang="en-GB" dirty="0">
              <a:solidFill>
                <a:srgbClr val="9A8B7D"/>
              </a:solidFill>
            </a:endParaRPr>
          </a:p>
        </p:txBody>
      </p:sp>
      <p:sp>
        <p:nvSpPr>
          <p:cNvPr id="6" name="Slide Number Placeholder 5"/>
          <p:cNvSpPr>
            <a:spLocks noGrp="1"/>
          </p:cNvSpPr>
          <p:nvPr>
            <p:ph type="sldNum" sz="quarter" idx="4"/>
          </p:nvPr>
        </p:nvSpPr>
        <p:spPr>
          <a:xfrm>
            <a:off x="10623177" y="6437314"/>
            <a:ext cx="1106831" cy="365125"/>
          </a:xfrm>
          <a:prstGeom prst="rect">
            <a:avLst/>
          </a:prstGeom>
        </p:spPr>
        <p:txBody>
          <a:bodyPr vert="horz" lIns="72000" tIns="0" rIns="0" bIns="0" rtlCol="0" anchor="t" anchorCtr="0"/>
          <a:lstStyle>
            <a:lvl1pPr algn="r">
              <a:defRPr sz="800">
                <a:solidFill>
                  <a:schemeClr val="tx2"/>
                </a:solidFill>
              </a:defRPr>
            </a:lvl1pPr>
          </a:lstStyle>
          <a:p>
            <a:fld id="{9F9F533D-B52E-4A2F-BF72-0ADD2D94BD75}" type="slidenum">
              <a:rPr lang="en-GB" smtClean="0">
                <a:solidFill>
                  <a:srgbClr val="9A8B7D"/>
                </a:solidFill>
              </a:rPr>
              <a:pPr/>
              <a:t>‹#›</a:t>
            </a:fld>
            <a:endParaRPr lang="en-GB">
              <a:solidFill>
                <a:srgbClr val="9A8B7D"/>
              </a:solidFill>
            </a:endParaRPr>
          </a:p>
        </p:txBody>
      </p:sp>
      <p:sp>
        <p:nvSpPr>
          <p:cNvPr id="4" name="Title Placeholder 3"/>
          <p:cNvSpPr>
            <a:spLocks noGrp="1"/>
          </p:cNvSpPr>
          <p:nvPr>
            <p:ph type="title"/>
          </p:nvPr>
        </p:nvSpPr>
        <p:spPr>
          <a:xfrm>
            <a:off x="486833" y="294810"/>
            <a:ext cx="10102852" cy="338554"/>
          </a:xfrm>
          <a:prstGeom prst="rect">
            <a:avLst/>
          </a:prstGeom>
        </p:spPr>
        <p:txBody>
          <a:bodyPr vert="horz" lIns="0" tIns="0" rIns="0" bIns="0" rtlCol="0" anchor="t" anchorCtr="0">
            <a:spAutoFit/>
          </a:bodyPr>
          <a:lstStyle/>
          <a:p>
            <a:r>
              <a:rPr lang="en-US" smtClean="0"/>
              <a:t>Click to edit Master title style</a:t>
            </a:r>
            <a:endParaRPr lang="en-GB" dirty="0"/>
          </a:p>
        </p:txBody>
      </p:sp>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6860" y="360111"/>
            <a:ext cx="739200" cy="476203"/>
          </a:xfrm>
          <a:prstGeom prst="rect">
            <a:avLst/>
          </a:prstGeom>
        </p:spPr>
      </p:pic>
      <p:sp>
        <p:nvSpPr>
          <p:cNvPr id="7" name="Date Placeholder 6"/>
          <p:cNvSpPr>
            <a:spLocks noGrp="1"/>
          </p:cNvSpPr>
          <p:nvPr>
            <p:ph type="dt" sz="half" idx="2"/>
          </p:nvPr>
        </p:nvSpPr>
        <p:spPr>
          <a:xfrm>
            <a:off x="3980329" y="6437314"/>
            <a:ext cx="4219640" cy="365125"/>
          </a:xfrm>
          <a:prstGeom prst="rect">
            <a:avLst/>
          </a:prstGeom>
        </p:spPr>
        <p:txBody>
          <a:bodyPr vert="horz" lIns="72000" tIns="0" rIns="72000" bIns="0" rtlCol="0" anchor="t" anchorCtr="0"/>
          <a:lstStyle>
            <a:lvl1pPr algn="l">
              <a:defRPr sz="800">
                <a:solidFill>
                  <a:schemeClr val="tx2"/>
                </a:solidFill>
              </a:defRPr>
            </a:lvl1pPr>
          </a:lstStyle>
          <a:p>
            <a:pPr algn="ctr"/>
            <a:r>
              <a:rPr lang="en-US">
                <a:solidFill>
                  <a:srgbClr val="9A8B7D"/>
                </a:solidFill>
              </a:rPr>
              <a:t>Insert your date / confidentiality text here</a:t>
            </a:r>
            <a:endParaRPr lang="en-GB" dirty="0">
              <a:solidFill>
                <a:srgbClr val="9A8B7D"/>
              </a:solidFill>
            </a:endParaRPr>
          </a:p>
        </p:txBody>
      </p:sp>
      <p:cxnSp>
        <p:nvCxnSpPr>
          <p:cNvPr id="10" name="Straight Connector 9"/>
          <p:cNvCxnSpPr/>
          <p:nvPr/>
        </p:nvCxnSpPr>
        <p:spPr>
          <a:xfrm>
            <a:off x="499534" y="6323289"/>
            <a:ext cx="1122163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9534" y="1075533"/>
            <a:ext cx="11221633"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hf hdr="0" dt="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GI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jpe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30.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1" Type="http://schemas.openxmlformats.org/officeDocument/2006/relationships/slideLayout" Target="../slideLayouts/slideLayout30.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5.png"/><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44.jpeg"/><Relationship Id="rId10"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30.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0.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6xo7m.axshare.com/%23g=1&amp;p=ra21_prototype_presentation&amp;c=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6.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ctrTitle"/>
          </p:nvPr>
        </p:nvSpPr>
        <p:spPr>
          <a:xfrm>
            <a:off x="2227385" y="3851033"/>
            <a:ext cx="7772400" cy="1356947"/>
          </a:xfrm>
          <a:prstGeom prst="rect">
            <a:avLst/>
          </a:prstGeom>
        </p:spPr>
        <p:txBody>
          <a:bodyPr/>
          <a:lstStyle>
            <a:lvl1pPr>
              <a:defRPr b="1">
                <a:solidFill>
                  <a:srgbClr val="595959"/>
                </a:solidFill>
              </a:defRPr>
            </a:lvl1pPr>
          </a:lstStyle>
          <a:p>
            <a:r>
              <a:rPr lang="nl-NL" dirty="0"/>
              <a:t>Resource Access </a:t>
            </a:r>
            <a:r>
              <a:rPr lang="nl-NL" dirty="0" err="1"/>
              <a:t>for</a:t>
            </a:r>
            <a:r>
              <a:rPr lang="nl-NL" dirty="0"/>
              <a:t> </a:t>
            </a:r>
            <a:r>
              <a:rPr lang="nl-NL" dirty="0" err="1"/>
              <a:t>the</a:t>
            </a:r>
            <a:r>
              <a:rPr lang="nl-NL" dirty="0"/>
              <a:t> 21th </a:t>
            </a:r>
            <a:r>
              <a:rPr lang="nl-NL" dirty="0" err="1"/>
              <a:t>Century</a:t>
            </a:r>
            <a:r>
              <a:rPr lang="nl-NL" dirty="0"/>
              <a:t/>
            </a:r>
            <a:br>
              <a:rPr lang="nl-NL" dirty="0"/>
            </a:br>
            <a:r>
              <a:rPr lang="nl-NL" sz="2800" b="0" i="1" dirty="0"/>
              <a:t>a NISO-STM </a:t>
            </a:r>
            <a:r>
              <a:rPr lang="nl-NL" sz="2800" b="0" i="1" dirty="0" err="1"/>
              <a:t>Initiative</a:t>
            </a:r>
            <a:endParaRPr b="0" i="1" dirty="0"/>
          </a:p>
        </p:txBody>
      </p:sp>
      <p:sp>
        <p:nvSpPr>
          <p:cNvPr id="178" name="Subtitle 2"/>
          <p:cNvSpPr txBox="1">
            <a:spLocks noGrp="1"/>
          </p:cNvSpPr>
          <p:nvPr>
            <p:ph type="subTitle" sz="quarter" idx="1"/>
          </p:nvPr>
        </p:nvSpPr>
        <p:spPr>
          <a:xfrm>
            <a:off x="914401" y="5564798"/>
            <a:ext cx="8221176" cy="1195754"/>
          </a:xfrm>
          <a:prstGeom prst="rect">
            <a:avLst/>
          </a:prstGeom>
        </p:spPr>
        <p:txBody>
          <a:bodyPr>
            <a:normAutofit/>
          </a:bodyPr>
          <a:lstStyle/>
          <a:p>
            <a:pPr algn="l">
              <a:spcBef>
                <a:spcPts val="0"/>
              </a:spcBef>
              <a:defRPr>
                <a:solidFill>
                  <a:srgbClr val="595959"/>
                </a:solidFill>
              </a:defRPr>
            </a:pPr>
            <a:r>
              <a:rPr lang="en-GB" sz="1800" dirty="0" smtClean="0"/>
              <a:t>STM Innovations</a:t>
            </a:r>
          </a:p>
          <a:p>
            <a:pPr algn="l">
              <a:spcBef>
                <a:spcPts val="0"/>
              </a:spcBef>
              <a:defRPr>
                <a:solidFill>
                  <a:srgbClr val="595959"/>
                </a:solidFill>
              </a:defRPr>
            </a:pPr>
            <a:r>
              <a:rPr lang="en-GB" sz="1800" dirty="0" smtClean="0"/>
              <a:t>6 December 2017</a:t>
            </a:r>
            <a:endParaRPr sz="1800" dirty="0"/>
          </a:p>
        </p:txBody>
      </p:sp>
      <p:pic>
        <p:nvPicPr>
          <p:cNvPr id="179" name="Picture 4" descr="Picture 4"/>
          <p:cNvPicPr>
            <a:picLocks noChangeAspect="1"/>
          </p:cNvPicPr>
          <p:nvPr/>
        </p:nvPicPr>
        <p:blipFill>
          <a:blip r:embed="rId3">
            <a:extLst/>
          </a:blip>
          <a:stretch>
            <a:fillRect/>
          </a:stretch>
        </p:blipFill>
        <p:spPr>
          <a:xfrm>
            <a:off x="1066800" y="780345"/>
            <a:ext cx="2938013" cy="514006"/>
          </a:xfrm>
          <a:prstGeom prst="rect">
            <a:avLst/>
          </a:prstGeom>
          <a:ln w="12700">
            <a:miter lim="400000"/>
          </a:ln>
        </p:spPr>
      </p:pic>
      <p:pic>
        <p:nvPicPr>
          <p:cNvPr id="180" name="Picture 5" descr="Picture 5"/>
          <p:cNvPicPr>
            <a:picLocks noChangeAspect="1"/>
          </p:cNvPicPr>
          <p:nvPr/>
        </p:nvPicPr>
        <p:blipFill>
          <a:blip r:embed="rId4">
            <a:extLst/>
          </a:blip>
          <a:stretch>
            <a:fillRect/>
          </a:stretch>
        </p:blipFill>
        <p:spPr>
          <a:xfrm>
            <a:off x="9677400" y="545126"/>
            <a:ext cx="1715968" cy="749225"/>
          </a:xfrm>
          <a:prstGeom prst="rect">
            <a:avLst/>
          </a:prstGeom>
          <a:ln w="12700">
            <a:miter lim="400000"/>
          </a:ln>
        </p:spPr>
      </p:pic>
      <p:pic>
        <p:nvPicPr>
          <p:cNvPr id="181" name="Picture 6" descr="Picture 6"/>
          <p:cNvPicPr>
            <a:picLocks noChangeAspect="1"/>
          </p:cNvPicPr>
          <p:nvPr/>
        </p:nvPicPr>
        <p:blipFill>
          <a:blip r:embed="rId5">
            <a:extLst/>
          </a:blip>
          <a:stretch>
            <a:fillRect/>
          </a:stretch>
        </p:blipFill>
        <p:spPr>
          <a:xfrm>
            <a:off x="3704494" y="2022232"/>
            <a:ext cx="4741173" cy="1617785"/>
          </a:xfrm>
          <a:prstGeom prst="rect">
            <a:avLst/>
          </a:prstGeom>
          <a:ln w="12700">
            <a:miter lim="400000"/>
          </a:ln>
        </p:spPr>
      </p:pic>
      <p:sp>
        <p:nvSpPr>
          <p:cNvPr id="2" name="TextBox 1"/>
          <p:cNvSpPr txBox="1"/>
          <p:nvPr/>
        </p:nvSpPr>
        <p:spPr>
          <a:xfrm>
            <a:off x="8382000" y="5564798"/>
            <a:ext cx="32766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872722"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smtClean="0">
                <a:ln>
                  <a:noFill/>
                </a:ln>
                <a:solidFill>
                  <a:srgbClr val="595959"/>
                </a:solidFill>
                <a:effectLst/>
                <a:uFillTx/>
                <a:sym typeface="Calibri"/>
              </a:rPr>
              <a:t>Julia Wallace</a:t>
            </a:r>
            <a:endParaRPr kumimoji="0" lang="nl-NL" sz="1800" b="0" i="0" u="none" strike="noStrike" cap="none" spc="0" normalizeH="0" baseline="0" dirty="0">
              <a:ln>
                <a:noFill/>
              </a:ln>
              <a:solidFill>
                <a:srgbClr val="595959"/>
              </a:solidFill>
              <a:effectLst/>
              <a:uFillTx/>
              <a:sym typeface="Calibri"/>
            </a:endParaRPr>
          </a:p>
          <a:p>
            <a:pPr marL="0" marR="0" indent="0" algn="r" defTabSz="872722" rtl="0" fontAlgn="auto" latinLnBrk="0" hangingPunct="0">
              <a:lnSpc>
                <a:spcPct val="100000"/>
              </a:lnSpc>
              <a:spcBef>
                <a:spcPts val="0"/>
              </a:spcBef>
              <a:spcAft>
                <a:spcPts val="0"/>
              </a:spcAft>
              <a:buClrTx/>
              <a:buSzTx/>
              <a:buFontTx/>
              <a:buNone/>
              <a:tabLst/>
            </a:pPr>
            <a:r>
              <a:rPr lang="nl-NL" dirty="0" smtClean="0">
                <a:solidFill>
                  <a:srgbClr val="595959"/>
                </a:solidFill>
              </a:rPr>
              <a:t>RA21 Project Director </a:t>
            </a:r>
            <a:endParaRPr lang="nl-NL" dirty="0">
              <a:solidFill>
                <a:srgbClr val="595959"/>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99" y="1765065"/>
            <a:ext cx="931287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sp>
        <p:nvSpPr>
          <p:cNvPr id="5" name="Oval 4"/>
          <p:cNvSpPr/>
          <p:nvPr/>
        </p:nvSpPr>
        <p:spPr>
          <a:xfrm>
            <a:off x="7092543" y="4705320"/>
            <a:ext cx="1506629"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10132445" y="2795444"/>
            <a:ext cx="1213422" cy="2776248"/>
            <a:chOff x="7851610" y="2795444"/>
            <a:chExt cx="985905" cy="2776248"/>
          </a:xfrm>
        </p:grpSpPr>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610" y="4293096"/>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016216" y="2795444"/>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grpSp>
    </p:spTree>
    <p:extLst>
      <p:ext uri="{BB962C8B-B14F-4D97-AF65-F5344CB8AC3E}">
        <p14:creationId xmlns:p14="http://schemas.microsoft.com/office/powerpoint/2010/main" val="38111983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4" y="1723969"/>
            <a:ext cx="931287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63" y="2084008"/>
            <a:ext cx="8358554" cy="4286250"/>
          </a:xfrm>
          <a:prstGeom prst="rect">
            <a:avLst/>
          </a:prstGeom>
        </p:spPr>
      </p:pic>
      <p:grpSp>
        <p:nvGrpSpPr>
          <p:cNvPr id="5" name="Group 4"/>
          <p:cNvGrpSpPr/>
          <p:nvPr/>
        </p:nvGrpSpPr>
        <p:grpSpPr>
          <a:xfrm>
            <a:off x="10132445" y="2795444"/>
            <a:ext cx="1213422" cy="2776248"/>
            <a:chOff x="7851610" y="2795444"/>
            <a:chExt cx="985905" cy="2776248"/>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610" y="4293096"/>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016216" y="2795444"/>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p>
          </p:txBody>
        </p:sp>
      </p:grpSp>
      <p:sp>
        <p:nvSpPr>
          <p:cNvPr id="9" name="Oval 8"/>
          <p:cNvSpPr/>
          <p:nvPr/>
        </p:nvSpPr>
        <p:spPr>
          <a:xfrm>
            <a:off x="6627752" y="5229200"/>
            <a:ext cx="248150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82232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32" y="1782557"/>
            <a:ext cx="9720482" cy="466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0459347" y="2555022"/>
            <a:ext cx="1213422" cy="2855761"/>
            <a:chOff x="8117218" y="2555020"/>
            <a:chExt cx="985905" cy="285576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218" y="4132185"/>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192990" y="2555020"/>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grpSp>
      <p:sp>
        <p:nvSpPr>
          <p:cNvPr id="5" name="Oval 4"/>
          <p:cNvSpPr/>
          <p:nvPr/>
        </p:nvSpPr>
        <p:spPr>
          <a:xfrm>
            <a:off x="1905324" y="5918698"/>
            <a:ext cx="2215631" cy="204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33701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413" y="1631504"/>
            <a:ext cx="5641870" cy="50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313" y="3496876"/>
            <a:ext cx="2309446"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54" y="3261205"/>
            <a:ext cx="1676116" cy="338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195" y="2727265"/>
            <a:ext cx="2329442" cy="391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0459347" y="2555022"/>
            <a:ext cx="1213422" cy="2855761"/>
            <a:chOff x="8117218" y="2555020"/>
            <a:chExt cx="985905" cy="2855761"/>
          </a:xfrm>
        </p:grpSpPr>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7218" y="4132185"/>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192990" y="2555020"/>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p>
          </p:txBody>
        </p:sp>
      </p:grpSp>
      <p:sp>
        <p:nvSpPr>
          <p:cNvPr id="5" name="Oval 4"/>
          <p:cNvSpPr/>
          <p:nvPr/>
        </p:nvSpPr>
        <p:spPr>
          <a:xfrm>
            <a:off x="5760631" y="6036880"/>
            <a:ext cx="2215631" cy="204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06466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57" y="1693147"/>
            <a:ext cx="9157647" cy="47506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10459347" y="2555022"/>
            <a:ext cx="1213422" cy="2855761"/>
            <a:chOff x="8117218" y="2555020"/>
            <a:chExt cx="985905" cy="285576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218" y="4132185"/>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192990" y="2555020"/>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grpSp>
      <p:sp>
        <p:nvSpPr>
          <p:cNvPr id="5" name="Oval 4"/>
          <p:cNvSpPr/>
          <p:nvPr/>
        </p:nvSpPr>
        <p:spPr>
          <a:xfrm>
            <a:off x="3142907" y="4917988"/>
            <a:ext cx="1329378" cy="361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56894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780" y="1664413"/>
            <a:ext cx="5937253" cy="494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8754757" y="1412776"/>
            <a:ext cx="1772505" cy="1440160"/>
          </a:xfrm>
          <a:prstGeom prst="ellipse">
            <a:avLst/>
          </a:prstGeom>
          <a:solidFill>
            <a:srgbClr val="FFC00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GB" sz="8000" b="1" dirty="0">
              <a:solidFill>
                <a:srgbClr val="FF0000"/>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743" y="2926460"/>
            <a:ext cx="1213422"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000145" y="2780928"/>
            <a:ext cx="808234"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extLst>
      <p:ext uri="{BB962C8B-B14F-4D97-AF65-F5344CB8AC3E}">
        <p14:creationId xmlns:p14="http://schemas.microsoft.com/office/powerpoint/2010/main" val="10570735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RA21 Principles: It must be open</a:t>
            </a:r>
          </a:p>
        </p:txBody>
      </p:sp>
      <p:sp>
        <p:nvSpPr>
          <p:cNvPr id="3" name="Content Placeholder 2"/>
          <p:cNvSpPr>
            <a:spLocks noGrp="1"/>
          </p:cNvSpPr>
          <p:nvPr>
            <p:ph idx="1"/>
          </p:nvPr>
        </p:nvSpPr>
        <p:spPr/>
        <p:txBody>
          <a:bodyPr>
            <a:normAutofit fontScale="92500" lnSpcReduction="10000"/>
          </a:bodyPr>
          <a:lstStyle/>
          <a:p>
            <a:r>
              <a:rPr lang="en-US" dirty="0">
                <a:solidFill>
                  <a:srgbClr val="595959"/>
                </a:solidFill>
              </a:rPr>
              <a:t>The solution </a:t>
            </a:r>
            <a:r>
              <a:rPr lang="en-US" dirty="0" smtClean="0">
                <a:solidFill>
                  <a:srgbClr val="595959"/>
                </a:solidFill>
              </a:rPr>
              <a:t>cannot </a:t>
            </a:r>
            <a:r>
              <a:rPr lang="en-US" dirty="0">
                <a:solidFill>
                  <a:srgbClr val="595959"/>
                </a:solidFill>
              </a:rPr>
              <a:t>be proprietary</a:t>
            </a:r>
          </a:p>
          <a:p>
            <a:r>
              <a:rPr lang="en-US" dirty="0">
                <a:solidFill>
                  <a:srgbClr val="595959"/>
                </a:solidFill>
              </a:rPr>
              <a:t>The solution should be (reasonably) easy to implement</a:t>
            </a:r>
          </a:p>
          <a:p>
            <a:r>
              <a:rPr lang="en-US" dirty="0">
                <a:solidFill>
                  <a:srgbClr val="595959"/>
                </a:solidFill>
              </a:rPr>
              <a:t>The solution must be vendor neutral</a:t>
            </a:r>
          </a:p>
          <a:p>
            <a:r>
              <a:rPr lang="en-US" dirty="0">
                <a:solidFill>
                  <a:srgbClr val="595959"/>
                </a:solidFill>
              </a:rPr>
              <a:t>Should not create tremendous amounts of new work, implementation cost, or ongoing maintenance.</a:t>
            </a:r>
          </a:p>
          <a:p>
            <a:r>
              <a:rPr lang="en-US" dirty="0">
                <a:solidFill>
                  <a:srgbClr val="595959"/>
                </a:solidFill>
              </a:rPr>
              <a:t>Should allow for gradual </a:t>
            </a:r>
            <a:r>
              <a:rPr lang="en-US" dirty="0" smtClean="0">
                <a:solidFill>
                  <a:srgbClr val="595959"/>
                </a:solidFill>
              </a:rPr>
              <a:t>implementation</a:t>
            </a:r>
          </a:p>
          <a:p>
            <a:endParaRPr lang="en-US" sz="1100" dirty="0" smtClean="0">
              <a:solidFill>
                <a:srgbClr val="595959"/>
              </a:solidFill>
            </a:endParaRPr>
          </a:p>
          <a:p>
            <a:pPr algn="ctr">
              <a:buFont typeface="Wingdings" panose="05000000000000000000" pitchFamily="2" charset="2"/>
              <a:buChar char="Ø"/>
            </a:pPr>
            <a:r>
              <a:rPr lang="en-US" sz="3299" b="1" dirty="0" smtClean="0">
                <a:solidFill>
                  <a:srgbClr val="595959"/>
                </a:solidFill>
              </a:rPr>
              <a:t>RA21 will develop Best Practice recommendations </a:t>
            </a:r>
          </a:p>
          <a:p>
            <a:pPr algn="ctr">
              <a:buFont typeface="Wingdings" panose="05000000000000000000" pitchFamily="2" charset="2"/>
              <a:buChar char="Ø"/>
            </a:pPr>
            <a:endParaRPr lang="en-US" sz="1100" b="1" dirty="0" smtClean="0">
              <a:solidFill>
                <a:srgbClr val="595959"/>
              </a:solidFill>
            </a:endParaRPr>
          </a:p>
          <a:p>
            <a:pPr algn="ctr">
              <a:buFont typeface="Wingdings" panose="05000000000000000000" pitchFamily="2" charset="2"/>
              <a:buChar char="Ø"/>
            </a:pPr>
            <a:r>
              <a:rPr lang="en-US" sz="3299" b="1" dirty="0" smtClean="0">
                <a:solidFill>
                  <a:srgbClr val="595959"/>
                </a:solidFill>
              </a:rPr>
              <a:t>RA21 will </a:t>
            </a:r>
            <a:r>
              <a:rPr lang="en-US" sz="3299" b="1" u="sng" dirty="0">
                <a:solidFill>
                  <a:srgbClr val="595959"/>
                </a:solidFill>
              </a:rPr>
              <a:t>not</a:t>
            </a:r>
            <a:r>
              <a:rPr lang="en-US" sz="3299" b="1" dirty="0">
                <a:solidFill>
                  <a:srgbClr val="595959"/>
                </a:solidFill>
              </a:rPr>
              <a:t> develop a specific technical </a:t>
            </a:r>
            <a:r>
              <a:rPr lang="en-US" sz="3299" b="1" dirty="0" smtClean="0">
                <a:solidFill>
                  <a:srgbClr val="595959"/>
                </a:solidFill>
              </a:rPr>
              <a:t>solution or </a:t>
            </a:r>
            <a:r>
              <a:rPr lang="en-US" sz="3299" b="1" dirty="0">
                <a:solidFill>
                  <a:srgbClr val="595959"/>
                </a:solidFill>
              </a:rPr>
              <a:t>one industry-wide authentication platform</a:t>
            </a:r>
          </a:p>
          <a:p>
            <a:pPr marL="422041" lvl="1" indent="0">
              <a:buNone/>
            </a:pPr>
            <a:endParaRPr lang="en-US" dirty="0">
              <a:solidFill>
                <a:srgbClr val="595959"/>
              </a:solidFill>
            </a:endParaRPr>
          </a:p>
          <a:p>
            <a:endParaRPr lang="en-US" dirty="0"/>
          </a:p>
        </p:txBody>
      </p:sp>
    </p:spTree>
    <p:extLst>
      <p:ext uri="{BB962C8B-B14F-4D97-AF65-F5344CB8AC3E}">
        <p14:creationId xmlns:p14="http://schemas.microsoft.com/office/powerpoint/2010/main" val="1550440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2"/>
          <p:cNvSpPr txBox="1">
            <a:spLocks noGrp="1"/>
          </p:cNvSpPr>
          <p:nvPr>
            <p:ph type="title"/>
          </p:nvPr>
        </p:nvSpPr>
        <p:spPr>
          <a:prstGeom prst="rect">
            <a:avLst/>
          </a:prstGeom>
        </p:spPr>
        <p:txBody>
          <a:bodyPr/>
          <a:lstStyle/>
          <a:p>
            <a:r>
              <a:rPr lang="nl-NL" dirty="0">
                <a:solidFill>
                  <a:srgbClr val="808080"/>
                </a:solidFill>
              </a:rPr>
              <a:t>Three</a:t>
            </a:r>
            <a:r>
              <a:rPr dirty="0">
                <a:solidFill>
                  <a:srgbClr val="808080"/>
                </a:solidFill>
              </a:rPr>
              <a:t> Pilots</a:t>
            </a:r>
          </a:p>
        </p:txBody>
      </p:sp>
      <p:sp>
        <p:nvSpPr>
          <p:cNvPr id="244" name="Text Placeholder 1"/>
          <p:cNvSpPr txBox="1">
            <a:spLocks noGrp="1"/>
          </p:cNvSpPr>
          <p:nvPr>
            <p:ph type="body" idx="1"/>
          </p:nvPr>
        </p:nvSpPr>
        <p:spPr>
          <a:xfrm>
            <a:off x="592836" y="1600201"/>
            <a:ext cx="10439400" cy="3048000"/>
          </a:xfrm>
          <a:prstGeom prst="rect">
            <a:avLst/>
          </a:prstGeom>
          <a:ln w="38100">
            <a:noFill/>
          </a:ln>
        </p:spPr>
        <p:txBody>
          <a:bodyPr>
            <a:noAutofit/>
          </a:bodyPr>
          <a:lstStyle/>
          <a:p>
            <a:pPr marL="0" indent="0">
              <a:spcBef>
                <a:spcPts val="0"/>
              </a:spcBef>
              <a:buSzPct val="99000"/>
              <a:buNone/>
              <a:defRPr sz="2400"/>
            </a:pPr>
            <a:r>
              <a:rPr lang="en-GB" sz="2400" b="1" dirty="0" smtClean="0">
                <a:solidFill>
                  <a:srgbClr val="595959"/>
                </a:solidFill>
              </a:rPr>
              <a:t>Corporate Pilot</a:t>
            </a:r>
            <a:endParaRPr lang="en-GB" sz="2400" b="1" dirty="0">
              <a:solidFill>
                <a:srgbClr val="595959"/>
              </a:solidFill>
            </a:endParaRPr>
          </a:p>
          <a:p>
            <a:pPr marL="0" indent="0">
              <a:spcBef>
                <a:spcPts val="0"/>
              </a:spcBef>
              <a:buSzPct val="99000"/>
              <a:buNone/>
              <a:defRPr sz="2400"/>
            </a:pPr>
            <a:endParaRPr lang="en-GB" sz="1800" b="1" dirty="0" smtClean="0">
              <a:solidFill>
                <a:srgbClr val="595959"/>
              </a:solidFill>
            </a:endParaRPr>
          </a:p>
          <a:p>
            <a:pPr marL="0" indent="0">
              <a:spcBef>
                <a:spcPts val="0"/>
              </a:spcBef>
              <a:buSzPct val="99000"/>
              <a:buNone/>
              <a:defRPr sz="2400"/>
            </a:pPr>
            <a:r>
              <a:rPr lang="en-GB" sz="2400" b="1" dirty="0" smtClean="0">
                <a:solidFill>
                  <a:srgbClr val="595959"/>
                </a:solidFill>
              </a:rPr>
              <a:t>Academic Pilots:</a:t>
            </a:r>
          </a:p>
          <a:p>
            <a:pPr marL="0" indent="0">
              <a:spcBef>
                <a:spcPts val="0"/>
              </a:spcBef>
              <a:buSzPct val="99000"/>
              <a:buNone/>
              <a:defRPr sz="2400"/>
            </a:pPr>
            <a:endParaRPr lang="en-GB" sz="1800" b="1" dirty="0">
              <a:solidFill>
                <a:srgbClr val="595959"/>
              </a:solidFill>
            </a:endParaRPr>
          </a:p>
          <a:p>
            <a:pPr lvl="2">
              <a:spcBef>
                <a:spcPts val="0"/>
              </a:spcBef>
              <a:buSzPct val="99000"/>
              <a:buFont typeface="Wingdings" panose="05000000000000000000" pitchFamily="2" charset="2"/>
              <a:buChar char="Ø"/>
              <a:defRPr sz="2400"/>
            </a:pPr>
            <a:r>
              <a:rPr sz="2000" b="1" dirty="0" smtClean="0">
                <a:solidFill>
                  <a:srgbClr val="595959"/>
                </a:solidFill>
              </a:rPr>
              <a:t>Privacy </a:t>
            </a:r>
            <a:r>
              <a:rPr sz="2000" b="1" dirty="0">
                <a:solidFill>
                  <a:srgbClr val="595959"/>
                </a:solidFill>
              </a:rPr>
              <a:t>Preserving Persistent </a:t>
            </a:r>
            <a:r>
              <a:rPr sz="2000" b="1" dirty="0" smtClean="0">
                <a:solidFill>
                  <a:srgbClr val="595959"/>
                </a:solidFill>
              </a:rPr>
              <a:t>WAYF</a:t>
            </a:r>
            <a:r>
              <a:rPr lang="nl-NL" sz="2000" b="1" dirty="0">
                <a:solidFill>
                  <a:srgbClr val="595959"/>
                </a:solidFill>
              </a:rPr>
              <a:t> </a:t>
            </a:r>
            <a:r>
              <a:rPr lang="en-US" sz="2000" dirty="0" smtClean="0">
                <a:solidFill>
                  <a:srgbClr val="595959"/>
                </a:solidFill>
              </a:rPr>
              <a:t>(P3W)</a:t>
            </a:r>
            <a:endParaRPr lang="en-US" sz="2000" dirty="0">
              <a:solidFill>
                <a:srgbClr val="595959"/>
              </a:solidFill>
            </a:endParaRPr>
          </a:p>
          <a:p>
            <a:pPr marL="1467226" lvl="3" indent="-179388">
              <a:spcBef>
                <a:spcPts val="0"/>
              </a:spcBef>
            </a:pPr>
            <a:r>
              <a:rPr lang="en-US" sz="1800" dirty="0" smtClean="0">
                <a:solidFill>
                  <a:srgbClr val="595959"/>
                </a:solidFill>
              </a:rPr>
              <a:t>A </a:t>
            </a:r>
            <a:r>
              <a:rPr lang="en-US" sz="1800" dirty="0">
                <a:solidFill>
                  <a:srgbClr val="595959"/>
                </a:solidFill>
              </a:rPr>
              <a:t>shared discovery service based on storing information in the </a:t>
            </a:r>
            <a:r>
              <a:rPr lang="en-US" sz="1800" dirty="0" smtClean="0">
                <a:solidFill>
                  <a:srgbClr val="595959"/>
                </a:solidFill>
              </a:rPr>
              <a:t>browser</a:t>
            </a:r>
          </a:p>
          <a:p>
            <a:pPr marL="407580" lvl="1" indent="0">
              <a:spcBef>
                <a:spcPts val="0"/>
              </a:spcBef>
              <a:buNone/>
            </a:pPr>
            <a:endParaRPr lang="en-US" sz="1800" dirty="0">
              <a:solidFill>
                <a:srgbClr val="595959"/>
              </a:solidFill>
            </a:endParaRPr>
          </a:p>
          <a:p>
            <a:pPr marL="1152424" lvl="2" indent="-342900">
              <a:spcBef>
                <a:spcPts val="0"/>
              </a:spcBef>
              <a:buFont typeface="Wingdings" panose="05000000000000000000" pitchFamily="2" charset="2"/>
              <a:buChar char="Ø"/>
            </a:pPr>
            <a:r>
              <a:rPr lang="en-US" sz="2000" b="1" dirty="0" smtClean="0">
                <a:solidFill>
                  <a:srgbClr val="595959"/>
                </a:solidFill>
              </a:rPr>
              <a:t>WAYF Cloud</a:t>
            </a:r>
          </a:p>
          <a:p>
            <a:pPr marL="1467226" lvl="3" indent="-179388">
              <a:spcBef>
                <a:spcPts val="0"/>
              </a:spcBef>
            </a:pPr>
            <a:r>
              <a:rPr lang="en-US" sz="1800" dirty="0" smtClean="0">
                <a:solidFill>
                  <a:srgbClr val="595959"/>
                </a:solidFill>
              </a:rPr>
              <a:t>A shared discovery </a:t>
            </a:r>
            <a:r>
              <a:rPr lang="en-US" sz="1800" dirty="0">
                <a:solidFill>
                  <a:srgbClr val="595959"/>
                </a:solidFill>
              </a:rPr>
              <a:t>service based on centralized </a:t>
            </a:r>
            <a:r>
              <a:rPr lang="en-US" sz="1800" dirty="0" smtClean="0">
                <a:solidFill>
                  <a:srgbClr val="595959"/>
                </a:solidFill>
              </a:rPr>
              <a:t>information sharing</a:t>
            </a:r>
          </a:p>
        </p:txBody>
      </p:sp>
      <p:sp>
        <p:nvSpPr>
          <p:cNvPr id="8" name="TextBox 7"/>
          <p:cNvSpPr txBox="1"/>
          <p:nvPr/>
        </p:nvSpPr>
        <p:spPr>
          <a:xfrm>
            <a:off x="2307336" y="4850896"/>
            <a:ext cx="7010400" cy="1200327"/>
          </a:xfrm>
          <a:prstGeom prst="rect">
            <a:avLst/>
          </a:prstGeom>
          <a:noFill/>
          <a:ln w="38100" cap="flat">
            <a:solidFill>
              <a:schemeClr val="accent5">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120000"/>
              </a:lnSpc>
            </a:pPr>
            <a:r>
              <a:rPr lang="en-US" sz="2000" dirty="0" smtClean="0">
                <a:solidFill>
                  <a:srgbClr val="595959"/>
                </a:solidFill>
              </a:rPr>
              <a:t>Pilots working </a:t>
            </a:r>
            <a:r>
              <a:rPr lang="en-US" sz="2000" dirty="0">
                <a:solidFill>
                  <a:srgbClr val="595959"/>
                </a:solidFill>
              </a:rPr>
              <a:t>together on:</a:t>
            </a:r>
          </a:p>
          <a:p>
            <a:pPr marL="285750" indent="-285750" algn="ctr">
              <a:lnSpc>
                <a:spcPct val="120000"/>
              </a:lnSpc>
              <a:buFont typeface="Arial" panose="020B0604020202020204" pitchFamily="34" charset="0"/>
              <a:buChar char="•"/>
            </a:pPr>
            <a:r>
              <a:rPr lang="en-US" sz="2000" b="1" dirty="0">
                <a:solidFill>
                  <a:srgbClr val="595959"/>
                </a:solidFill>
              </a:rPr>
              <a:t>User experience and a reference UI</a:t>
            </a:r>
          </a:p>
          <a:p>
            <a:pPr marL="285750" indent="-285750" algn="ctr">
              <a:lnSpc>
                <a:spcPct val="120000"/>
              </a:lnSpc>
              <a:buFont typeface="Arial" panose="020B0604020202020204" pitchFamily="34" charset="0"/>
              <a:buChar char="•"/>
            </a:pPr>
            <a:r>
              <a:rPr lang="en-US" sz="2000" b="1" dirty="0">
                <a:solidFill>
                  <a:srgbClr val="595959"/>
                </a:solidFill>
              </a:rPr>
              <a:t>Privacy and security issues</a:t>
            </a:r>
          </a:p>
        </p:txBody>
      </p:sp>
    </p:spTree>
    <p:extLst>
      <p:ext uri="{BB962C8B-B14F-4D97-AF65-F5344CB8AC3E}">
        <p14:creationId xmlns:p14="http://schemas.microsoft.com/office/powerpoint/2010/main" val="18742503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808080"/>
                </a:solidFill>
              </a:rPr>
              <a:t>RA21 </a:t>
            </a:r>
            <a:r>
              <a:rPr lang="nl-NL" dirty="0" smtClean="0">
                <a:solidFill>
                  <a:srgbClr val="808080"/>
                </a:solidFill>
              </a:rPr>
              <a:t>Timeline</a:t>
            </a:r>
            <a:endParaRPr lang="nl-NL" dirty="0">
              <a:solidFill>
                <a:srgbClr val="808080"/>
              </a:solidFill>
            </a:endParaRPr>
          </a:p>
        </p:txBody>
      </p:sp>
      <p:sp>
        <p:nvSpPr>
          <p:cNvPr id="3" name="Text Placeholder 2"/>
          <p:cNvSpPr>
            <a:spLocks noGrp="1"/>
          </p:cNvSpPr>
          <p:nvPr>
            <p:ph type="body" idx="1"/>
          </p:nvPr>
        </p:nvSpPr>
        <p:spPr>
          <a:xfrm>
            <a:off x="914404" y="1829218"/>
            <a:ext cx="11049001" cy="4733351"/>
          </a:xfrm>
        </p:spPr>
        <p:txBody>
          <a:bodyPr>
            <a:normAutofit fontScale="92500" lnSpcReduction="10000"/>
          </a:bodyPr>
          <a:lstStyle/>
          <a:p>
            <a:pPr marL="357081" indent="-357081"/>
            <a:r>
              <a:rPr lang="nl-NL" dirty="0">
                <a:solidFill>
                  <a:schemeClr val="bg1">
                    <a:lumMod val="65000"/>
                  </a:schemeClr>
                </a:solidFill>
              </a:rPr>
              <a:t>Q3 16 – approval STM Board, taskforce, use cases, guiding principles</a:t>
            </a:r>
          </a:p>
          <a:p>
            <a:pPr marL="357081" indent="-357081"/>
            <a:r>
              <a:rPr lang="nl-NL" dirty="0">
                <a:solidFill>
                  <a:schemeClr val="bg1">
                    <a:lumMod val="65000"/>
                  </a:schemeClr>
                </a:solidFill>
              </a:rPr>
              <a:t>Q4 16 – first public presentations on RA21, first workshop</a:t>
            </a:r>
          </a:p>
          <a:p>
            <a:pPr marL="357081" indent="-357081"/>
            <a:r>
              <a:rPr lang="nl-NL" dirty="0">
                <a:solidFill>
                  <a:schemeClr val="bg1">
                    <a:lumMod val="65000"/>
                  </a:schemeClr>
                </a:solidFill>
              </a:rPr>
              <a:t>Q1 17 – staff hiring, project adoption by NISO</a:t>
            </a:r>
          </a:p>
          <a:p>
            <a:pPr marL="357081" indent="-357081"/>
            <a:r>
              <a:rPr lang="nl-NL" dirty="0"/>
              <a:t>Q2-Q4 17 – workshops and outreach</a:t>
            </a:r>
          </a:p>
          <a:p>
            <a:pPr marL="357081" indent="-357081"/>
            <a:r>
              <a:rPr lang="nl-NL" dirty="0"/>
              <a:t>Q1 18 – round-up pilots </a:t>
            </a:r>
          </a:p>
          <a:p>
            <a:pPr marL="357081" indent="-357081"/>
            <a:r>
              <a:rPr lang="nl-NL" dirty="0"/>
              <a:t>Q2 18 – 1st draft best practices</a:t>
            </a:r>
          </a:p>
          <a:p>
            <a:pPr marL="357081" indent="-357081"/>
            <a:r>
              <a:rPr lang="nl-NL" dirty="0"/>
              <a:t>Q3 18 – publication of project </a:t>
            </a:r>
            <a:r>
              <a:rPr lang="nl-NL" dirty="0" smtClean="0"/>
              <a:t>results</a:t>
            </a:r>
          </a:p>
          <a:p>
            <a:pPr marL="0" indent="0">
              <a:buNone/>
            </a:pPr>
            <a:endParaRPr lang="en-US" dirty="0" smtClean="0"/>
          </a:p>
          <a:p>
            <a:pPr marL="0" indent="0" algn="ctr">
              <a:buNone/>
            </a:pPr>
            <a:r>
              <a:rPr lang="en-US" b="1" dirty="0" smtClean="0"/>
              <a:t>Anticipated Long-Term Outputs arising from RA21: </a:t>
            </a:r>
          </a:p>
          <a:p>
            <a:pPr marL="0" indent="0" algn="ctr">
              <a:buNone/>
            </a:pPr>
            <a:r>
              <a:rPr lang="en-US" b="1" dirty="0" smtClean="0"/>
              <a:t>Operational </a:t>
            </a:r>
            <a:r>
              <a:rPr lang="en-US" b="1" dirty="0"/>
              <a:t>User </a:t>
            </a:r>
            <a:r>
              <a:rPr lang="en-US" b="1" dirty="0" smtClean="0"/>
              <a:t>Communities</a:t>
            </a:r>
            <a:endParaRPr lang="en-US" b="1" dirty="0">
              <a:solidFill>
                <a:srgbClr val="7030A0"/>
              </a:solidFill>
            </a:endParaRPr>
          </a:p>
          <a:p>
            <a:pPr marL="0" indent="0">
              <a:buNone/>
            </a:pPr>
            <a:endParaRPr lang="nl-NL" dirty="0"/>
          </a:p>
        </p:txBody>
      </p:sp>
    </p:spTree>
    <p:extLst>
      <p:ext uri="{BB962C8B-B14F-4D97-AF65-F5344CB8AC3E}">
        <p14:creationId xmlns:p14="http://schemas.microsoft.com/office/powerpoint/2010/main" val="25036752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08080"/>
                </a:solidFill>
              </a:rPr>
              <a:t>Who’s Involved</a:t>
            </a:r>
            <a:endParaRPr lang="en-GB" dirty="0">
              <a:solidFill>
                <a:srgbClr val="808080"/>
              </a:solidFill>
            </a:endParaRPr>
          </a:p>
        </p:txBody>
      </p:sp>
      <p:sp>
        <p:nvSpPr>
          <p:cNvPr id="3" name="Content Placeholder 2"/>
          <p:cNvSpPr>
            <a:spLocks noGrp="1"/>
          </p:cNvSpPr>
          <p:nvPr>
            <p:ph idx="1"/>
          </p:nvPr>
        </p:nvSpPr>
        <p:spPr>
          <a:xfrm>
            <a:off x="228600" y="1482512"/>
            <a:ext cx="3886200" cy="4818910"/>
          </a:xfrm>
        </p:spPr>
        <p:txBody>
          <a:bodyPr>
            <a:normAutofit fontScale="92500" lnSpcReduction="20000"/>
          </a:bodyPr>
          <a:lstStyle/>
          <a:p>
            <a:pPr marL="0" indent="0" algn="ctr">
              <a:buNone/>
            </a:pPr>
            <a:r>
              <a:rPr lang="en-US" sz="2000" b="1" dirty="0">
                <a:solidFill>
                  <a:srgbClr val="595959"/>
                </a:solidFill>
              </a:rPr>
              <a:t>  </a:t>
            </a:r>
            <a:r>
              <a:rPr lang="en-US" sz="2200" b="1" dirty="0" smtClean="0">
                <a:solidFill>
                  <a:srgbClr val="595959"/>
                </a:solidFill>
                <a:latin typeface="Calibri"/>
                <a:ea typeface="Calibri"/>
                <a:cs typeface="Calibri"/>
              </a:rPr>
              <a:t>Steering </a:t>
            </a:r>
            <a:r>
              <a:rPr lang="en-US" sz="2200" b="1" dirty="0">
                <a:solidFill>
                  <a:srgbClr val="595959"/>
                </a:solidFill>
                <a:latin typeface="Calibri"/>
                <a:ea typeface="Calibri"/>
                <a:cs typeface="Calibri"/>
              </a:rPr>
              <a:t>committee </a:t>
            </a:r>
          </a:p>
          <a:p>
            <a:pPr marL="578842" lvl="1">
              <a:spcBef>
                <a:spcPts val="0"/>
              </a:spcBef>
              <a:buFont typeface="Arial" panose="020B0604020202020204" pitchFamily="34" charset="0"/>
              <a:buChar char="•"/>
            </a:pPr>
            <a:endParaRPr lang="en-GB" sz="1900" dirty="0" smtClean="0">
              <a:solidFill>
                <a:srgbClr val="595959"/>
              </a:solidFill>
            </a:endParaRPr>
          </a:p>
          <a:p>
            <a:pPr marL="578842" lvl="1">
              <a:spcBef>
                <a:spcPts val="0"/>
              </a:spcBef>
              <a:buFont typeface="Arial" panose="020B0604020202020204" pitchFamily="34" charset="0"/>
              <a:buChar char="•"/>
            </a:pPr>
            <a:r>
              <a:rPr lang="en-GB" sz="1900" dirty="0" smtClean="0">
                <a:solidFill>
                  <a:srgbClr val="595959"/>
                </a:solidFill>
              </a:rPr>
              <a:t>Chris </a:t>
            </a:r>
            <a:r>
              <a:rPr lang="en-GB" sz="1900" dirty="0">
                <a:solidFill>
                  <a:srgbClr val="595959"/>
                </a:solidFill>
              </a:rPr>
              <a:t>Shillum, </a:t>
            </a:r>
            <a:r>
              <a:rPr lang="en-GB" sz="1900" b="1" dirty="0">
                <a:solidFill>
                  <a:srgbClr val="595959"/>
                </a:solidFill>
              </a:rPr>
              <a:t>Elsevier</a:t>
            </a:r>
            <a:r>
              <a:rPr lang="en-GB" sz="1900" dirty="0">
                <a:solidFill>
                  <a:srgbClr val="595959"/>
                </a:solidFill>
              </a:rPr>
              <a:t> (Co-chair)</a:t>
            </a:r>
          </a:p>
          <a:p>
            <a:pPr marL="578842" lvl="1">
              <a:spcBef>
                <a:spcPts val="0"/>
              </a:spcBef>
              <a:buFont typeface="Arial" panose="020B0604020202020204" pitchFamily="34" charset="0"/>
              <a:buChar char="•"/>
            </a:pPr>
            <a:r>
              <a:rPr lang="en-GB" sz="1900" dirty="0">
                <a:solidFill>
                  <a:srgbClr val="595959"/>
                </a:solidFill>
              </a:rPr>
              <a:t>Meltem Dincer, </a:t>
            </a:r>
            <a:r>
              <a:rPr lang="en-GB" sz="1900" b="1" dirty="0">
                <a:solidFill>
                  <a:srgbClr val="595959"/>
                </a:solidFill>
              </a:rPr>
              <a:t>Wiley</a:t>
            </a:r>
            <a:r>
              <a:rPr lang="en-GB" sz="1900" dirty="0">
                <a:solidFill>
                  <a:srgbClr val="595959"/>
                </a:solidFill>
              </a:rPr>
              <a:t> (Co-chair)</a:t>
            </a:r>
          </a:p>
          <a:p>
            <a:pPr marL="578842" lvl="1">
              <a:spcBef>
                <a:spcPts val="0"/>
              </a:spcBef>
              <a:buFont typeface="Arial" panose="020B0604020202020204" pitchFamily="34" charset="0"/>
              <a:buChar char="•"/>
            </a:pPr>
            <a:r>
              <a:rPr lang="en-GB" sz="1900" dirty="0">
                <a:solidFill>
                  <a:srgbClr val="595959"/>
                </a:solidFill>
              </a:rPr>
              <a:t>Gerry Grenier, </a:t>
            </a:r>
            <a:r>
              <a:rPr lang="en-GB" sz="1900" b="1" dirty="0">
                <a:solidFill>
                  <a:srgbClr val="595959"/>
                </a:solidFill>
              </a:rPr>
              <a:t>IEEE</a:t>
            </a:r>
          </a:p>
          <a:p>
            <a:pPr marL="578842" lvl="1">
              <a:spcBef>
                <a:spcPts val="0"/>
              </a:spcBef>
              <a:buFont typeface="Arial" panose="020B0604020202020204" pitchFamily="34" charset="0"/>
              <a:buChar char="•"/>
            </a:pPr>
            <a:r>
              <a:rPr lang="en-GB" sz="1900" dirty="0">
                <a:solidFill>
                  <a:srgbClr val="595959"/>
                </a:solidFill>
              </a:rPr>
              <a:t>Laird Barrett, </a:t>
            </a:r>
            <a:r>
              <a:rPr lang="en-GB" sz="1900" b="1" dirty="0">
                <a:solidFill>
                  <a:srgbClr val="595959"/>
                </a:solidFill>
              </a:rPr>
              <a:t>Springer Nature</a:t>
            </a:r>
          </a:p>
          <a:p>
            <a:pPr marL="578842" lvl="1">
              <a:spcBef>
                <a:spcPts val="0"/>
              </a:spcBef>
              <a:buFont typeface="Arial" panose="020B0604020202020204" pitchFamily="34" charset="0"/>
              <a:buChar char="•"/>
            </a:pPr>
            <a:r>
              <a:rPr lang="en-GB" sz="1900" dirty="0">
                <a:solidFill>
                  <a:srgbClr val="595959"/>
                </a:solidFill>
              </a:rPr>
              <a:t>Ralph Youngen, </a:t>
            </a:r>
            <a:r>
              <a:rPr lang="en-GB" sz="1900" b="1" dirty="0">
                <a:solidFill>
                  <a:srgbClr val="595959"/>
                </a:solidFill>
              </a:rPr>
              <a:t>ACS</a:t>
            </a:r>
          </a:p>
          <a:p>
            <a:pPr marL="578842" lvl="1">
              <a:spcBef>
                <a:spcPts val="0"/>
              </a:spcBef>
              <a:buFont typeface="Arial" panose="020B0604020202020204" pitchFamily="34" charset="0"/>
              <a:buChar char="•"/>
            </a:pPr>
            <a:r>
              <a:rPr lang="en-GB" sz="1900" dirty="0">
                <a:solidFill>
                  <a:srgbClr val="595959"/>
                </a:solidFill>
              </a:rPr>
              <a:t>Dan Ayala, </a:t>
            </a:r>
            <a:r>
              <a:rPr lang="en-GB" sz="1900" b="1" dirty="0" err="1">
                <a:solidFill>
                  <a:srgbClr val="595959"/>
                </a:solidFill>
              </a:rPr>
              <a:t>Proquest</a:t>
            </a:r>
            <a:endParaRPr lang="en-GB" sz="1900" b="1" dirty="0">
              <a:solidFill>
                <a:srgbClr val="595959"/>
              </a:solidFill>
            </a:endParaRPr>
          </a:p>
          <a:p>
            <a:pPr marL="578842" lvl="1">
              <a:spcBef>
                <a:spcPts val="0"/>
              </a:spcBef>
              <a:buFont typeface="Arial" panose="020B0604020202020204" pitchFamily="34" charset="0"/>
              <a:buChar char="•"/>
            </a:pPr>
            <a:r>
              <a:rPr lang="en-GB" sz="1900" dirty="0">
                <a:solidFill>
                  <a:srgbClr val="595959"/>
                </a:solidFill>
              </a:rPr>
              <a:t>Don </a:t>
            </a:r>
            <a:r>
              <a:rPr lang="en-GB" sz="1900" dirty="0" err="1">
                <a:solidFill>
                  <a:srgbClr val="595959"/>
                </a:solidFill>
              </a:rPr>
              <a:t>Hamparian</a:t>
            </a:r>
            <a:r>
              <a:rPr lang="en-GB" sz="1900" dirty="0">
                <a:solidFill>
                  <a:srgbClr val="595959"/>
                </a:solidFill>
              </a:rPr>
              <a:t>, </a:t>
            </a:r>
            <a:r>
              <a:rPr lang="en-GB" sz="1900" b="1" dirty="0">
                <a:solidFill>
                  <a:srgbClr val="595959"/>
                </a:solidFill>
              </a:rPr>
              <a:t>OCLC</a:t>
            </a:r>
          </a:p>
          <a:p>
            <a:pPr marL="578842" lvl="1">
              <a:spcBef>
                <a:spcPts val="0"/>
              </a:spcBef>
              <a:buFont typeface="Arial" panose="020B0604020202020204" pitchFamily="34" charset="0"/>
              <a:buChar char="•"/>
            </a:pPr>
            <a:r>
              <a:rPr lang="en-GB" sz="1900" dirty="0">
                <a:solidFill>
                  <a:srgbClr val="595959"/>
                </a:solidFill>
              </a:rPr>
              <a:t>Leif Johansson, </a:t>
            </a:r>
            <a:r>
              <a:rPr lang="en-GB" sz="1900" b="1" dirty="0" err="1">
                <a:solidFill>
                  <a:srgbClr val="595959"/>
                </a:solidFill>
              </a:rPr>
              <a:t>SUNet</a:t>
            </a:r>
            <a:endParaRPr lang="en-GB" sz="1900" b="1" dirty="0">
              <a:solidFill>
                <a:srgbClr val="595959"/>
              </a:solidFill>
            </a:endParaRPr>
          </a:p>
          <a:p>
            <a:pPr marL="578842" lvl="1">
              <a:spcBef>
                <a:spcPts val="0"/>
              </a:spcBef>
              <a:buFont typeface="Arial" panose="020B0604020202020204" pitchFamily="34" charset="0"/>
              <a:buChar char="•"/>
            </a:pPr>
            <a:r>
              <a:rPr lang="en-GB" sz="1900" dirty="0">
                <a:solidFill>
                  <a:srgbClr val="595959"/>
                </a:solidFill>
              </a:rPr>
              <a:t>Ann West, </a:t>
            </a:r>
            <a:r>
              <a:rPr lang="en-GB" sz="1900" b="1" dirty="0" err="1">
                <a:solidFill>
                  <a:srgbClr val="595959"/>
                </a:solidFill>
              </a:rPr>
              <a:t>InCommon</a:t>
            </a:r>
            <a:endParaRPr lang="en-GB" sz="1900" b="1" dirty="0">
              <a:solidFill>
                <a:srgbClr val="595959"/>
              </a:solidFill>
            </a:endParaRPr>
          </a:p>
          <a:p>
            <a:pPr marL="578842" lvl="1">
              <a:spcBef>
                <a:spcPts val="0"/>
              </a:spcBef>
              <a:buFont typeface="Arial" panose="020B0604020202020204" pitchFamily="34" charset="0"/>
              <a:buChar char="•"/>
            </a:pPr>
            <a:r>
              <a:rPr lang="en-GB" sz="1900" dirty="0">
                <a:solidFill>
                  <a:srgbClr val="595959"/>
                </a:solidFill>
              </a:rPr>
              <a:t>Andy Sanford, </a:t>
            </a:r>
            <a:r>
              <a:rPr lang="en-GB" sz="1900" b="1" dirty="0" err="1">
                <a:solidFill>
                  <a:srgbClr val="595959"/>
                </a:solidFill>
              </a:rPr>
              <a:t>Ebsco</a:t>
            </a:r>
            <a:endParaRPr lang="en-GB" sz="1900" b="1" dirty="0">
              <a:solidFill>
                <a:srgbClr val="595959"/>
              </a:solidFill>
            </a:endParaRPr>
          </a:p>
          <a:p>
            <a:pPr marL="578842" lvl="1">
              <a:spcBef>
                <a:spcPts val="0"/>
              </a:spcBef>
              <a:buFont typeface="Arial" panose="020B0604020202020204" pitchFamily="34" charset="0"/>
              <a:buChar char="•"/>
            </a:pPr>
            <a:r>
              <a:rPr lang="en-GB" sz="1900" dirty="0">
                <a:solidFill>
                  <a:srgbClr val="595959"/>
                </a:solidFill>
              </a:rPr>
              <a:t>Josh Howlett, </a:t>
            </a:r>
            <a:r>
              <a:rPr lang="en-GB" sz="1900" b="1" dirty="0" err="1">
                <a:solidFill>
                  <a:srgbClr val="595959"/>
                </a:solidFill>
              </a:rPr>
              <a:t>Jisc</a:t>
            </a:r>
            <a:endParaRPr lang="en-GB" sz="1900" b="1" dirty="0">
              <a:solidFill>
                <a:srgbClr val="595959"/>
              </a:solidFill>
            </a:endParaRPr>
          </a:p>
          <a:p>
            <a:pPr marL="578842" lvl="1">
              <a:spcBef>
                <a:spcPts val="0"/>
              </a:spcBef>
              <a:buFont typeface="Arial" panose="020B0604020202020204" pitchFamily="34" charset="0"/>
              <a:buChar char="•"/>
            </a:pPr>
            <a:r>
              <a:rPr lang="en-GB" sz="1900" dirty="0">
                <a:solidFill>
                  <a:srgbClr val="595959"/>
                </a:solidFill>
              </a:rPr>
              <a:t>Rich Wenger, </a:t>
            </a:r>
            <a:r>
              <a:rPr lang="en-GB" sz="1900" b="1" dirty="0">
                <a:solidFill>
                  <a:srgbClr val="595959"/>
                </a:solidFill>
              </a:rPr>
              <a:t>MIT</a:t>
            </a:r>
          </a:p>
          <a:p>
            <a:pPr marL="578842" lvl="1">
              <a:spcBef>
                <a:spcPts val="0"/>
              </a:spcBef>
              <a:buFont typeface="Arial" panose="020B0604020202020204" pitchFamily="34" charset="0"/>
              <a:buChar char="•"/>
            </a:pPr>
            <a:r>
              <a:rPr lang="en-GB" sz="1900" dirty="0">
                <a:solidFill>
                  <a:srgbClr val="595959"/>
                </a:solidFill>
              </a:rPr>
              <a:t>Peter Brantley, </a:t>
            </a:r>
            <a:r>
              <a:rPr lang="en-GB" sz="1900" b="1" dirty="0">
                <a:solidFill>
                  <a:srgbClr val="595959"/>
                </a:solidFill>
              </a:rPr>
              <a:t>UC </a:t>
            </a:r>
            <a:r>
              <a:rPr lang="en-GB" sz="1900" b="1" dirty="0" smtClean="0">
                <a:solidFill>
                  <a:srgbClr val="595959"/>
                </a:solidFill>
              </a:rPr>
              <a:t>Davis</a:t>
            </a:r>
          </a:p>
          <a:p>
            <a:pPr marL="578842" lvl="1">
              <a:spcBef>
                <a:spcPts val="0"/>
              </a:spcBef>
              <a:buFont typeface="Arial" panose="020B0604020202020204" pitchFamily="34" charset="0"/>
              <a:buChar char="•"/>
            </a:pPr>
            <a:r>
              <a:rPr lang="en-GB" sz="1900" dirty="0" smtClean="0">
                <a:solidFill>
                  <a:srgbClr val="595959"/>
                </a:solidFill>
              </a:rPr>
              <a:t>Helen Malone, </a:t>
            </a:r>
            <a:r>
              <a:rPr lang="en-GB" sz="1900" b="1" dirty="0" smtClean="0">
                <a:solidFill>
                  <a:srgbClr val="595959"/>
                </a:solidFill>
              </a:rPr>
              <a:t>GSK</a:t>
            </a:r>
            <a:endParaRPr lang="en-GB" sz="1900" b="1" dirty="0">
              <a:solidFill>
                <a:srgbClr val="595959"/>
              </a:solidFill>
            </a:endParaRPr>
          </a:p>
          <a:p>
            <a:pPr marL="578842" lvl="1">
              <a:spcBef>
                <a:spcPts val="0"/>
              </a:spcBef>
              <a:buFont typeface="Arial" panose="020B0604020202020204" pitchFamily="34" charset="0"/>
              <a:buChar char="•"/>
            </a:pPr>
            <a:r>
              <a:rPr lang="en-GB" sz="1900" dirty="0">
                <a:solidFill>
                  <a:srgbClr val="595959"/>
                </a:solidFill>
              </a:rPr>
              <a:t>Todd Carpenter, </a:t>
            </a:r>
            <a:r>
              <a:rPr lang="en-GB" sz="1900" b="1" dirty="0">
                <a:solidFill>
                  <a:srgbClr val="595959"/>
                </a:solidFill>
              </a:rPr>
              <a:t>NISO</a:t>
            </a:r>
          </a:p>
          <a:p>
            <a:pPr marL="578842" lvl="1">
              <a:spcBef>
                <a:spcPts val="0"/>
              </a:spcBef>
              <a:buFont typeface="Arial" panose="020B0604020202020204" pitchFamily="34" charset="0"/>
              <a:buChar char="•"/>
            </a:pPr>
            <a:r>
              <a:rPr lang="en-GB" sz="1900" dirty="0">
                <a:solidFill>
                  <a:srgbClr val="595959"/>
                </a:solidFill>
              </a:rPr>
              <a:t>Eefke Smit, </a:t>
            </a:r>
            <a:r>
              <a:rPr lang="en-GB" sz="1900" b="1" dirty="0">
                <a:solidFill>
                  <a:srgbClr val="595959"/>
                </a:solidFill>
              </a:rPr>
              <a:t>STM</a:t>
            </a:r>
          </a:p>
          <a:p>
            <a:pPr marL="578842" lvl="1">
              <a:spcBef>
                <a:spcPts val="0"/>
              </a:spcBef>
              <a:buFont typeface="Arial" panose="020B0604020202020204" pitchFamily="34" charset="0"/>
              <a:buChar char="•"/>
            </a:pPr>
            <a:r>
              <a:rPr lang="en-GB" sz="1900" dirty="0" smtClean="0">
                <a:solidFill>
                  <a:srgbClr val="595959"/>
                </a:solidFill>
              </a:rPr>
              <a:t>Ann Gabriel, </a:t>
            </a:r>
            <a:r>
              <a:rPr lang="en-GB" sz="1900" b="1" dirty="0" smtClean="0">
                <a:solidFill>
                  <a:srgbClr val="595959"/>
                </a:solidFill>
              </a:rPr>
              <a:t>Elsevier</a:t>
            </a:r>
            <a:r>
              <a:rPr lang="en-GB" sz="1900" dirty="0" smtClean="0">
                <a:solidFill>
                  <a:srgbClr val="595959"/>
                </a:solidFill>
              </a:rPr>
              <a:t> (RA21 Outreach Committee)</a:t>
            </a:r>
          </a:p>
          <a:p>
            <a:pPr marL="0" indent="0">
              <a:buNone/>
            </a:pPr>
            <a:endParaRPr lang="en-US" sz="2400" dirty="0">
              <a:solidFill>
                <a:srgbClr val="595959"/>
              </a:solidFill>
            </a:endParaRPr>
          </a:p>
        </p:txBody>
      </p:sp>
      <p:sp>
        <p:nvSpPr>
          <p:cNvPr id="6" name="Content Placeholder 2"/>
          <p:cNvSpPr txBox="1">
            <a:spLocks/>
          </p:cNvSpPr>
          <p:nvPr/>
        </p:nvSpPr>
        <p:spPr>
          <a:xfrm>
            <a:off x="6248400" y="1467272"/>
            <a:ext cx="5867400" cy="5162127"/>
          </a:xfrm>
          <a:prstGeom prst="rect">
            <a:avLst/>
          </a:prstGeom>
        </p:spPr>
        <p:txBody>
          <a:bodyPr vert="horz" lIns="84407" tIns="42203" rIns="84407" bIns="42203"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nSpc>
                <a:spcPct val="90000"/>
              </a:lnSpc>
              <a:buClr>
                <a:srgbClr val="4F81BD">
                  <a:lumMod val="75000"/>
                </a:srgbClr>
              </a:buClr>
              <a:buSzPct val="150000"/>
              <a:buFont typeface="Arial"/>
              <a:buNone/>
              <a:defRPr sz="2400">
                <a:latin typeface="Calibri"/>
                <a:ea typeface="Calibri"/>
                <a:cs typeface="Calibri"/>
                <a:sym typeface="Calibri"/>
              </a:defRPr>
            </a:pPr>
            <a:r>
              <a:rPr lang="en-US" sz="2200" b="1" dirty="0">
                <a:solidFill>
                  <a:srgbClr val="595959"/>
                </a:solidFill>
                <a:latin typeface="Calibri"/>
                <a:ea typeface="Calibri"/>
                <a:cs typeface="Calibri"/>
              </a:rPr>
              <a:t>   </a:t>
            </a:r>
            <a:endParaRPr lang="en-GB" sz="1939" dirty="0">
              <a:solidFill>
                <a:srgbClr val="595959"/>
              </a:solidFill>
              <a:latin typeface="Calibri"/>
              <a:ea typeface="Calibri"/>
              <a:cs typeface="Calibri"/>
            </a:endParaRPr>
          </a:p>
        </p:txBody>
      </p:sp>
      <p:sp>
        <p:nvSpPr>
          <p:cNvPr id="10" name="Content Placeholder 2"/>
          <p:cNvSpPr txBox="1">
            <a:spLocks/>
          </p:cNvSpPr>
          <p:nvPr/>
        </p:nvSpPr>
        <p:spPr>
          <a:xfrm>
            <a:off x="4114800" y="1467272"/>
            <a:ext cx="3962400" cy="372136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70000" lnSpcReduction="20000"/>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0" indent="0" algn="ctr" hangingPunct="1">
              <a:buFont typeface="Arial"/>
              <a:buNone/>
            </a:pPr>
            <a:r>
              <a:rPr lang="en-US" sz="2400" b="1" dirty="0" smtClean="0">
                <a:solidFill>
                  <a:schemeClr val="tx2">
                    <a:lumMod val="50000"/>
                  </a:schemeClr>
                </a:solidFill>
                <a:latin typeface="Calibri"/>
                <a:ea typeface="Calibri"/>
                <a:cs typeface="Calibri"/>
              </a:rPr>
              <a:t>Outreach &amp; Communications committee</a:t>
            </a:r>
          </a:p>
          <a:p>
            <a:pPr marL="0" indent="0" hangingPunct="1">
              <a:buFont typeface="Arial"/>
              <a:buNone/>
            </a:pPr>
            <a:endParaRPr lang="en-US" sz="2400" b="1" dirty="0" smtClean="0">
              <a:solidFill>
                <a:schemeClr val="tx2">
                  <a:lumMod val="50000"/>
                </a:schemeClr>
              </a:solidFill>
              <a:latin typeface="Calibri"/>
              <a:ea typeface="Calibri"/>
              <a:cs typeface="Calibri"/>
            </a:endParaRPr>
          </a:p>
          <a:p>
            <a:pPr>
              <a:spcBef>
                <a:spcPts val="0"/>
              </a:spcBef>
            </a:pPr>
            <a:r>
              <a:rPr lang="en-US" sz="2600" dirty="0" smtClean="0">
                <a:solidFill>
                  <a:schemeClr val="tx2">
                    <a:lumMod val="50000"/>
                  </a:schemeClr>
                </a:solidFill>
              </a:rPr>
              <a:t>Michelle </a:t>
            </a:r>
            <a:r>
              <a:rPr lang="en-US" sz="2600" dirty="0">
                <a:solidFill>
                  <a:schemeClr val="tx2">
                    <a:lumMod val="50000"/>
                  </a:schemeClr>
                </a:solidFill>
              </a:rPr>
              <a:t>Brewer, </a:t>
            </a:r>
            <a:r>
              <a:rPr lang="en-US" sz="2600" b="1" dirty="0">
                <a:solidFill>
                  <a:schemeClr val="tx2">
                    <a:lumMod val="50000"/>
                  </a:schemeClr>
                </a:solidFill>
              </a:rPr>
              <a:t>Wolters Kluwer</a:t>
            </a:r>
            <a:endParaRPr lang="en-GB" sz="2600" b="1" dirty="0">
              <a:solidFill>
                <a:schemeClr val="tx2">
                  <a:lumMod val="50000"/>
                </a:schemeClr>
              </a:solidFill>
            </a:endParaRPr>
          </a:p>
          <a:p>
            <a:pPr>
              <a:spcBef>
                <a:spcPts val="0"/>
              </a:spcBef>
            </a:pPr>
            <a:r>
              <a:rPr lang="en-US" sz="2600" dirty="0">
                <a:solidFill>
                  <a:schemeClr val="tx2">
                    <a:lumMod val="50000"/>
                  </a:schemeClr>
                </a:solidFill>
              </a:rPr>
              <a:t>Sam Bruinsma, </a:t>
            </a:r>
            <a:r>
              <a:rPr lang="en-US" sz="2600" b="1" dirty="0">
                <a:solidFill>
                  <a:schemeClr val="tx2">
                    <a:lumMod val="50000"/>
                  </a:schemeClr>
                </a:solidFill>
              </a:rPr>
              <a:t>Brill</a:t>
            </a:r>
            <a:endParaRPr lang="en-GB" sz="2600" b="1" dirty="0">
              <a:solidFill>
                <a:schemeClr val="tx2">
                  <a:lumMod val="50000"/>
                </a:schemeClr>
              </a:solidFill>
            </a:endParaRPr>
          </a:p>
          <a:p>
            <a:pPr>
              <a:spcBef>
                <a:spcPts val="0"/>
              </a:spcBef>
            </a:pPr>
            <a:r>
              <a:rPr lang="en-US" sz="2600" dirty="0">
                <a:solidFill>
                  <a:schemeClr val="tx2">
                    <a:lumMod val="50000"/>
                  </a:schemeClr>
                </a:solidFill>
              </a:rPr>
              <a:t>Angela Cochran, </a:t>
            </a:r>
            <a:r>
              <a:rPr lang="en-US" sz="2600" b="1" dirty="0" smtClean="0">
                <a:solidFill>
                  <a:schemeClr val="tx2">
                    <a:lumMod val="50000"/>
                  </a:schemeClr>
                </a:solidFill>
              </a:rPr>
              <a:t>ASCE</a:t>
            </a:r>
            <a:endParaRPr lang="en-GB" sz="2600" b="1" dirty="0">
              <a:solidFill>
                <a:schemeClr val="tx2">
                  <a:lumMod val="50000"/>
                </a:schemeClr>
              </a:solidFill>
            </a:endParaRPr>
          </a:p>
          <a:p>
            <a:pPr>
              <a:spcBef>
                <a:spcPts val="0"/>
              </a:spcBef>
            </a:pPr>
            <a:r>
              <a:rPr lang="en-US" sz="2600" dirty="0">
                <a:solidFill>
                  <a:schemeClr val="tx2">
                    <a:lumMod val="50000"/>
                  </a:schemeClr>
                </a:solidFill>
              </a:rPr>
              <a:t>Ann Gabriel, </a:t>
            </a:r>
            <a:r>
              <a:rPr lang="en-US" sz="2600" b="1" dirty="0">
                <a:solidFill>
                  <a:schemeClr val="tx2">
                    <a:lumMod val="50000"/>
                  </a:schemeClr>
                </a:solidFill>
              </a:rPr>
              <a:t>Elsevier (Chair)</a:t>
            </a:r>
            <a:endParaRPr lang="en-GB" sz="2600" b="1" dirty="0">
              <a:solidFill>
                <a:schemeClr val="tx2">
                  <a:lumMod val="50000"/>
                </a:schemeClr>
              </a:solidFill>
            </a:endParaRPr>
          </a:p>
          <a:p>
            <a:pPr>
              <a:spcBef>
                <a:spcPts val="0"/>
              </a:spcBef>
            </a:pPr>
            <a:r>
              <a:rPr lang="en-US" sz="2600" dirty="0">
                <a:solidFill>
                  <a:schemeClr val="tx2">
                    <a:lumMod val="50000"/>
                  </a:schemeClr>
                </a:solidFill>
              </a:rPr>
              <a:t>Don </a:t>
            </a:r>
            <a:r>
              <a:rPr lang="en-US" sz="2600" dirty="0" err="1">
                <a:solidFill>
                  <a:schemeClr val="tx2">
                    <a:lumMod val="50000"/>
                  </a:schemeClr>
                </a:solidFill>
              </a:rPr>
              <a:t>Hamparian</a:t>
            </a:r>
            <a:r>
              <a:rPr lang="en-US" sz="2600" dirty="0">
                <a:solidFill>
                  <a:schemeClr val="tx2">
                    <a:lumMod val="50000"/>
                  </a:schemeClr>
                </a:solidFill>
              </a:rPr>
              <a:t>, </a:t>
            </a:r>
            <a:r>
              <a:rPr lang="en-US" sz="2600" b="1" dirty="0">
                <a:solidFill>
                  <a:schemeClr val="tx2">
                    <a:lumMod val="50000"/>
                  </a:schemeClr>
                </a:solidFill>
              </a:rPr>
              <a:t>OCLC</a:t>
            </a:r>
            <a:endParaRPr lang="en-GB" sz="2600" b="1" dirty="0">
              <a:solidFill>
                <a:schemeClr val="tx2">
                  <a:lumMod val="50000"/>
                </a:schemeClr>
              </a:solidFill>
            </a:endParaRPr>
          </a:p>
          <a:p>
            <a:pPr>
              <a:spcBef>
                <a:spcPts val="0"/>
              </a:spcBef>
            </a:pPr>
            <a:r>
              <a:rPr lang="en-US" sz="2600" dirty="0" smtClean="0">
                <a:solidFill>
                  <a:schemeClr val="tx2">
                    <a:lumMod val="50000"/>
                  </a:schemeClr>
                </a:solidFill>
              </a:rPr>
              <a:t>Robert </a:t>
            </a:r>
            <a:r>
              <a:rPr lang="en-US" sz="2600" dirty="0" err="1" smtClean="0">
                <a:solidFill>
                  <a:schemeClr val="tx2">
                    <a:lumMod val="50000"/>
                  </a:schemeClr>
                </a:solidFill>
              </a:rPr>
              <a:t>Kelshian</a:t>
            </a:r>
            <a:r>
              <a:rPr lang="en-US" sz="2600" dirty="0">
                <a:solidFill>
                  <a:schemeClr val="tx2">
                    <a:lumMod val="50000"/>
                  </a:schemeClr>
                </a:solidFill>
              </a:rPr>
              <a:t>, </a:t>
            </a:r>
            <a:r>
              <a:rPr lang="en-US" sz="2600" b="1" dirty="0">
                <a:solidFill>
                  <a:schemeClr val="tx2">
                    <a:lumMod val="50000"/>
                  </a:schemeClr>
                </a:solidFill>
              </a:rPr>
              <a:t>American University</a:t>
            </a:r>
            <a:endParaRPr lang="en-GB" sz="2600" b="1" dirty="0">
              <a:solidFill>
                <a:schemeClr val="tx2">
                  <a:lumMod val="50000"/>
                </a:schemeClr>
              </a:solidFill>
            </a:endParaRPr>
          </a:p>
          <a:p>
            <a:pPr>
              <a:spcBef>
                <a:spcPts val="0"/>
              </a:spcBef>
            </a:pPr>
            <a:r>
              <a:rPr lang="en-US" sz="2600" dirty="0">
                <a:solidFill>
                  <a:schemeClr val="tx2">
                    <a:lumMod val="50000"/>
                  </a:schemeClr>
                </a:solidFill>
              </a:rPr>
              <a:t>Tim Lloyd, </a:t>
            </a:r>
            <a:r>
              <a:rPr lang="en-US" sz="2600" b="1" dirty="0" err="1">
                <a:solidFill>
                  <a:schemeClr val="tx2">
                    <a:lumMod val="50000"/>
                  </a:schemeClr>
                </a:solidFill>
              </a:rPr>
              <a:t>LibLynx</a:t>
            </a:r>
            <a:endParaRPr lang="en-GB" sz="2600" b="1" dirty="0">
              <a:solidFill>
                <a:schemeClr val="tx2">
                  <a:lumMod val="50000"/>
                </a:schemeClr>
              </a:solidFill>
            </a:endParaRPr>
          </a:p>
          <a:p>
            <a:pPr>
              <a:spcBef>
                <a:spcPts val="0"/>
              </a:spcBef>
            </a:pPr>
            <a:r>
              <a:rPr lang="en-US" sz="2600" dirty="0">
                <a:solidFill>
                  <a:schemeClr val="tx2">
                    <a:lumMod val="50000"/>
                  </a:schemeClr>
                </a:solidFill>
              </a:rPr>
              <a:t>Judy Luther, </a:t>
            </a:r>
            <a:r>
              <a:rPr lang="en-US" sz="2600" b="1" dirty="0">
                <a:solidFill>
                  <a:schemeClr val="tx2">
                    <a:lumMod val="50000"/>
                  </a:schemeClr>
                </a:solidFill>
              </a:rPr>
              <a:t>Informed Strategies</a:t>
            </a:r>
            <a:endParaRPr lang="en-GB" sz="2600" b="1" dirty="0">
              <a:solidFill>
                <a:schemeClr val="tx2">
                  <a:lumMod val="50000"/>
                </a:schemeClr>
              </a:solidFill>
            </a:endParaRPr>
          </a:p>
          <a:p>
            <a:pPr>
              <a:spcBef>
                <a:spcPts val="0"/>
              </a:spcBef>
            </a:pPr>
            <a:r>
              <a:rPr lang="en-US" sz="2600" dirty="0" smtClean="0">
                <a:solidFill>
                  <a:schemeClr val="tx2">
                    <a:lumMod val="50000"/>
                  </a:schemeClr>
                </a:solidFill>
              </a:rPr>
              <a:t>Matt McKay, </a:t>
            </a:r>
            <a:r>
              <a:rPr lang="en-US" sz="2600" b="1" dirty="0" smtClean="0">
                <a:solidFill>
                  <a:schemeClr val="tx2">
                    <a:lumMod val="50000"/>
                  </a:schemeClr>
                </a:solidFill>
              </a:rPr>
              <a:t>STM</a:t>
            </a:r>
            <a:endParaRPr lang="en-GB" sz="2600" b="1" dirty="0" smtClean="0">
              <a:solidFill>
                <a:schemeClr val="tx2">
                  <a:lumMod val="50000"/>
                </a:schemeClr>
              </a:solidFill>
            </a:endParaRPr>
          </a:p>
          <a:p>
            <a:pPr>
              <a:spcBef>
                <a:spcPts val="0"/>
              </a:spcBef>
            </a:pPr>
            <a:r>
              <a:rPr lang="en-US" sz="2600" dirty="0" smtClean="0">
                <a:solidFill>
                  <a:schemeClr val="tx2">
                    <a:lumMod val="50000"/>
                  </a:schemeClr>
                </a:solidFill>
              </a:rPr>
              <a:t>Jonathan </a:t>
            </a:r>
            <a:r>
              <a:rPr lang="en-US" sz="2600" dirty="0">
                <a:solidFill>
                  <a:schemeClr val="tx2">
                    <a:lumMod val="50000"/>
                  </a:schemeClr>
                </a:solidFill>
              </a:rPr>
              <a:t>Morgan, </a:t>
            </a:r>
            <a:r>
              <a:rPr lang="en-US" sz="2600" b="1" dirty="0">
                <a:solidFill>
                  <a:schemeClr val="tx2">
                    <a:lumMod val="50000"/>
                  </a:schemeClr>
                </a:solidFill>
              </a:rPr>
              <a:t>ACS</a:t>
            </a:r>
            <a:endParaRPr lang="en-GB" sz="2600" b="1" dirty="0">
              <a:solidFill>
                <a:schemeClr val="tx2">
                  <a:lumMod val="50000"/>
                </a:schemeClr>
              </a:solidFill>
            </a:endParaRPr>
          </a:p>
          <a:p>
            <a:pPr>
              <a:spcBef>
                <a:spcPts val="0"/>
              </a:spcBef>
            </a:pPr>
            <a:r>
              <a:rPr lang="en-US" sz="2600" dirty="0">
                <a:solidFill>
                  <a:schemeClr val="tx2">
                    <a:lumMod val="50000"/>
                  </a:schemeClr>
                </a:solidFill>
              </a:rPr>
              <a:t>Jean Shipman</a:t>
            </a:r>
            <a:r>
              <a:rPr lang="en-US" sz="2600" dirty="0" smtClean="0">
                <a:solidFill>
                  <a:schemeClr val="tx2">
                    <a:lumMod val="50000"/>
                  </a:schemeClr>
                </a:solidFill>
              </a:rPr>
              <a:t>, </a:t>
            </a:r>
            <a:r>
              <a:rPr lang="en-US" sz="2600" b="1" dirty="0" smtClean="0">
                <a:solidFill>
                  <a:schemeClr val="tx2">
                    <a:lumMod val="50000"/>
                  </a:schemeClr>
                </a:solidFill>
              </a:rPr>
              <a:t>Elsevier</a:t>
            </a:r>
            <a:endParaRPr lang="en-GB" sz="2600" b="1" dirty="0">
              <a:solidFill>
                <a:schemeClr val="tx2">
                  <a:lumMod val="50000"/>
                </a:schemeClr>
              </a:solidFill>
            </a:endParaRPr>
          </a:p>
          <a:p>
            <a:pPr>
              <a:spcBef>
                <a:spcPts val="0"/>
              </a:spcBef>
            </a:pPr>
            <a:r>
              <a:rPr lang="en-US" sz="2600" dirty="0">
                <a:solidFill>
                  <a:schemeClr val="tx2">
                    <a:lumMod val="50000"/>
                  </a:schemeClr>
                </a:solidFill>
              </a:rPr>
              <a:t>Lauren Tulloch</a:t>
            </a:r>
            <a:r>
              <a:rPr lang="en-US" sz="2600" dirty="0" smtClean="0">
                <a:solidFill>
                  <a:schemeClr val="tx2">
                    <a:lumMod val="50000"/>
                  </a:schemeClr>
                </a:solidFill>
              </a:rPr>
              <a:t>, </a:t>
            </a:r>
            <a:r>
              <a:rPr lang="en-US" sz="2600" b="1" dirty="0" smtClean="0">
                <a:solidFill>
                  <a:schemeClr val="tx2">
                    <a:lumMod val="50000"/>
                  </a:schemeClr>
                </a:solidFill>
              </a:rPr>
              <a:t>CCC</a:t>
            </a:r>
            <a:endParaRPr lang="en-GB" sz="2600" b="1" dirty="0">
              <a:solidFill>
                <a:schemeClr val="tx2">
                  <a:lumMod val="50000"/>
                </a:schemeClr>
              </a:solidFill>
            </a:endParaRPr>
          </a:p>
          <a:p>
            <a:pPr>
              <a:spcBef>
                <a:spcPts val="0"/>
              </a:spcBef>
            </a:pPr>
            <a:r>
              <a:rPr lang="en-US" sz="2600" dirty="0" smtClean="0">
                <a:solidFill>
                  <a:schemeClr val="tx2">
                    <a:lumMod val="50000"/>
                  </a:schemeClr>
                </a:solidFill>
              </a:rPr>
              <a:t>Keith Webster, </a:t>
            </a:r>
            <a:r>
              <a:rPr lang="en-US" sz="2600" b="1" dirty="0" smtClean="0">
                <a:solidFill>
                  <a:schemeClr val="tx2">
                    <a:lumMod val="50000"/>
                  </a:schemeClr>
                </a:solidFill>
              </a:rPr>
              <a:t>Carnegie Mellon University</a:t>
            </a:r>
          </a:p>
          <a:p>
            <a:pPr marL="0" indent="0">
              <a:spcBef>
                <a:spcPts val="0"/>
              </a:spcBef>
              <a:buNone/>
            </a:pPr>
            <a:endParaRPr lang="en-US" sz="2000" b="1" dirty="0" smtClean="0">
              <a:solidFill>
                <a:schemeClr val="tx2">
                  <a:lumMod val="50000"/>
                </a:schemeClr>
              </a:solidFill>
            </a:endParaRPr>
          </a:p>
          <a:p>
            <a:pPr>
              <a:spcBef>
                <a:spcPts val="0"/>
              </a:spcBef>
            </a:pPr>
            <a:endParaRPr lang="en-US" sz="1900" b="1" dirty="0" smtClean="0">
              <a:solidFill>
                <a:schemeClr val="tx2">
                  <a:lumMod val="50000"/>
                </a:schemeClr>
              </a:solidFill>
            </a:endParaRPr>
          </a:p>
          <a:p>
            <a:pPr>
              <a:spcBef>
                <a:spcPts val="0"/>
              </a:spcBef>
            </a:pPr>
            <a:endParaRPr lang="en-GB" sz="1900" b="1" dirty="0">
              <a:solidFill>
                <a:schemeClr val="tx2">
                  <a:lumMod val="50000"/>
                </a:schemeClr>
              </a:solidFill>
            </a:endParaRPr>
          </a:p>
          <a:p>
            <a:pPr marL="578842" lvl="1" hangingPunct="1">
              <a:spcBef>
                <a:spcPts val="0"/>
              </a:spcBef>
              <a:buFont typeface="Arial" panose="020B0604020202020204" pitchFamily="34" charset="0"/>
              <a:buChar char="•"/>
            </a:pPr>
            <a:endParaRPr lang="en-GB" sz="1800" dirty="0" smtClean="0">
              <a:solidFill>
                <a:srgbClr val="595959"/>
              </a:solidFill>
            </a:endParaRPr>
          </a:p>
          <a:p>
            <a:pPr marL="0" indent="0" hangingPunct="1">
              <a:buFont typeface="Arial"/>
              <a:buNone/>
            </a:pPr>
            <a:endParaRPr lang="en-US" sz="2400" dirty="0">
              <a:solidFill>
                <a:srgbClr val="595959"/>
              </a:solidFill>
            </a:endParaRPr>
          </a:p>
        </p:txBody>
      </p:sp>
      <p:sp>
        <p:nvSpPr>
          <p:cNvPr id="11" name="Content Placeholder 2"/>
          <p:cNvSpPr txBox="1">
            <a:spLocks/>
          </p:cNvSpPr>
          <p:nvPr/>
        </p:nvSpPr>
        <p:spPr>
          <a:xfrm>
            <a:off x="8001000" y="1453216"/>
            <a:ext cx="4038600" cy="19050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lnSpcReduction="10000"/>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0" indent="0" algn="ctr">
              <a:spcBef>
                <a:spcPts val="0"/>
              </a:spcBef>
              <a:buNone/>
            </a:pPr>
            <a:r>
              <a:rPr lang="en-US" sz="1800" b="1" dirty="0" smtClean="0">
                <a:solidFill>
                  <a:schemeClr val="tx2">
                    <a:lumMod val="50000"/>
                  </a:schemeClr>
                </a:solidFill>
              </a:rPr>
              <a:t>Staff</a:t>
            </a:r>
          </a:p>
          <a:p>
            <a:pPr marL="0" indent="0">
              <a:spcBef>
                <a:spcPts val="0"/>
              </a:spcBef>
              <a:buNone/>
            </a:pPr>
            <a:endParaRPr lang="en-US" sz="1600" b="1" dirty="0" smtClean="0">
              <a:solidFill>
                <a:schemeClr val="tx2">
                  <a:lumMod val="50000"/>
                </a:schemeClr>
              </a:solidFill>
            </a:endParaRPr>
          </a:p>
          <a:p>
            <a:pPr>
              <a:spcBef>
                <a:spcPts val="0"/>
              </a:spcBef>
            </a:pPr>
            <a:r>
              <a:rPr lang="en-US" sz="1800" dirty="0" smtClean="0">
                <a:solidFill>
                  <a:srgbClr val="595959"/>
                </a:solidFill>
              </a:rPr>
              <a:t>Julia </a:t>
            </a:r>
            <a:r>
              <a:rPr lang="en-US" sz="1800" dirty="0">
                <a:solidFill>
                  <a:srgbClr val="595959"/>
                </a:solidFill>
              </a:rPr>
              <a:t>Wallace,</a:t>
            </a:r>
            <a:r>
              <a:rPr lang="en-US" sz="1800" b="1" dirty="0">
                <a:solidFill>
                  <a:srgbClr val="595959"/>
                </a:solidFill>
              </a:rPr>
              <a:t> Project </a:t>
            </a:r>
            <a:r>
              <a:rPr lang="en-US" sz="1800" b="1" dirty="0" smtClean="0">
                <a:solidFill>
                  <a:srgbClr val="595959"/>
                </a:solidFill>
              </a:rPr>
              <a:t>Director</a:t>
            </a:r>
          </a:p>
          <a:p>
            <a:pPr>
              <a:spcBef>
                <a:spcPts val="0"/>
              </a:spcBef>
            </a:pPr>
            <a:r>
              <a:rPr lang="en-US" sz="1800" dirty="0" smtClean="0">
                <a:solidFill>
                  <a:srgbClr val="595959"/>
                </a:solidFill>
              </a:rPr>
              <a:t>Heather Flanagan, </a:t>
            </a:r>
            <a:r>
              <a:rPr lang="en-US" sz="1800" b="1" dirty="0" smtClean="0">
                <a:solidFill>
                  <a:srgbClr val="595959"/>
                </a:solidFill>
              </a:rPr>
              <a:t>Coordinator </a:t>
            </a:r>
            <a:r>
              <a:rPr lang="en-US" sz="1800" b="1" dirty="0">
                <a:solidFill>
                  <a:srgbClr val="595959"/>
                </a:solidFill>
              </a:rPr>
              <a:t>Academic </a:t>
            </a:r>
            <a:r>
              <a:rPr lang="en-US" sz="1800" b="1" dirty="0" smtClean="0">
                <a:solidFill>
                  <a:srgbClr val="595959"/>
                </a:solidFill>
              </a:rPr>
              <a:t>Pilots</a:t>
            </a:r>
          </a:p>
          <a:p>
            <a:pPr>
              <a:spcBef>
                <a:spcPts val="0"/>
              </a:spcBef>
            </a:pPr>
            <a:r>
              <a:rPr lang="en-US" sz="1800" dirty="0" smtClean="0">
                <a:solidFill>
                  <a:srgbClr val="595959"/>
                </a:solidFill>
              </a:rPr>
              <a:t>Jenny </a:t>
            </a:r>
            <a:r>
              <a:rPr lang="en-US" sz="1800" dirty="0">
                <a:solidFill>
                  <a:srgbClr val="595959"/>
                </a:solidFill>
              </a:rPr>
              <a:t>Walker,</a:t>
            </a:r>
            <a:r>
              <a:rPr lang="en-US" sz="1800" b="1" dirty="0">
                <a:solidFill>
                  <a:srgbClr val="595959"/>
                </a:solidFill>
              </a:rPr>
              <a:t> Coordinator Corporate Pilot</a:t>
            </a:r>
            <a:endParaRPr lang="en-GB" sz="1800" b="1" dirty="0">
              <a:solidFill>
                <a:srgbClr val="595959"/>
              </a:solidFill>
            </a:endParaRPr>
          </a:p>
          <a:p>
            <a:pPr>
              <a:spcBef>
                <a:spcPts val="0"/>
              </a:spcBef>
            </a:pPr>
            <a:endParaRPr lang="en-US" sz="1900" b="1" dirty="0" smtClean="0">
              <a:solidFill>
                <a:schemeClr val="tx2">
                  <a:lumMod val="50000"/>
                </a:schemeClr>
              </a:solidFill>
            </a:endParaRPr>
          </a:p>
          <a:p>
            <a:pPr>
              <a:spcBef>
                <a:spcPts val="0"/>
              </a:spcBef>
            </a:pPr>
            <a:endParaRPr lang="en-GB" sz="1900" b="1" dirty="0">
              <a:solidFill>
                <a:schemeClr val="tx2">
                  <a:lumMod val="50000"/>
                </a:schemeClr>
              </a:solidFill>
            </a:endParaRPr>
          </a:p>
          <a:p>
            <a:pPr marL="578842" lvl="1" hangingPunct="1">
              <a:spcBef>
                <a:spcPts val="0"/>
              </a:spcBef>
              <a:buFont typeface="Arial" panose="020B0604020202020204" pitchFamily="34" charset="0"/>
              <a:buChar char="•"/>
            </a:pPr>
            <a:endParaRPr lang="en-GB" sz="1800" dirty="0" smtClean="0">
              <a:solidFill>
                <a:srgbClr val="595959"/>
              </a:solidFill>
            </a:endParaRPr>
          </a:p>
          <a:p>
            <a:pPr marL="0" indent="0" hangingPunct="1">
              <a:buFont typeface="Arial"/>
              <a:buNone/>
            </a:pPr>
            <a:endParaRPr lang="en-US" sz="2400" dirty="0">
              <a:solidFill>
                <a:srgbClr val="595959"/>
              </a:solidFill>
            </a:endParaRPr>
          </a:p>
        </p:txBody>
      </p:sp>
      <p:sp>
        <p:nvSpPr>
          <p:cNvPr id="12" name="Content Placeholder 2"/>
          <p:cNvSpPr txBox="1">
            <a:spLocks/>
          </p:cNvSpPr>
          <p:nvPr/>
        </p:nvSpPr>
        <p:spPr>
          <a:xfrm>
            <a:off x="4114800" y="5410200"/>
            <a:ext cx="8001000" cy="1073840"/>
          </a:xfrm>
          <a:prstGeom prst="rect">
            <a:avLst/>
          </a:prstGeom>
          <a:ln w="38100">
            <a:solidFill>
              <a:schemeClr val="accent5">
                <a:lumMod val="75000"/>
              </a:schemeClr>
            </a:solidFill>
            <a:miter lim="400000"/>
          </a:ln>
          <a:extLst>
            <a:ext uri="{C572A759-6A51-4108-AA02-DFA0A04FC94B}">
              <ma14:wrappingTextBoxFlag xmlns:ma14="http://schemas.microsoft.com/office/mac/drawingml/2011/main" val="1"/>
            </a:ext>
          </a:extLst>
        </p:spPr>
        <p:txBody>
          <a:bodyPr lIns="45719" rIns="45719">
            <a:normAutofit lnSpcReduction="10000"/>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0" indent="0">
              <a:spcBef>
                <a:spcPts val="0"/>
              </a:spcBef>
              <a:buNone/>
            </a:pPr>
            <a:r>
              <a:rPr lang="en-US" sz="2000" b="1" dirty="0" smtClean="0">
                <a:solidFill>
                  <a:schemeClr val="tx2">
                    <a:lumMod val="50000"/>
                  </a:schemeClr>
                </a:solidFill>
              </a:rPr>
              <a:t>Combined with our Multi-stakeholder Advisory Group &amp; Pilot Participants:</a:t>
            </a:r>
          </a:p>
          <a:p>
            <a:pPr>
              <a:spcBef>
                <a:spcPts val="0"/>
              </a:spcBef>
            </a:pPr>
            <a:endParaRPr lang="en-US" sz="1000" dirty="0" smtClean="0">
              <a:solidFill>
                <a:schemeClr val="tx2">
                  <a:lumMod val="50000"/>
                </a:schemeClr>
              </a:solidFill>
            </a:endParaRPr>
          </a:p>
          <a:p>
            <a:pPr>
              <a:spcBef>
                <a:spcPts val="0"/>
              </a:spcBef>
              <a:buFont typeface="Wingdings" panose="05000000000000000000" pitchFamily="2" charset="2"/>
              <a:buChar char="Ø"/>
            </a:pPr>
            <a:r>
              <a:rPr lang="en-US" sz="2000" dirty="0" smtClean="0">
                <a:solidFill>
                  <a:schemeClr val="tx2">
                    <a:lumMod val="50000"/>
                  </a:schemeClr>
                </a:solidFill>
              </a:rPr>
              <a:t>Over 65 </a:t>
            </a:r>
            <a:r>
              <a:rPr lang="en-US" sz="2000" dirty="0" err="1" smtClean="0">
                <a:solidFill>
                  <a:schemeClr val="tx2">
                    <a:lumMod val="50000"/>
                  </a:schemeClr>
                </a:solidFill>
              </a:rPr>
              <a:t>organisations</a:t>
            </a:r>
            <a:r>
              <a:rPr lang="en-US" sz="2000" dirty="0" smtClean="0">
                <a:solidFill>
                  <a:schemeClr val="tx2">
                    <a:lumMod val="50000"/>
                  </a:schemeClr>
                </a:solidFill>
              </a:rPr>
              <a:t> from key stakeholder communities are represented within RA21</a:t>
            </a:r>
            <a:endParaRPr lang="en-US" sz="1600" b="1" dirty="0" smtClean="0">
              <a:solidFill>
                <a:schemeClr val="tx2">
                  <a:lumMod val="50000"/>
                </a:schemeClr>
              </a:solidFill>
            </a:endParaRPr>
          </a:p>
          <a:p>
            <a:pPr>
              <a:spcBef>
                <a:spcPts val="0"/>
              </a:spcBef>
            </a:pPr>
            <a:endParaRPr lang="en-US" sz="1900" b="1" dirty="0" smtClean="0">
              <a:solidFill>
                <a:schemeClr val="tx2">
                  <a:lumMod val="50000"/>
                </a:schemeClr>
              </a:solidFill>
            </a:endParaRPr>
          </a:p>
          <a:p>
            <a:pPr>
              <a:spcBef>
                <a:spcPts val="0"/>
              </a:spcBef>
            </a:pPr>
            <a:endParaRPr lang="en-GB" sz="1900" b="1" dirty="0">
              <a:solidFill>
                <a:schemeClr val="tx2">
                  <a:lumMod val="50000"/>
                </a:schemeClr>
              </a:solidFill>
            </a:endParaRPr>
          </a:p>
          <a:p>
            <a:pPr marL="578842" lvl="1" hangingPunct="1">
              <a:spcBef>
                <a:spcPts val="0"/>
              </a:spcBef>
              <a:buFont typeface="Arial" panose="020B0604020202020204" pitchFamily="34" charset="0"/>
              <a:buChar char="•"/>
            </a:pPr>
            <a:endParaRPr lang="en-GB" sz="1800" dirty="0" smtClean="0">
              <a:solidFill>
                <a:srgbClr val="595959"/>
              </a:solidFill>
            </a:endParaRPr>
          </a:p>
          <a:p>
            <a:pPr marL="0" indent="0" hangingPunct="1">
              <a:buFont typeface="Arial"/>
              <a:buNone/>
            </a:pPr>
            <a:endParaRPr lang="en-US" sz="2400" dirty="0">
              <a:solidFill>
                <a:srgbClr val="595959"/>
              </a:solidFill>
            </a:endParaRPr>
          </a:p>
        </p:txBody>
      </p:sp>
    </p:spTree>
    <p:extLst>
      <p:ext uri="{BB962C8B-B14F-4D97-AF65-F5344CB8AC3E}">
        <p14:creationId xmlns:p14="http://schemas.microsoft.com/office/powerpoint/2010/main" val="11129968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50000"/>
                  </a:schemeClr>
                </a:solidFill>
              </a:rPr>
              <a:t>What is RA21?</a:t>
            </a:r>
            <a:endParaRPr lang="en-GB" dirty="0">
              <a:solidFill>
                <a:schemeClr val="tx2">
                  <a:lumMod val="50000"/>
                </a:schemeClr>
              </a:solidFill>
            </a:endParaRPr>
          </a:p>
        </p:txBody>
      </p:sp>
      <p:sp>
        <p:nvSpPr>
          <p:cNvPr id="3" name="Text Placeholder 2"/>
          <p:cNvSpPr>
            <a:spLocks noGrp="1"/>
          </p:cNvSpPr>
          <p:nvPr>
            <p:ph type="body" idx="1"/>
          </p:nvPr>
        </p:nvSpPr>
        <p:spPr/>
        <p:txBody>
          <a:bodyPr/>
          <a:lstStyle/>
          <a:p>
            <a:pPr marL="357081" indent="-357081"/>
            <a:r>
              <a:rPr lang="en-US" sz="2799" dirty="0">
                <a:solidFill>
                  <a:srgbClr val="595959"/>
                </a:solidFill>
              </a:rPr>
              <a:t>RA21:  Resource Access for the 21</a:t>
            </a:r>
            <a:r>
              <a:rPr lang="en-US" sz="2799" baseline="30000" dirty="0">
                <a:solidFill>
                  <a:srgbClr val="595959"/>
                </a:solidFill>
              </a:rPr>
              <a:t>st</a:t>
            </a:r>
            <a:r>
              <a:rPr lang="en-US" sz="2799" dirty="0">
                <a:solidFill>
                  <a:srgbClr val="595959"/>
                </a:solidFill>
              </a:rPr>
              <a:t> Century </a:t>
            </a:r>
          </a:p>
          <a:p>
            <a:pPr marL="357081" indent="-357081"/>
            <a:r>
              <a:rPr lang="en-US" sz="2799" dirty="0">
                <a:solidFill>
                  <a:srgbClr val="595959"/>
                </a:solidFill>
              </a:rPr>
              <a:t>Joint initiative of the International Association of STM Publishers (STM) and the National Information Standards Organization (NISO)</a:t>
            </a:r>
          </a:p>
          <a:p>
            <a:pPr marL="357081" indent="-357081"/>
            <a:r>
              <a:rPr lang="en-US" sz="2799" dirty="0">
                <a:solidFill>
                  <a:srgbClr val="595959"/>
                </a:solidFill>
              </a:rPr>
              <a:t>Aimed at optimizing access protocols across key stakeholder groups</a:t>
            </a:r>
          </a:p>
          <a:p>
            <a:pPr marL="758904" lvl="2" indent="-357081"/>
            <a:r>
              <a:rPr lang="en-US" sz="2799" dirty="0">
                <a:solidFill>
                  <a:srgbClr val="595959"/>
                </a:solidFill>
              </a:rPr>
              <a:t>Corporate and university subscribers, libraries, software vendors, publishers, identity federation operators, etc.</a:t>
            </a:r>
          </a:p>
          <a:p>
            <a:pPr marL="357081" indent="-357081"/>
            <a:r>
              <a:rPr lang="en-US" sz="2799" dirty="0">
                <a:solidFill>
                  <a:srgbClr val="595959"/>
                </a:solidFill>
              </a:rPr>
              <a:t>Purpose: To a facilitate seamless user experience beyond IP address recognition, supporting network security and user </a:t>
            </a:r>
            <a:r>
              <a:rPr lang="en-US" sz="2799" dirty="0" smtClean="0">
                <a:solidFill>
                  <a:srgbClr val="595959"/>
                </a:solidFill>
              </a:rPr>
              <a:t>privacy</a:t>
            </a:r>
            <a:endParaRPr lang="en-US" sz="2799" dirty="0">
              <a:solidFill>
                <a:srgbClr val="595959"/>
              </a:solidFill>
            </a:endParaRPr>
          </a:p>
        </p:txBody>
      </p:sp>
    </p:spTree>
    <p:extLst>
      <p:ext uri="{BB962C8B-B14F-4D97-AF65-F5344CB8AC3E}">
        <p14:creationId xmlns:p14="http://schemas.microsoft.com/office/powerpoint/2010/main" val="30667315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ctrTitle"/>
          </p:nvPr>
        </p:nvSpPr>
        <p:spPr>
          <a:xfrm>
            <a:off x="2227385" y="3851041"/>
            <a:ext cx="7772400" cy="1356947"/>
          </a:xfrm>
          <a:prstGeom prst="rect">
            <a:avLst/>
          </a:prstGeom>
        </p:spPr>
        <p:txBody>
          <a:bodyPr/>
          <a:lstStyle>
            <a:lvl1pPr>
              <a:defRPr b="1">
                <a:solidFill>
                  <a:srgbClr val="595959"/>
                </a:solidFill>
              </a:defRPr>
            </a:lvl1pPr>
          </a:lstStyle>
          <a:p>
            <a:r>
              <a:rPr lang="en-US" dirty="0" smtClean="0"/>
              <a:t>Resource Access for the 21th Century</a:t>
            </a:r>
            <a:br>
              <a:rPr lang="en-US" dirty="0" smtClean="0"/>
            </a:br>
            <a:r>
              <a:rPr lang="en-US" sz="2800" b="0" i="1" dirty="0" smtClean="0"/>
              <a:t>Position Papers</a:t>
            </a:r>
            <a:endParaRPr lang="en-US" b="0" i="1" dirty="0"/>
          </a:p>
        </p:txBody>
      </p:sp>
      <p:sp>
        <p:nvSpPr>
          <p:cNvPr id="178" name="Subtitle 2"/>
          <p:cNvSpPr txBox="1">
            <a:spLocks noGrp="1"/>
          </p:cNvSpPr>
          <p:nvPr>
            <p:ph type="subTitle" sz="quarter" idx="1"/>
          </p:nvPr>
        </p:nvSpPr>
        <p:spPr>
          <a:xfrm>
            <a:off x="914405" y="5564798"/>
            <a:ext cx="3657599" cy="1195754"/>
          </a:xfrm>
          <a:prstGeom prst="rect">
            <a:avLst/>
          </a:prstGeom>
        </p:spPr>
        <p:txBody>
          <a:bodyPr>
            <a:normAutofit/>
          </a:bodyPr>
          <a:lstStyle/>
          <a:p>
            <a:pPr algn="l">
              <a:spcBef>
                <a:spcPts val="0"/>
              </a:spcBef>
              <a:defRPr>
                <a:solidFill>
                  <a:srgbClr val="595959"/>
                </a:solidFill>
              </a:defRPr>
            </a:pPr>
            <a:endParaRPr lang="en-US" sz="1800" dirty="0" smtClean="0"/>
          </a:p>
          <a:p>
            <a:pPr algn="l">
              <a:spcBef>
                <a:spcPts val="0"/>
              </a:spcBef>
              <a:defRPr>
                <a:solidFill>
                  <a:srgbClr val="595959"/>
                </a:solidFill>
              </a:defRPr>
            </a:pPr>
            <a:r>
              <a:rPr lang="en-US" sz="1600" dirty="0" smtClean="0"/>
              <a:t>STM Innovations Day</a:t>
            </a:r>
          </a:p>
          <a:p>
            <a:pPr algn="l">
              <a:spcBef>
                <a:spcPts val="0"/>
              </a:spcBef>
              <a:defRPr>
                <a:solidFill>
                  <a:srgbClr val="595959"/>
                </a:solidFill>
              </a:defRPr>
            </a:pPr>
            <a:r>
              <a:rPr lang="en-US" sz="1600" dirty="0" smtClean="0"/>
              <a:t>6 December 2017</a:t>
            </a:r>
            <a:endParaRPr sz="1600" dirty="0"/>
          </a:p>
        </p:txBody>
      </p:sp>
      <p:pic>
        <p:nvPicPr>
          <p:cNvPr id="179" name="Picture 4" descr="Picture 4"/>
          <p:cNvPicPr>
            <a:picLocks noChangeAspect="1"/>
          </p:cNvPicPr>
          <p:nvPr/>
        </p:nvPicPr>
        <p:blipFill>
          <a:blip r:embed="rId3">
            <a:extLst/>
          </a:blip>
          <a:stretch>
            <a:fillRect/>
          </a:stretch>
        </p:blipFill>
        <p:spPr>
          <a:xfrm>
            <a:off x="1066800" y="780345"/>
            <a:ext cx="2938014" cy="514006"/>
          </a:xfrm>
          <a:prstGeom prst="rect">
            <a:avLst/>
          </a:prstGeom>
          <a:ln w="12700">
            <a:miter lim="400000"/>
          </a:ln>
        </p:spPr>
      </p:pic>
      <p:pic>
        <p:nvPicPr>
          <p:cNvPr id="180" name="Picture 5" descr="Picture 5"/>
          <p:cNvPicPr>
            <a:picLocks noChangeAspect="1"/>
          </p:cNvPicPr>
          <p:nvPr/>
        </p:nvPicPr>
        <p:blipFill>
          <a:blip r:embed="rId4">
            <a:extLst/>
          </a:blip>
          <a:stretch>
            <a:fillRect/>
          </a:stretch>
        </p:blipFill>
        <p:spPr>
          <a:xfrm>
            <a:off x="9677401" y="545128"/>
            <a:ext cx="1715968" cy="749225"/>
          </a:xfrm>
          <a:prstGeom prst="rect">
            <a:avLst/>
          </a:prstGeom>
          <a:ln w="12700">
            <a:miter lim="400000"/>
          </a:ln>
        </p:spPr>
      </p:pic>
      <p:pic>
        <p:nvPicPr>
          <p:cNvPr id="181" name="Picture 6" descr="Picture 6"/>
          <p:cNvPicPr>
            <a:picLocks noChangeAspect="1"/>
          </p:cNvPicPr>
          <p:nvPr/>
        </p:nvPicPr>
        <p:blipFill>
          <a:blip r:embed="rId5">
            <a:extLst/>
          </a:blip>
          <a:stretch>
            <a:fillRect/>
          </a:stretch>
        </p:blipFill>
        <p:spPr>
          <a:xfrm>
            <a:off x="3704499" y="2022240"/>
            <a:ext cx="4741173" cy="1617785"/>
          </a:xfrm>
          <a:prstGeom prst="rect">
            <a:avLst/>
          </a:prstGeom>
          <a:ln w="12700">
            <a:miter lim="400000"/>
          </a:ln>
        </p:spPr>
      </p:pic>
      <p:sp>
        <p:nvSpPr>
          <p:cNvPr id="2" name="TextBox 1"/>
          <p:cNvSpPr txBox="1"/>
          <p:nvPr/>
        </p:nvSpPr>
        <p:spPr>
          <a:xfrm>
            <a:off x="6477001" y="5564802"/>
            <a:ext cx="51816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872722"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595959"/>
                </a:solidFill>
                <a:effectLst/>
                <a:uFillTx/>
                <a:sym typeface="Calibri"/>
              </a:rPr>
              <a:t>Heather Flanagan, RA21 Academic Pilot Coordinator</a:t>
            </a:r>
          </a:p>
          <a:p>
            <a:pPr marL="0" marR="0" indent="0" algn="r" defTabSz="872722"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595959"/>
              </a:solidFill>
              <a:effectLst/>
              <a:uFillTx/>
              <a:sym typeface="Calibri"/>
            </a:endParaRPr>
          </a:p>
        </p:txBody>
      </p:sp>
    </p:spTree>
    <p:extLst>
      <p:ext uri="{BB962C8B-B14F-4D97-AF65-F5344CB8AC3E}">
        <p14:creationId xmlns:p14="http://schemas.microsoft.com/office/powerpoint/2010/main" val="1273894845"/>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srgbClr val="808080"/>
                </a:solidFill>
              </a:rPr>
              <a:t>RA21 </a:t>
            </a:r>
            <a:r>
              <a:rPr lang="en-US" dirty="0" smtClean="0">
                <a:solidFill>
                  <a:srgbClr val="808080"/>
                </a:solidFill>
              </a:rPr>
              <a:t>Position</a:t>
            </a:r>
            <a:r>
              <a:rPr lang="nl-NL" dirty="0" smtClean="0">
                <a:solidFill>
                  <a:srgbClr val="808080"/>
                </a:solidFill>
              </a:rPr>
              <a:t> Papers</a:t>
            </a:r>
            <a:endParaRPr lang="nl-NL" dirty="0">
              <a:solidFill>
                <a:srgbClr val="808080"/>
              </a:solidFill>
            </a:endParaRPr>
          </a:p>
        </p:txBody>
      </p:sp>
      <p:sp>
        <p:nvSpPr>
          <p:cNvPr id="3" name="Text Placeholder 2"/>
          <p:cNvSpPr>
            <a:spLocks noGrp="1"/>
          </p:cNvSpPr>
          <p:nvPr>
            <p:ph type="body" idx="1"/>
          </p:nvPr>
        </p:nvSpPr>
        <p:spPr>
          <a:xfrm>
            <a:off x="762000" y="1447800"/>
            <a:ext cx="10668000" cy="4734584"/>
          </a:xfrm>
        </p:spPr>
        <p:txBody>
          <a:bodyPr>
            <a:normAutofit/>
          </a:bodyPr>
          <a:lstStyle/>
          <a:p>
            <a:pPr marL="357188" indent="-357188"/>
            <a:r>
              <a:rPr lang="en-US" sz="2800" dirty="0" smtClean="0">
                <a:solidFill>
                  <a:srgbClr val="595959"/>
                </a:solidFill>
              </a:rPr>
              <a:t>What are position papers?</a:t>
            </a:r>
          </a:p>
          <a:p>
            <a:pPr marL="764156" lvl="1" indent="-357188"/>
            <a:r>
              <a:rPr lang="en-US" sz="2800" dirty="0" smtClean="0">
                <a:solidFill>
                  <a:srgbClr val="595959"/>
                </a:solidFill>
              </a:rPr>
              <a:t>short, targeted documents describing agreed upon best practices that can be implemented today</a:t>
            </a:r>
          </a:p>
          <a:p>
            <a:pPr marL="357188" indent="-357188"/>
            <a:r>
              <a:rPr lang="en-US" sz="2800" dirty="0" smtClean="0">
                <a:solidFill>
                  <a:srgbClr val="595959"/>
                </a:solidFill>
              </a:rPr>
              <a:t>Who is the target audience?</a:t>
            </a:r>
          </a:p>
          <a:p>
            <a:pPr marL="764156" lvl="1" indent="-357188"/>
            <a:r>
              <a:rPr lang="en-US" sz="2800" dirty="0" smtClean="0">
                <a:solidFill>
                  <a:srgbClr val="595959"/>
                </a:solidFill>
              </a:rPr>
              <a:t>IT managers and leaders</a:t>
            </a:r>
            <a:endParaRPr lang="en-US" sz="2800" dirty="0">
              <a:solidFill>
                <a:srgbClr val="595959"/>
              </a:solidFill>
            </a:endParaRPr>
          </a:p>
        </p:txBody>
      </p:sp>
      <p:sp>
        <p:nvSpPr>
          <p:cNvPr id="4" name="Slide Number Placeholder 3"/>
          <p:cNvSpPr>
            <a:spLocks noGrp="1"/>
          </p:cNvSpPr>
          <p:nvPr>
            <p:ph type="sldNum" sz="quarter" idx="2"/>
          </p:nvPr>
        </p:nvSpPr>
        <p:spPr>
          <a:xfrm>
            <a:off x="12027661" y="6632132"/>
            <a:ext cx="164347" cy="262841"/>
          </a:xfrm>
        </p:spPr>
        <p:txBody>
          <a:bodyPr/>
          <a:lstStyle/>
          <a:p>
            <a:fld id="{86CB4B4D-7CA3-9044-876B-883B54F8677D}" type="slidenum">
              <a:rPr lang="nl-NL" smtClean="0"/>
              <a:t>21</a:t>
            </a:fld>
            <a:endParaRPr lang="nl-NL"/>
          </a:p>
        </p:txBody>
      </p:sp>
    </p:spTree>
    <p:extLst>
      <p:ext uri="{BB962C8B-B14F-4D97-AF65-F5344CB8AC3E}">
        <p14:creationId xmlns:p14="http://schemas.microsoft.com/office/powerpoint/2010/main" val="3835248770"/>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Recommendations to Identity Providers and Federation Operators</a:t>
            </a:r>
            <a:endParaRPr lang="en-US" dirty="0"/>
          </a:p>
        </p:txBody>
      </p:sp>
      <p:sp>
        <p:nvSpPr>
          <p:cNvPr id="3" name="Text Placeholder 2"/>
          <p:cNvSpPr>
            <a:spLocks noGrp="1"/>
          </p:cNvSpPr>
          <p:nvPr>
            <p:ph type="body" idx="1"/>
          </p:nvPr>
        </p:nvSpPr>
        <p:spPr/>
        <p:txBody>
          <a:bodyPr/>
          <a:lstStyle/>
          <a:p>
            <a:r>
              <a:rPr lang="en-US" dirty="0"/>
              <a:t>need for more complete metadata </a:t>
            </a:r>
            <a:r>
              <a:rPr lang="en-US" dirty="0" smtClean="0"/>
              <a:t>records from Identity Providers (IdPs) </a:t>
            </a:r>
            <a:r>
              <a:rPr lang="en-US" dirty="0"/>
              <a:t>in SAML-based federations </a:t>
            </a:r>
            <a:endParaRPr lang="en-US" dirty="0" smtClean="0"/>
          </a:p>
          <a:p>
            <a:pPr lvl="1"/>
            <a:r>
              <a:rPr lang="en-US" dirty="0" smtClean="0"/>
              <a:t>this will allow </a:t>
            </a:r>
            <a:r>
              <a:rPr lang="en-US" dirty="0"/>
              <a:t>Service Providers (SPs) to offer end users a better user </a:t>
            </a:r>
            <a:r>
              <a:rPr lang="en-US" dirty="0" smtClean="0"/>
              <a:t>experience</a:t>
            </a:r>
          </a:p>
          <a:p>
            <a:r>
              <a:rPr lang="en-US" dirty="0" smtClean="0"/>
              <a:t>review session management configuration to (potentially) support logins once per business day and offer a seamless </a:t>
            </a:r>
            <a:r>
              <a:rPr lang="en-US" smtClean="0"/>
              <a:t>experience for all SPs</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22</a:t>
            </a:fld>
            <a:endParaRPr lang="uk-UA"/>
          </a:p>
        </p:txBody>
      </p:sp>
    </p:spTree>
    <p:extLst>
      <p:ext uri="{BB962C8B-B14F-4D97-AF65-F5344CB8AC3E}">
        <p14:creationId xmlns:p14="http://schemas.microsoft.com/office/powerpoint/2010/main" val="2730356638"/>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to Content Providers</a:t>
            </a:r>
            <a:endParaRPr lang="en-US" dirty="0"/>
          </a:p>
        </p:txBody>
      </p:sp>
      <p:sp>
        <p:nvSpPr>
          <p:cNvPr id="3" name="Text Placeholder 2"/>
          <p:cNvSpPr>
            <a:spLocks noGrp="1"/>
          </p:cNvSpPr>
          <p:nvPr>
            <p:ph type="body" idx="1"/>
          </p:nvPr>
        </p:nvSpPr>
        <p:spPr>
          <a:xfrm>
            <a:off x="609600" y="1600200"/>
            <a:ext cx="10972800" cy="4756151"/>
          </a:xfrm>
        </p:spPr>
        <p:txBody>
          <a:bodyPr/>
          <a:lstStyle/>
          <a:p>
            <a:r>
              <a:rPr lang="en-US" dirty="0"/>
              <a:t>normalize the language used on user-facing authentication pages </a:t>
            </a:r>
            <a:endParaRPr lang="en-US" dirty="0" smtClean="0"/>
          </a:p>
          <a:p>
            <a:r>
              <a:rPr lang="en-US" dirty="0" smtClean="0"/>
              <a:t>basic </a:t>
            </a:r>
            <a:r>
              <a:rPr lang="en-US" dirty="0"/>
              <a:t>presentation of login options to the </a:t>
            </a:r>
            <a:r>
              <a:rPr lang="en-US" dirty="0" smtClean="0"/>
              <a:t>user</a:t>
            </a:r>
          </a:p>
          <a:p>
            <a:r>
              <a:rPr lang="en-US" dirty="0" smtClean="0"/>
              <a:t>making use of the MDUI hints (esp. logos) offered by the IdP</a:t>
            </a:r>
          </a:p>
          <a:p>
            <a:endParaRPr lang="en-US" dirty="0" smtClean="0"/>
          </a:p>
          <a:p>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23</a:t>
            </a:fld>
            <a:endParaRPr lang="uk-UA"/>
          </a:p>
        </p:txBody>
      </p:sp>
    </p:spTree>
    <p:extLst>
      <p:ext uri="{BB962C8B-B14F-4D97-AF65-F5344CB8AC3E}">
        <p14:creationId xmlns:p14="http://schemas.microsoft.com/office/powerpoint/2010/main" val="1438060218"/>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Future Papers</a:t>
            </a:r>
            <a:endParaRPr lang="en-US" dirty="0"/>
          </a:p>
        </p:txBody>
      </p:sp>
      <p:sp>
        <p:nvSpPr>
          <p:cNvPr id="3" name="Text Placeholder 2"/>
          <p:cNvSpPr>
            <a:spLocks noGrp="1"/>
          </p:cNvSpPr>
          <p:nvPr>
            <p:ph type="body" idx="1"/>
          </p:nvPr>
        </p:nvSpPr>
        <p:spPr>
          <a:xfrm>
            <a:off x="609600" y="1600200"/>
            <a:ext cx="10972800" cy="4756151"/>
          </a:xfrm>
        </p:spPr>
        <p:txBody>
          <a:bodyPr/>
          <a:lstStyle/>
          <a:p>
            <a:r>
              <a:rPr lang="en-US" dirty="0" smtClean="0"/>
              <a:t>Additional papers may be developed </a:t>
            </a:r>
            <a:endParaRPr lang="en-US" dirty="0"/>
          </a:p>
          <a:p>
            <a:pPr lvl="1"/>
            <a:r>
              <a:rPr lang="en-US" dirty="0" smtClean="0"/>
              <a:t>looking for early wins and consensus on specific items</a:t>
            </a:r>
          </a:p>
          <a:p>
            <a:r>
              <a:rPr lang="en-US" dirty="0" smtClean="0"/>
              <a:t>These papers, along with the other outputs of the project, will wrap up </a:t>
            </a:r>
            <a:r>
              <a:rPr lang="en-US" smtClean="0"/>
              <a:t>in a </a:t>
            </a:r>
            <a:r>
              <a:rPr lang="en-US" dirty="0" smtClean="0"/>
              <a:t>final package that will be fed through the NISO </a:t>
            </a:r>
            <a:r>
              <a:rPr lang="en-US" smtClean="0"/>
              <a:t>standards process</a:t>
            </a:r>
            <a:endParaRPr lang="en-US" dirty="0" smtClean="0"/>
          </a:p>
          <a:p>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24</a:t>
            </a:fld>
            <a:endParaRPr lang="uk-UA"/>
          </a:p>
        </p:txBody>
      </p:sp>
    </p:spTree>
    <p:extLst>
      <p:ext uri="{BB962C8B-B14F-4D97-AF65-F5344CB8AC3E}">
        <p14:creationId xmlns:p14="http://schemas.microsoft.com/office/powerpoint/2010/main" val="2284084122"/>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1753" y="3672087"/>
            <a:ext cx="3652328" cy="1333698"/>
          </a:xfrm>
        </p:spPr>
        <p:txBody>
          <a:bodyPr>
            <a:normAutofit/>
          </a:bodyPr>
          <a:lstStyle/>
          <a:p>
            <a:r>
              <a:rPr lang="en-GB" dirty="0"/>
              <a:t>Helen Malone</a:t>
            </a:r>
            <a:br>
              <a:rPr lang="en-GB" dirty="0"/>
            </a:br>
            <a:r>
              <a:rPr lang="en-GB" dirty="0"/>
              <a:t/>
            </a:r>
            <a:br>
              <a:rPr lang="en-GB" dirty="0"/>
            </a:br>
            <a:r>
              <a:rPr lang="en-GB" dirty="0"/>
              <a:t>Director, Information Hub</a:t>
            </a:r>
          </a:p>
        </p:txBody>
      </p:sp>
      <p:sp>
        <p:nvSpPr>
          <p:cNvPr id="6" name="Subtitle 5"/>
          <p:cNvSpPr>
            <a:spLocks noGrp="1"/>
          </p:cNvSpPr>
          <p:nvPr>
            <p:ph type="subTitle" idx="1"/>
          </p:nvPr>
        </p:nvSpPr>
        <p:spPr/>
        <p:txBody>
          <a:bodyPr/>
          <a:lstStyle/>
          <a:p>
            <a:r>
              <a:rPr lang="en-GB" dirty="0"/>
              <a:t>6</a:t>
            </a:r>
            <a:r>
              <a:rPr lang="en-GB" baseline="30000" dirty="0"/>
              <a:t>th</a:t>
            </a:r>
            <a:r>
              <a:rPr lang="en-GB" dirty="0"/>
              <a:t> December 2017</a:t>
            </a:r>
          </a:p>
        </p:txBody>
      </p:sp>
      <p:sp>
        <p:nvSpPr>
          <p:cNvPr id="4" name="Slide Number Placeholder 3"/>
          <p:cNvSpPr>
            <a:spLocks noGrp="1"/>
          </p:cNvSpPr>
          <p:nvPr>
            <p:ph type="sldNum" sz="quarter" idx="4294967295"/>
          </p:nvPr>
        </p:nvSpPr>
        <p:spPr>
          <a:xfrm>
            <a:off x="12026900" y="6488113"/>
            <a:ext cx="165100" cy="263525"/>
          </a:xfrm>
        </p:spPr>
        <p:txBody>
          <a:bodyPr/>
          <a:lstStyle/>
          <a:p>
            <a:fld id="{78999674-10CA-46D3-9C83-65BD7274430F}" type="slidenum">
              <a:rPr lang="en-GB" smtClean="0"/>
              <a:t>25</a:t>
            </a:fld>
            <a:endParaRPr lang="en-GB"/>
          </a:p>
        </p:txBody>
      </p:sp>
      <p:sp>
        <p:nvSpPr>
          <p:cNvPr id="8" name="Rectangle 7"/>
          <p:cNvSpPr/>
          <p:nvPr/>
        </p:nvSpPr>
        <p:spPr>
          <a:xfrm>
            <a:off x="3863927" y="2053885"/>
            <a:ext cx="7934177" cy="1200329"/>
          </a:xfrm>
          <a:prstGeom prst="rect">
            <a:avLst/>
          </a:prstGeom>
        </p:spPr>
        <p:txBody>
          <a:bodyPr wrap="square">
            <a:spAutoFit/>
          </a:bodyPr>
          <a:lstStyle/>
          <a:p>
            <a:pPr algn="ctr">
              <a:buClr>
                <a:schemeClr val="tx1"/>
              </a:buClr>
            </a:pPr>
            <a:r>
              <a:rPr lang="en-GB" sz="2400" dirty="0"/>
              <a:t>RA21 Corporate Pilot:</a:t>
            </a:r>
          </a:p>
          <a:p>
            <a:pPr algn="ctr">
              <a:buClr>
                <a:schemeClr val="tx1"/>
              </a:buClr>
            </a:pPr>
            <a:endParaRPr lang="en-GB" sz="2400" dirty="0"/>
          </a:p>
          <a:p>
            <a:pPr algn="ctr">
              <a:buClr>
                <a:schemeClr val="tx1"/>
              </a:buClr>
            </a:pPr>
            <a:r>
              <a:rPr lang="en-GB" sz="2400" i="1" dirty="0"/>
              <a:t>A Customer Perspective</a:t>
            </a:r>
          </a:p>
        </p:txBody>
      </p:sp>
      <p:pic>
        <p:nvPicPr>
          <p:cNvPr id="9" name="Picture 8"/>
          <p:cNvPicPr/>
          <p:nvPr/>
        </p:nvPicPr>
        <p:blipFill>
          <a:blip r:embed="rId2"/>
          <a:stretch>
            <a:fillRect/>
          </a:stretch>
        </p:blipFill>
        <p:spPr>
          <a:xfrm>
            <a:off x="5759711" y="3672088"/>
            <a:ext cx="4142608" cy="1679127"/>
          </a:xfrm>
          <a:prstGeom prst="rect">
            <a:avLst/>
          </a:prstGeom>
        </p:spPr>
      </p:pic>
    </p:spTree>
    <p:extLst>
      <p:ext uri="{BB962C8B-B14F-4D97-AF65-F5344CB8AC3E}">
        <p14:creationId xmlns:p14="http://schemas.microsoft.com/office/powerpoint/2010/main" val="98260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1610" y="423521"/>
            <a:ext cx="10102852" cy="430887"/>
          </a:xfrm>
        </p:spPr>
        <p:txBody>
          <a:bodyPr>
            <a:normAutofit/>
          </a:bodyPr>
          <a:lstStyle/>
          <a:p>
            <a:pPr algn="ctr"/>
            <a:r>
              <a:rPr lang="en-GB" sz="2800" b="0" dirty="0">
                <a:latin typeface="Calibri" panose="020F0502020204030204" pitchFamily="34" charset="0"/>
                <a:cs typeface="Calibri" panose="020F0502020204030204" pitchFamily="34" charset="0"/>
              </a:rPr>
              <a:t>Objectives for the RA21 Corporate Pilot</a:t>
            </a:r>
          </a:p>
        </p:txBody>
      </p:sp>
      <p:sp>
        <p:nvSpPr>
          <p:cNvPr id="4" name="Footer Placeholder 3"/>
          <p:cNvSpPr>
            <a:spLocks noGrp="1"/>
          </p:cNvSpPr>
          <p:nvPr>
            <p:ph type="ftr" sz="quarter" idx="11"/>
          </p:nvPr>
        </p:nvSpPr>
        <p:spPr>
          <a:xfrm>
            <a:off x="501203" y="6435189"/>
            <a:ext cx="4114800" cy="273845"/>
          </a:xfrm>
        </p:spPr>
        <p:txBody>
          <a:bodyPr/>
          <a:lstStyle/>
          <a:p>
            <a:r>
              <a:rPr lang="en-GB" sz="1000" dirty="0"/>
              <a:t>Helen Malone – December 2017</a:t>
            </a:r>
          </a:p>
        </p:txBody>
      </p:sp>
      <p:sp>
        <p:nvSpPr>
          <p:cNvPr id="5" name="Slide Number Placeholder 4"/>
          <p:cNvSpPr>
            <a:spLocks noGrp="1"/>
          </p:cNvSpPr>
          <p:nvPr>
            <p:ph type="sldNum" sz="quarter" idx="12"/>
          </p:nvPr>
        </p:nvSpPr>
        <p:spPr>
          <a:xfrm>
            <a:off x="12034675" y="6640434"/>
            <a:ext cx="157328" cy="246221"/>
          </a:xfrm>
        </p:spPr>
        <p:txBody>
          <a:bodyPr/>
          <a:lstStyle/>
          <a:p>
            <a:fld id="{78999674-10CA-46D3-9C83-65BD7274430F}" type="slidenum">
              <a:rPr lang="en-GB" sz="1000" smtClean="0"/>
              <a:t>26</a:t>
            </a:fld>
            <a:endParaRPr lang="en-GB" sz="1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003" y="1526835"/>
            <a:ext cx="3193963" cy="1609771"/>
          </a:xfrm>
          <a:prstGeom prst="rect">
            <a:avLst/>
          </a:prstGeom>
        </p:spPr>
      </p:pic>
      <p:sp>
        <p:nvSpPr>
          <p:cNvPr id="2" name="Rectangle 1"/>
          <p:cNvSpPr/>
          <p:nvPr/>
        </p:nvSpPr>
        <p:spPr>
          <a:xfrm>
            <a:off x="1388014" y="3809032"/>
            <a:ext cx="10109981" cy="1938992"/>
          </a:xfrm>
          <a:prstGeom prst="rect">
            <a:avLst/>
          </a:prstGeom>
        </p:spPr>
        <p:txBody>
          <a:bodyPr wrap="square">
            <a:spAutoFit/>
          </a:bodyPr>
          <a:lstStyle/>
          <a:p>
            <a:pPr marL="342900" indent="-342900">
              <a:buFont typeface="Wingdings" panose="05000000000000000000" pitchFamily="2" charset="2"/>
              <a:buChar char="Ø"/>
            </a:pPr>
            <a:r>
              <a:rPr lang="en-GB" sz="2000" dirty="0">
                <a:solidFill>
                  <a:schemeClr val="tx1">
                    <a:lumMod val="50000"/>
                  </a:schemeClr>
                </a:solidFill>
              </a:rPr>
              <a:t>Test </a:t>
            </a:r>
            <a:r>
              <a:rPr lang="en-GB" sz="2000" b="1" dirty="0">
                <a:solidFill>
                  <a:schemeClr val="tx1">
                    <a:lumMod val="50000"/>
                  </a:schemeClr>
                </a:solidFill>
              </a:rPr>
              <a:t>Single Sign On </a:t>
            </a:r>
            <a:r>
              <a:rPr lang="en-GB" sz="2000" dirty="0">
                <a:solidFill>
                  <a:schemeClr val="tx1">
                    <a:lumMod val="50000"/>
                  </a:schemeClr>
                </a:solidFill>
              </a:rPr>
              <a:t>access with pilot publishers</a:t>
            </a:r>
          </a:p>
          <a:p>
            <a:pPr marL="342900" indent="-342900">
              <a:buFont typeface="Wingdings" panose="05000000000000000000" pitchFamily="2" charset="2"/>
              <a:buChar char="Ø"/>
            </a:pPr>
            <a:endParaRPr lang="en-GB" sz="2000" dirty="0">
              <a:solidFill>
                <a:schemeClr val="tx1">
                  <a:lumMod val="50000"/>
                </a:schemeClr>
              </a:solidFill>
            </a:endParaRPr>
          </a:p>
          <a:p>
            <a:pPr marL="342900" indent="-342900">
              <a:buFont typeface="Wingdings" panose="05000000000000000000" pitchFamily="2" charset="2"/>
              <a:buChar char="Ø"/>
            </a:pPr>
            <a:r>
              <a:rPr lang="en-GB" sz="2000" dirty="0">
                <a:solidFill>
                  <a:schemeClr val="tx1">
                    <a:lumMod val="50000"/>
                  </a:schemeClr>
                </a:solidFill>
              </a:rPr>
              <a:t>Improve the </a:t>
            </a:r>
            <a:r>
              <a:rPr lang="en-GB" sz="2000" b="1" dirty="0">
                <a:solidFill>
                  <a:schemeClr val="tx1">
                    <a:lumMod val="50000"/>
                  </a:schemeClr>
                </a:solidFill>
              </a:rPr>
              <a:t>user experience </a:t>
            </a:r>
            <a:r>
              <a:rPr lang="en-GB" sz="2000" dirty="0">
                <a:solidFill>
                  <a:schemeClr val="tx1">
                    <a:lumMod val="50000"/>
                  </a:schemeClr>
                </a:solidFill>
              </a:rPr>
              <a:t>at pilot publisher sites</a:t>
            </a:r>
          </a:p>
          <a:p>
            <a:pPr marL="342900" indent="-342900">
              <a:buFont typeface="Wingdings" panose="05000000000000000000" pitchFamily="2" charset="2"/>
              <a:buChar char="Ø"/>
            </a:pPr>
            <a:endParaRPr lang="en-GB" sz="2000" dirty="0">
              <a:solidFill>
                <a:schemeClr val="tx1">
                  <a:lumMod val="50000"/>
                </a:schemeClr>
              </a:solidFill>
            </a:endParaRPr>
          </a:p>
          <a:p>
            <a:pPr marL="342900" indent="-342900">
              <a:buFont typeface="Wingdings" panose="05000000000000000000" pitchFamily="2" charset="2"/>
              <a:buChar char="Ø"/>
            </a:pPr>
            <a:r>
              <a:rPr lang="en-GB" sz="2000" dirty="0">
                <a:solidFill>
                  <a:schemeClr val="tx1">
                    <a:lumMod val="50000"/>
                  </a:schemeClr>
                </a:solidFill>
              </a:rPr>
              <a:t>Explore ways to capture </a:t>
            </a:r>
            <a:r>
              <a:rPr lang="en-GB" sz="2000" b="1" dirty="0">
                <a:solidFill>
                  <a:schemeClr val="tx1">
                    <a:lumMod val="50000"/>
                  </a:schemeClr>
                </a:solidFill>
              </a:rPr>
              <a:t>granular</a:t>
            </a:r>
            <a:r>
              <a:rPr lang="en-GB" sz="2000" dirty="0">
                <a:solidFill>
                  <a:schemeClr val="tx1">
                    <a:lumMod val="50000"/>
                  </a:schemeClr>
                </a:solidFill>
              </a:rPr>
              <a:t> </a:t>
            </a:r>
            <a:r>
              <a:rPr lang="en-GB" sz="2000" b="1" dirty="0">
                <a:solidFill>
                  <a:schemeClr val="tx1">
                    <a:lumMod val="50000"/>
                  </a:schemeClr>
                </a:solidFill>
              </a:rPr>
              <a:t>usage statistics</a:t>
            </a:r>
            <a:endParaRPr lang="en-GB" sz="2000" dirty="0">
              <a:solidFill>
                <a:schemeClr val="tx1">
                  <a:lumMod val="50000"/>
                </a:schemeClr>
              </a:solidFill>
            </a:endParaRPr>
          </a:p>
          <a:p>
            <a:pPr marL="342900" indent="-342900">
              <a:buFont typeface="Wingdings" panose="05000000000000000000" pitchFamily="2" charset="2"/>
              <a:buChar char="Ø"/>
            </a:pPr>
            <a:endParaRPr lang="en-GB" sz="2000" dirty="0">
              <a:solidFill>
                <a:schemeClr val="tx1">
                  <a:lumMod val="50000"/>
                </a:schemeClr>
              </a:solidFill>
            </a:endParaRPr>
          </a:p>
        </p:txBody>
      </p:sp>
    </p:spTree>
    <p:extLst>
      <p:ext uri="{BB962C8B-B14F-4D97-AF65-F5344CB8AC3E}">
        <p14:creationId xmlns:p14="http://schemas.microsoft.com/office/powerpoint/2010/main" val="4119205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7530" y="140068"/>
            <a:ext cx="10102852" cy="1200329"/>
          </a:xfrm>
        </p:spPr>
        <p:txBody>
          <a:bodyPr>
            <a:normAutofit/>
          </a:bodyPr>
          <a:lstStyle/>
          <a:p>
            <a:pPr algn="ctr"/>
            <a:r>
              <a:rPr lang="en-US" sz="2800" b="0" dirty="0">
                <a:latin typeface="Calibri" panose="020F0502020204030204" pitchFamily="34" charset="0"/>
                <a:cs typeface="Calibri" panose="020F0502020204030204" pitchFamily="34" charset="0"/>
              </a:rPr>
              <a:t>Corporate Pilot: </a:t>
            </a:r>
            <a:br>
              <a:rPr lang="en-US" sz="2800" b="0" dirty="0">
                <a:latin typeface="Calibri" panose="020F0502020204030204" pitchFamily="34" charset="0"/>
                <a:cs typeface="Calibri" panose="020F0502020204030204" pitchFamily="34" charset="0"/>
              </a:rPr>
            </a:br>
            <a:r>
              <a:rPr lang="en-US" sz="2800" b="0" dirty="0">
                <a:latin typeface="Calibri" panose="020F0502020204030204" pitchFamily="34" charset="0"/>
                <a:cs typeface="Calibri" panose="020F0502020204030204" pitchFamily="34" charset="0"/>
              </a:rPr>
              <a:t>Pharma Companies &amp; Publishers</a:t>
            </a:r>
            <a:r>
              <a:rPr lang="en-US" sz="2400" dirty="0">
                <a:solidFill>
                  <a:srgbClr val="3E85B9"/>
                </a:solidFill>
              </a:rPr>
              <a:t/>
            </a:r>
            <a:br>
              <a:rPr lang="en-US" sz="2400" dirty="0">
                <a:solidFill>
                  <a:srgbClr val="3E85B9"/>
                </a:solidFill>
              </a:rPr>
            </a:br>
            <a:endParaRPr lang="en-GB" dirty="0"/>
          </a:p>
        </p:txBody>
      </p:sp>
      <p:sp>
        <p:nvSpPr>
          <p:cNvPr id="4" name="Footer Placeholder 3"/>
          <p:cNvSpPr>
            <a:spLocks noGrp="1"/>
          </p:cNvSpPr>
          <p:nvPr>
            <p:ph type="ftr" sz="quarter" idx="11"/>
          </p:nvPr>
        </p:nvSpPr>
        <p:spPr>
          <a:xfrm>
            <a:off x="501203" y="6480673"/>
            <a:ext cx="4114800" cy="228360"/>
          </a:xfrm>
        </p:spPr>
        <p:txBody>
          <a:bodyPr/>
          <a:lstStyle/>
          <a:p>
            <a:r>
              <a:rPr lang="en-GB" sz="1000" dirty="0"/>
              <a:t>Helen Malone – December 2017</a:t>
            </a:r>
          </a:p>
        </p:txBody>
      </p:sp>
      <p:sp>
        <p:nvSpPr>
          <p:cNvPr id="5" name="Slide Number Placeholder 4"/>
          <p:cNvSpPr>
            <a:spLocks noGrp="1"/>
          </p:cNvSpPr>
          <p:nvPr>
            <p:ph type="sldNum" sz="quarter" idx="12"/>
          </p:nvPr>
        </p:nvSpPr>
        <p:spPr>
          <a:xfrm>
            <a:off x="12034675" y="6640434"/>
            <a:ext cx="157328" cy="246221"/>
          </a:xfrm>
        </p:spPr>
        <p:txBody>
          <a:bodyPr/>
          <a:lstStyle/>
          <a:p>
            <a:fld id="{78999674-10CA-46D3-9C83-65BD7274430F}" type="slidenum">
              <a:rPr lang="en-GB" sz="1000" smtClean="0"/>
              <a:t>27</a:t>
            </a:fld>
            <a:endParaRPr lang="en-GB" sz="1000" dirty="0"/>
          </a:p>
        </p:txBody>
      </p:sp>
      <p:sp>
        <p:nvSpPr>
          <p:cNvPr id="6" name="Rounded Rectangle 31"/>
          <p:cNvSpPr/>
          <p:nvPr/>
        </p:nvSpPr>
        <p:spPr>
          <a:xfrm>
            <a:off x="501203" y="1349950"/>
            <a:ext cx="3550683" cy="87707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8" name="Picture 7"/>
          <p:cNvPicPr>
            <a:picLocks noChangeAspect="1"/>
          </p:cNvPicPr>
          <p:nvPr/>
        </p:nvPicPr>
        <p:blipFill>
          <a:blip r:embed="rId3"/>
          <a:stretch>
            <a:fillRect/>
          </a:stretch>
        </p:blipFill>
        <p:spPr>
          <a:xfrm>
            <a:off x="828782" y="1534963"/>
            <a:ext cx="2895524" cy="507044"/>
          </a:xfrm>
          <a:prstGeom prst="rect">
            <a:avLst/>
          </a:prstGeom>
        </p:spPr>
      </p:pic>
      <p:sp>
        <p:nvSpPr>
          <p:cNvPr id="9" name="Rounded Rectangle 33"/>
          <p:cNvSpPr/>
          <p:nvPr/>
        </p:nvSpPr>
        <p:spPr>
          <a:xfrm>
            <a:off x="4616004" y="1349950"/>
            <a:ext cx="3337617" cy="87707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0" name="Picture 9"/>
          <p:cNvPicPr>
            <a:picLocks noChangeAspect="1"/>
          </p:cNvPicPr>
          <p:nvPr/>
        </p:nvPicPr>
        <p:blipFill>
          <a:blip r:embed="rId4"/>
          <a:stretch>
            <a:fillRect/>
          </a:stretch>
        </p:blipFill>
        <p:spPr>
          <a:xfrm>
            <a:off x="5021852" y="1534963"/>
            <a:ext cx="2525917" cy="494464"/>
          </a:xfrm>
          <a:prstGeom prst="rect">
            <a:avLst/>
          </a:prstGeom>
        </p:spPr>
      </p:pic>
      <p:sp>
        <p:nvSpPr>
          <p:cNvPr id="11" name="Rounded Rectangle 36"/>
          <p:cNvSpPr/>
          <p:nvPr/>
        </p:nvSpPr>
        <p:spPr>
          <a:xfrm>
            <a:off x="8517737" y="1349951"/>
            <a:ext cx="3079480" cy="89328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2" name="Picture 11"/>
          <p:cNvPicPr>
            <a:picLocks noChangeAspect="1"/>
          </p:cNvPicPr>
          <p:nvPr/>
        </p:nvPicPr>
        <p:blipFill>
          <a:blip r:embed="rId5"/>
          <a:stretch>
            <a:fillRect/>
          </a:stretch>
        </p:blipFill>
        <p:spPr>
          <a:xfrm>
            <a:off x="9051853" y="1383917"/>
            <a:ext cx="2011248" cy="796556"/>
          </a:xfrm>
          <a:prstGeom prst="rect">
            <a:avLst/>
          </a:prstGeom>
        </p:spPr>
      </p:pic>
      <p:sp>
        <p:nvSpPr>
          <p:cNvPr id="13" name="Rounded Rectangle 40"/>
          <p:cNvSpPr/>
          <p:nvPr/>
        </p:nvSpPr>
        <p:spPr>
          <a:xfrm>
            <a:off x="828781" y="2853433"/>
            <a:ext cx="3011387" cy="10798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4" name="Picture 13"/>
          <p:cNvPicPr>
            <a:picLocks noChangeAspect="1"/>
          </p:cNvPicPr>
          <p:nvPr/>
        </p:nvPicPr>
        <p:blipFill>
          <a:blip r:embed="rId6"/>
          <a:stretch>
            <a:fillRect/>
          </a:stretch>
        </p:blipFill>
        <p:spPr>
          <a:xfrm>
            <a:off x="1658763" y="2948872"/>
            <a:ext cx="1493703" cy="882028"/>
          </a:xfrm>
          <a:prstGeom prst="rect">
            <a:avLst/>
          </a:prstGeom>
        </p:spPr>
      </p:pic>
      <p:sp>
        <p:nvSpPr>
          <p:cNvPr id="15" name="Rounded Rectangle 38"/>
          <p:cNvSpPr/>
          <p:nvPr/>
        </p:nvSpPr>
        <p:spPr>
          <a:xfrm>
            <a:off x="4937651" y="2578163"/>
            <a:ext cx="2610119" cy="155735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7" name="Picture 16"/>
          <p:cNvPicPr>
            <a:picLocks noChangeAspect="1"/>
          </p:cNvPicPr>
          <p:nvPr/>
        </p:nvPicPr>
        <p:blipFill>
          <a:blip r:embed="rId7"/>
          <a:stretch>
            <a:fillRect/>
          </a:stretch>
        </p:blipFill>
        <p:spPr>
          <a:xfrm>
            <a:off x="5334439" y="2732120"/>
            <a:ext cx="1816540" cy="1249439"/>
          </a:xfrm>
          <a:prstGeom prst="rect">
            <a:avLst/>
          </a:prstGeom>
        </p:spPr>
      </p:pic>
      <p:sp>
        <p:nvSpPr>
          <p:cNvPr id="18" name="Rounded Rectangle 42"/>
          <p:cNvSpPr/>
          <p:nvPr/>
        </p:nvSpPr>
        <p:spPr>
          <a:xfrm>
            <a:off x="8433529" y="2815432"/>
            <a:ext cx="3163689" cy="10798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9" name="Picture 18"/>
          <p:cNvPicPr>
            <a:picLocks noChangeAspect="1"/>
          </p:cNvPicPr>
          <p:nvPr/>
        </p:nvPicPr>
        <p:blipFill>
          <a:blip r:embed="rId8"/>
          <a:stretch>
            <a:fillRect/>
          </a:stretch>
        </p:blipFill>
        <p:spPr>
          <a:xfrm>
            <a:off x="8517737" y="3044081"/>
            <a:ext cx="2961184" cy="568907"/>
          </a:xfrm>
          <a:prstGeom prst="rect">
            <a:avLst/>
          </a:prstGeom>
        </p:spPr>
      </p:pic>
      <p:sp>
        <p:nvSpPr>
          <p:cNvPr id="20" name="Rounded Rectangle 44"/>
          <p:cNvSpPr/>
          <p:nvPr/>
        </p:nvSpPr>
        <p:spPr>
          <a:xfrm>
            <a:off x="609668" y="4667053"/>
            <a:ext cx="3163689" cy="10798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191" y="4777775"/>
            <a:ext cx="2810783" cy="805938"/>
          </a:xfrm>
          <a:prstGeom prst="rect">
            <a:avLst/>
          </a:prstGeom>
        </p:spPr>
      </p:pic>
      <p:sp>
        <p:nvSpPr>
          <p:cNvPr id="22" name="Rounded Rectangle 46"/>
          <p:cNvSpPr/>
          <p:nvPr/>
        </p:nvSpPr>
        <p:spPr>
          <a:xfrm>
            <a:off x="4051886" y="4733670"/>
            <a:ext cx="5014175" cy="84549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6866" y="4961267"/>
            <a:ext cx="4385185" cy="304762"/>
          </a:xfrm>
          <a:prstGeom prst="rect">
            <a:avLst/>
          </a:prstGeom>
        </p:spPr>
      </p:pic>
      <p:sp>
        <p:nvSpPr>
          <p:cNvPr id="24" name="Rounded Rectangle 48"/>
          <p:cNvSpPr/>
          <p:nvPr/>
        </p:nvSpPr>
        <p:spPr>
          <a:xfrm>
            <a:off x="9412935" y="4733670"/>
            <a:ext cx="2610120" cy="84549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25" name="Picture 24"/>
          <p:cNvPicPr>
            <a:picLocks noChangeAspect="1"/>
          </p:cNvPicPr>
          <p:nvPr/>
        </p:nvPicPr>
        <p:blipFill>
          <a:blip r:embed="rId11"/>
          <a:stretch>
            <a:fillRect/>
          </a:stretch>
        </p:blipFill>
        <p:spPr>
          <a:xfrm>
            <a:off x="9582111" y="4809180"/>
            <a:ext cx="2271767" cy="608936"/>
          </a:xfrm>
          <a:prstGeom prst="rect">
            <a:avLst/>
          </a:prstGeom>
        </p:spPr>
      </p:pic>
    </p:spTree>
    <p:extLst>
      <p:ext uri="{BB962C8B-B14F-4D97-AF65-F5344CB8AC3E}">
        <p14:creationId xmlns:p14="http://schemas.microsoft.com/office/powerpoint/2010/main" val="3614142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0673" y="168203"/>
            <a:ext cx="10102852" cy="1200329"/>
          </a:xfrm>
        </p:spPr>
        <p:txBody>
          <a:bodyPr>
            <a:normAutofit/>
          </a:bodyPr>
          <a:lstStyle/>
          <a:p>
            <a:pPr algn="ctr"/>
            <a:r>
              <a:rPr lang="en-US" sz="2800" b="0" dirty="0">
                <a:latin typeface="Calibri" panose="020F0502020204030204" pitchFamily="34" charset="0"/>
                <a:cs typeface="Calibri" panose="020F0502020204030204" pitchFamily="34" charset="0"/>
              </a:rPr>
              <a:t>Example of a Potential New Access Model:</a:t>
            </a:r>
            <a:br>
              <a:rPr lang="en-US" sz="2800" b="0" dirty="0">
                <a:latin typeface="Calibri" panose="020F0502020204030204" pitchFamily="34" charset="0"/>
                <a:cs typeface="Calibri" panose="020F0502020204030204" pitchFamily="34" charset="0"/>
              </a:rPr>
            </a:br>
            <a:r>
              <a:rPr lang="en-US" sz="2800" b="0" dirty="0">
                <a:latin typeface="Calibri" panose="020F0502020204030204" pitchFamily="34" charset="0"/>
                <a:cs typeface="Calibri" panose="020F0502020204030204" pitchFamily="34" charset="0"/>
              </a:rPr>
              <a:t>Inside the Corporate Network</a:t>
            </a:r>
            <a:r>
              <a:rPr lang="en-US" sz="2400" dirty="0">
                <a:solidFill>
                  <a:srgbClr val="3E85B9"/>
                </a:solidFill>
              </a:rPr>
              <a:t/>
            </a:r>
            <a:br>
              <a:rPr lang="en-US" sz="2400" dirty="0">
                <a:solidFill>
                  <a:srgbClr val="3E85B9"/>
                </a:solidFill>
              </a:rPr>
            </a:br>
            <a:endParaRPr lang="en-GB" dirty="0"/>
          </a:p>
        </p:txBody>
      </p:sp>
      <p:sp>
        <p:nvSpPr>
          <p:cNvPr id="4" name="Footer Placeholder 3"/>
          <p:cNvSpPr>
            <a:spLocks noGrp="1"/>
          </p:cNvSpPr>
          <p:nvPr>
            <p:ph type="ftr" sz="quarter" idx="11"/>
          </p:nvPr>
        </p:nvSpPr>
        <p:spPr>
          <a:xfrm>
            <a:off x="501203" y="6437313"/>
            <a:ext cx="4114800" cy="271720"/>
          </a:xfrm>
        </p:spPr>
        <p:txBody>
          <a:bodyPr/>
          <a:lstStyle/>
          <a:p>
            <a:r>
              <a:rPr lang="en-GB" sz="1000" dirty="0"/>
              <a:t>Helen Malone – December 2017</a:t>
            </a:r>
          </a:p>
        </p:txBody>
      </p:sp>
      <p:sp>
        <p:nvSpPr>
          <p:cNvPr id="5" name="Slide Number Placeholder 4"/>
          <p:cNvSpPr>
            <a:spLocks noGrp="1"/>
          </p:cNvSpPr>
          <p:nvPr>
            <p:ph type="sldNum" sz="quarter" idx="12"/>
          </p:nvPr>
        </p:nvSpPr>
        <p:spPr>
          <a:xfrm>
            <a:off x="12034675" y="6640434"/>
            <a:ext cx="157328" cy="246221"/>
          </a:xfrm>
        </p:spPr>
        <p:txBody>
          <a:bodyPr/>
          <a:lstStyle/>
          <a:p>
            <a:fld id="{78999674-10CA-46D3-9C83-65BD7274430F}" type="slidenum">
              <a:rPr lang="en-GB" sz="1000" smtClean="0"/>
              <a:t>28</a:t>
            </a:fld>
            <a:endParaRPr lang="en-GB" sz="1000" dirty="0"/>
          </a:p>
        </p:txBody>
      </p:sp>
      <p:pic>
        <p:nvPicPr>
          <p:cNvPr id="6" name="Picture 5"/>
          <p:cNvPicPr>
            <a:picLocks noChangeAspect="1"/>
          </p:cNvPicPr>
          <p:nvPr/>
        </p:nvPicPr>
        <p:blipFill>
          <a:blip r:embed="rId3"/>
          <a:stretch>
            <a:fillRect/>
          </a:stretch>
        </p:blipFill>
        <p:spPr>
          <a:xfrm>
            <a:off x="542677" y="3062212"/>
            <a:ext cx="1493703" cy="882028"/>
          </a:xfrm>
          <a:prstGeom prst="rect">
            <a:avLst/>
          </a:prstGeom>
        </p:spPr>
      </p:pic>
      <p:sp>
        <p:nvSpPr>
          <p:cNvPr id="8" name="Rectangle: Rounded Corners 7"/>
          <p:cNvSpPr/>
          <p:nvPr/>
        </p:nvSpPr>
        <p:spPr>
          <a:xfrm>
            <a:off x="2262241" y="2589183"/>
            <a:ext cx="3616220" cy="1576973"/>
          </a:xfrm>
          <a:prstGeom prst="roundRect">
            <a:avLst/>
          </a:prstGeom>
          <a:solidFill>
            <a:srgbClr val="D7E5F5">
              <a:alpha val="3098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394029" y="2598940"/>
            <a:ext cx="2510924" cy="307777"/>
          </a:xfrm>
          <a:prstGeom prst="rect">
            <a:avLst/>
          </a:prstGeom>
          <a:noFill/>
        </p:spPr>
        <p:txBody>
          <a:bodyPr wrap="none" rtlCol="0">
            <a:spAutoFit/>
          </a:bodyPr>
          <a:lstStyle/>
          <a:p>
            <a:r>
              <a:rPr lang="en-GB" sz="1400" b="1" dirty="0">
                <a:latin typeface="Calibri" panose="020F0502020204030204" pitchFamily="34" charset="0"/>
                <a:cs typeface="Calibri" panose="020F0502020204030204" pitchFamily="34" charset="0"/>
              </a:rPr>
              <a:t>Enter your work email address:</a:t>
            </a:r>
          </a:p>
        </p:txBody>
      </p:sp>
      <p:sp>
        <p:nvSpPr>
          <p:cNvPr id="10" name="TextBox 9"/>
          <p:cNvSpPr txBox="1"/>
          <p:nvPr/>
        </p:nvSpPr>
        <p:spPr>
          <a:xfrm>
            <a:off x="2469281" y="2962161"/>
            <a:ext cx="3183317" cy="307777"/>
          </a:xfrm>
          <a:prstGeom prst="rect">
            <a:avLst/>
          </a:prstGeom>
          <a:noFill/>
        </p:spPr>
        <p:txBody>
          <a:bodyPr wrap="square" rtlCol="0">
            <a:spAutoFit/>
          </a:bodyPr>
          <a:lstStyle/>
          <a:p>
            <a:pPr algn="ctr"/>
            <a:r>
              <a:rPr lang="en-GB" sz="1400" i="1" dirty="0">
                <a:latin typeface="Calibri" panose="020F0502020204030204" pitchFamily="34" charset="0"/>
                <a:cs typeface="Calibri" panose="020F0502020204030204" pitchFamily="34" charset="0"/>
              </a:rPr>
              <a:t>Helen.J.Malone@gsk.com</a:t>
            </a:r>
          </a:p>
        </p:txBody>
      </p:sp>
      <p:sp>
        <p:nvSpPr>
          <p:cNvPr id="12" name="TextBox 11"/>
          <p:cNvSpPr txBox="1"/>
          <p:nvPr/>
        </p:nvSpPr>
        <p:spPr>
          <a:xfrm>
            <a:off x="2394028" y="3329788"/>
            <a:ext cx="2322533" cy="307777"/>
          </a:xfrm>
          <a:prstGeom prst="rect">
            <a:avLst/>
          </a:prstGeom>
          <a:noFill/>
        </p:spPr>
        <p:txBody>
          <a:bodyPr wrap="none" rtlCol="0">
            <a:spAutoFit/>
          </a:bodyPr>
          <a:lstStyle/>
          <a:p>
            <a:r>
              <a:rPr lang="en-GB" sz="1400" b="1" dirty="0">
                <a:latin typeface="Calibri" panose="020F0502020204030204" pitchFamily="34" charset="0"/>
                <a:cs typeface="Calibri" panose="020F0502020204030204" pitchFamily="34" charset="0"/>
              </a:rPr>
              <a:t>Or find your company name:</a:t>
            </a:r>
          </a:p>
        </p:txBody>
      </p:sp>
      <p:sp>
        <p:nvSpPr>
          <p:cNvPr id="13" name="TextBox 12"/>
          <p:cNvSpPr txBox="1"/>
          <p:nvPr/>
        </p:nvSpPr>
        <p:spPr>
          <a:xfrm>
            <a:off x="2339925" y="3706919"/>
            <a:ext cx="3460848" cy="307777"/>
          </a:xfrm>
          <a:prstGeom prst="rect">
            <a:avLst/>
          </a:prstGeom>
          <a:noFill/>
        </p:spPr>
        <p:txBody>
          <a:bodyPr wrap="square" rtlCol="0">
            <a:spAutoFit/>
          </a:bodyPr>
          <a:lstStyle/>
          <a:p>
            <a:pPr algn="ctr"/>
            <a:r>
              <a:rPr lang="en-GB" sz="1400" i="1" dirty="0">
                <a:latin typeface="Calibri" panose="020F0502020204030204" pitchFamily="34" charset="0"/>
                <a:cs typeface="Calibri" panose="020F0502020204030204" pitchFamily="34" charset="0"/>
              </a:rPr>
              <a:t>GSK</a:t>
            </a:r>
          </a:p>
        </p:txBody>
      </p:sp>
      <p:sp>
        <p:nvSpPr>
          <p:cNvPr id="14" name="Rectangle: Rounded Corners 13"/>
          <p:cNvSpPr/>
          <p:nvPr/>
        </p:nvSpPr>
        <p:spPr>
          <a:xfrm>
            <a:off x="2413626" y="2919291"/>
            <a:ext cx="3313452" cy="343491"/>
          </a:xfrm>
          <a:prstGeom prst="round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p:cNvSpPr/>
          <p:nvPr/>
        </p:nvSpPr>
        <p:spPr>
          <a:xfrm>
            <a:off x="2394029" y="3659115"/>
            <a:ext cx="3313452" cy="343491"/>
          </a:xfrm>
          <a:prstGeom prst="round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4"/>
          <p:cNvSpPr/>
          <p:nvPr/>
        </p:nvSpPr>
        <p:spPr>
          <a:xfrm>
            <a:off x="7493097" y="1698743"/>
            <a:ext cx="3852199" cy="487578"/>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solidFill>
                  <a:schemeClr val="bg1"/>
                </a:solidFill>
                <a:latin typeface="Calibri" panose="020F0502020204030204" pitchFamily="34" charset="0"/>
                <a:cs typeface="Calibri" panose="020F0502020204030204" pitchFamily="34" charset="0"/>
              </a:rPr>
              <a:t>sciencedirect.com</a:t>
            </a:r>
          </a:p>
        </p:txBody>
      </p:sp>
      <p:sp>
        <p:nvSpPr>
          <p:cNvPr id="18" name="Rounded Rectangle 4"/>
          <p:cNvSpPr/>
          <p:nvPr/>
        </p:nvSpPr>
        <p:spPr>
          <a:xfrm>
            <a:off x="7493095" y="2734319"/>
            <a:ext cx="3852200" cy="487578"/>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latin typeface="Calibri" panose="020F0502020204030204" pitchFamily="34" charset="0"/>
                <a:cs typeface="Calibri" panose="020F0502020204030204" pitchFamily="34" charset="0"/>
              </a:rPr>
              <a:t>acs.org</a:t>
            </a:r>
          </a:p>
        </p:txBody>
      </p:sp>
      <p:sp>
        <p:nvSpPr>
          <p:cNvPr id="19" name="Rounded Rectangle 4"/>
          <p:cNvSpPr/>
          <p:nvPr/>
        </p:nvSpPr>
        <p:spPr>
          <a:xfrm>
            <a:off x="7493095" y="3824239"/>
            <a:ext cx="3894519" cy="487578"/>
          </a:xfrm>
          <a:prstGeom prst="roundRect">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latin typeface="Calibri" panose="020F0502020204030204" pitchFamily="34" charset="0"/>
                <a:cs typeface="Calibri" panose="020F0502020204030204" pitchFamily="34" charset="0"/>
              </a:rPr>
              <a:t>springernature.com</a:t>
            </a:r>
          </a:p>
        </p:txBody>
      </p:sp>
      <p:sp>
        <p:nvSpPr>
          <p:cNvPr id="20" name="Rounded Rectangle 4"/>
          <p:cNvSpPr/>
          <p:nvPr/>
        </p:nvSpPr>
        <p:spPr>
          <a:xfrm>
            <a:off x="7530160" y="4901921"/>
            <a:ext cx="3820387" cy="445473"/>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latin typeface="Calibri" panose="020F0502020204030204" pitchFamily="34" charset="0"/>
                <a:cs typeface="Calibri" panose="020F0502020204030204" pitchFamily="34" charset="0"/>
              </a:rPr>
              <a:t>wiley.com</a:t>
            </a:r>
          </a:p>
        </p:txBody>
      </p:sp>
      <p:sp>
        <p:nvSpPr>
          <p:cNvPr id="21" name="Right Arrow 9"/>
          <p:cNvSpPr/>
          <p:nvPr/>
        </p:nvSpPr>
        <p:spPr>
          <a:xfrm rot="20421470">
            <a:off x="6200065" y="1808758"/>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9"/>
          <p:cNvSpPr/>
          <p:nvPr/>
        </p:nvSpPr>
        <p:spPr>
          <a:xfrm>
            <a:off x="6204113" y="2724758"/>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ight Arrow 9"/>
          <p:cNvSpPr/>
          <p:nvPr/>
        </p:nvSpPr>
        <p:spPr>
          <a:xfrm>
            <a:off x="6200066" y="3776846"/>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ight Arrow 9"/>
          <p:cNvSpPr/>
          <p:nvPr/>
        </p:nvSpPr>
        <p:spPr>
          <a:xfrm rot="1305192">
            <a:off x="6110113" y="4721185"/>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TextBox 24"/>
          <p:cNvSpPr txBox="1"/>
          <p:nvPr/>
        </p:nvSpPr>
        <p:spPr>
          <a:xfrm>
            <a:off x="2358219" y="1388375"/>
            <a:ext cx="3616220" cy="369332"/>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Step 1:</a:t>
            </a:r>
          </a:p>
        </p:txBody>
      </p:sp>
      <p:sp>
        <p:nvSpPr>
          <p:cNvPr id="26" name="TextBox 25"/>
          <p:cNvSpPr txBox="1"/>
          <p:nvPr/>
        </p:nvSpPr>
        <p:spPr>
          <a:xfrm>
            <a:off x="2121236" y="5644152"/>
            <a:ext cx="3355687" cy="646331"/>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Example: 90-day cookie for future 1-click access</a:t>
            </a:r>
          </a:p>
        </p:txBody>
      </p:sp>
      <p:sp>
        <p:nvSpPr>
          <p:cNvPr id="27" name="TextBox 26"/>
          <p:cNvSpPr txBox="1"/>
          <p:nvPr/>
        </p:nvSpPr>
        <p:spPr>
          <a:xfrm>
            <a:off x="5757742" y="5637923"/>
            <a:ext cx="1925828" cy="646331"/>
          </a:xfrm>
          <a:prstGeom prst="rect">
            <a:avLst/>
          </a:prstGeom>
          <a:noFill/>
        </p:spPr>
        <p:txBody>
          <a:bodyPr wrap="none" rtlCol="0">
            <a:spAutoFit/>
          </a:bodyPr>
          <a:lstStyle/>
          <a:p>
            <a:pPr algn="ctr"/>
            <a:r>
              <a:rPr lang="en-GB" b="1" dirty="0">
                <a:latin typeface="Calibri" panose="020F0502020204030204" pitchFamily="34" charset="0"/>
                <a:cs typeface="Calibri" panose="020F0502020204030204" pitchFamily="34" charset="0"/>
              </a:rPr>
              <a:t>SSO </a:t>
            </a:r>
          </a:p>
          <a:p>
            <a:pPr algn="ctr"/>
            <a:r>
              <a:rPr lang="en-GB" b="1" dirty="0">
                <a:latin typeface="Calibri" panose="020F0502020204030204" pitchFamily="34" charset="0"/>
                <a:cs typeface="Calibri" panose="020F0502020204030204" pitchFamily="34" charset="0"/>
              </a:rPr>
              <a:t>(eg Ping Federate)</a:t>
            </a:r>
          </a:p>
        </p:txBody>
      </p:sp>
      <p:sp>
        <p:nvSpPr>
          <p:cNvPr id="28" name="TextBox 27"/>
          <p:cNvSpPr txBox="1"/>
          <p:nvPr/>
        </p:nvSpPr>
        <p:spPr>
          <a:xfrm>
            <a:off x="2410058" y="4230196"/>
            <a:ext cx="2488306" cy="307777"/>
          </a:xfrm>
          <a:prstGeom prst="rect">
            <a:avLst/>
          </a:prstGeom>
          <a:noFill/>
        </p:spPr>
        <p:txBody>
          <a:bodyPr wrap="none" rtlCol="0">
            <a:spAutoFit/>
          </a:bodyPr>
          <a:lstStyle/>
          <a:p>
            <a:r>
              <a:rPr lang="en-GB" sz="1400" dirty="0">
                <a:latin typeface="Calibri" panose="020F0502020204030204" pitchFamily="34" charset="0"/>
                <a:cs typeface="Calibri" panose="020F0502020204030204" pitchFamily="34" charset="0"/>
              </a:rPr>
              <a:t>No personal information stored</a:t>
            </a:r>
          </a:p>
        </p:txBody>
      </p:sp>
    </p:spTree>
    <p:extLst>
      <p:ext uri="{BB962C8B-B14F-4D97-AF65-F5344CB8AC3E}">
        <p14:creationId xmlns:p14="http://schemas.microsoft.com/office/powerpoint/2010/main" val="1268205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0673" y="168203"/>
            <a:ext cx="10102852" cy="1200329"/>
          </a:xfrm>
        </p:spPr>
        <p:txBody>
          <a:bodyPr>
            <a:normAutofit/>
          </a:bodyPr>
          <a:lstStyle/>
          <a:p>
            <a:pPr algn="ctr"/>
            <a:r>
              <a:rPr lang="en-US" sz="2800" b="0" dirty="0">
                <a:latin typeface="Calibri" panose="020F0502020204030204" pitchFamily="34" charset="0"/>
                <a:cs typeface="Calibri" panose="020F0502020204030204" pitchFamily="34" charset="0"/>
              </a:rPr>
              <a:t>Example of a Potential New Access Model:</a:t>
            </a:r>
            <a:br>
              <a:rPr lang="en-US" sz="2800" b="0" dirty="0">
                <a:latin typeface="Calibri" panose="020F0502020204030204" pitchFamily="34" charset="0"/>
                <a:cs typeface="Calibri" panose="020F0502020204030204" pitchFamily="34" charset="0"/>
              </a:rPr>
            </a:br>
            <a:r>
              <a:rPr lang="en-US" sz="2800" b="0" dirty="0">
                <a:latin typeface="Calibri" panose="020F0502020204030204" pitchFamily="34" charset="0"/>
                <a:cs typeface="Calibri" panose="020F0502020204030204" pitchFamily="34" charset="0"/>
              </a:rPr>
              <a:t>Outside the Corporate Network</a:t>
            </a:r>
            <a:r>
              <a:rPr lang="en-US" sz="2400" dirty="0">
                <a:solidFill>
                  <a:srgbClr val="3E85B9"/>
                </a:solidFill>
              </a:rPr>
              <a:t/>
            </a:r>
            <a:br>
              <a:rPr lang="en-US" sz="2400" dirty="0">
                <a:solidFill>
                  <a:srgbClr val="3E85B9"/>
                </a:solidFill>
              </a:rPr>
            </a:br>
            <a:endParaRPr lang="en-GB" dirty="0"/>
          </a:p>
        </p:txBody>
      </p:sp>
      <p:sp>
        <p:nvSpPr>
          <p:cNvPr id="4" name="Footer Placeholder 3"/>
          <p:cNvSpPr>
            <a:spLocks noGrp="1"/>
          </p:cNvSpPr>
          <p:nvPr>
            <p:ph type="ftr" sz="quarter" idx="11"/>
          </p:nvPr>
        </p:nvSpPr>
        <p:spPr>
          <a:xfrm>
            <a:off x="501203" y="6437313"/>
            <a:ext cx="4114800" cy="271720"/>
          </a:xfrm>
        </p:spPr>
        <p:txBody>
          <a:bodyPr/>
          <a:lstStyle/>
          <a:p>
            <a:r>
              <a:rPr lang="en-GB" sz="1000" dirty="0"/>
              <a:t>Helen Malone – December 2017</a:t>
            </a:r>
          </a:p>
        </p:txBody>
      </p:sp>
      <p:sp>
        <p:nvSpPr>
          <p:cNvPr id="5" name="Slide Number Placeholder 4"/>
          <p:cNvSpPr>
            <a:spLocks noGrp="1"/>
          </p:cNvSpPr>
          <p:nvPr>
            <p:ph type="sldNum" sz="quarter" idx="12"/>
          </p:nvPr>
        </p:nvSpPr>
        <p:spPr>
          <a:xfrm>
            <a:off x="12034675" y="6640434"/>
            <a:ext cx="157328" cy="246221"/>
          </a:xfrm>
        </p:spPr>
        <p:txBody>
          <a:bodyPr/>
          <a:lstStyle/>
          <a:p>
            <a:fld id="{78999674-10CA-46D3-9C83-65BD7274430F}" type="slidenum">
              <a:rPr lang="en-GB" sz="1000" smtClean="0"/>
              <a:t>29</a:t>
            </a:fld>
            <a:endParaRPr lang="en-GB" sz="1000" dirty="0"/>
          </a:p>
        </p:txBody>
      </p:sp>
      <p:sp>
        <p:nvSpPr>
          <p:cNvPr id="8" name="Rectangle: Rounded Corners 7"/>
          <p:cNvSpPr/>
          <p:nvPr/>
        </p:nvSpPr>
        <p:spPr>
          <a:xfrm>
            <a:off x="2206834" y="1661497"/>
            <a:ext cx="3616220" cy="1576973"/>
          </a:xfrm>
          <a:prstGeom prst="roundRect">
            <a:avLst/>
          </a:prstGeom>
          <a:solidFill>
            <a:srgbClr val="D7E5F5">
              <a:alpha val="3098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394029" y="1686991"/>
            <a:ext cx="2510924" cy="307777"/>
          </a:xfrm>
          <a:prstGeom prst="rect">
            <a:avLst/>
          </a:prstGeom>
          <a:noFill/>
        </p:spPr>
        <p:txBody>
          <a:bodyPr wrap="none" rtlCol="0">
            <a:spAutoFit/>
          </a:bodyPr>
          <a:lstStyle/>
          <a:p>
            <a:r>
              <a:rPr lang="en-GB" sz="1400" b="1" dirty="0">
                <a:latin typeface="Calibri" panose="020F0502020204030204" pitchFamily="34" charset="0"/>
                <a:cs typeface="Calibri" panose="020F0502020204030204" pitchFamily="34" charset="0"/>
              </a:rPr>
              <a:t>Enter your work email address:</a:t>
            </a:r>
          </a:p>
        </p:txBody>
      </p:sp>
      <p:sp>
        <p:nvSpPr>
          <p:cNvPr id="10" name="TextBox 9"/>
          <p:cNvSpPr txBox="1"/>
          <p:nvPr/>
        </p:nvSpPr>
        <p:spPr>
          <a:xfrm>
            <a:off x="2404136" y="2015765"/>
            <a:ext cx="3183317" cy="307777"/>
          </a:xfrm>
          <a:prstGeom prst="rect">
            <a:avLst/>
          </a:prstGeom>
          <a:noFill/>
        </p:spPr>
        <p:txBody>
          <a:bodyPr wrap="square" rtlCol="0">
            <a:spAutoFit/>
          </a:bodyPr>
          <a:lstStyle/>
          <a:p>
            <a:pPr algn="ctr"/>
            <a:r>
              <a:rPr lang="en-GB" sz="1400" i="1" dirty="0">
                <a:latin typeface="Calibri" panose="020F0502020204030204" pitchFamily="34" charset="0"/>
                <a:cs typeface="Calibri" panose="020F0502020204030204" pitchFamily="34" charset="0"/>
              </a:rPr>
              <a:t>Helen.J.Malone@gsk.com</a:t>
            </a:r>
          </a:p>
        </p:txBody>
      </p:sp>
      <p:sp>
        <p:nvSpPr>
          <p:cNvPr id="12" name="TextBox 11"/>
          <p:cNvSpPr txBox="1"/>
          <p:nvPr/>
        </p:nvSpPr>
        <p:spPr>
          <a:xfrm>
            <a:off x="2403824" y="2420625"/>
            <a:ext cx="2322533" cy="307777"/>
          </a:xfrm>
          <a:prstGeom prst="rect">
            <a:avLst/>
          </a:prstGeom>
          <a:noFill/>
        </p:spPr>
        <p:txBody>
          <a:bodyPr wrap="none" rtlCol="0">
            <a:spAutoFit/>
          </a:bodyPr>
          <a:lstStyle/>
          <a:p>
            <a:r>
              <a:rPr lang="en-GB" sz="1400" b="1" dirty="0">
                <a:latin typeface="Calibri" panose="020F0502020204030204" pitchFamily="34" charset="0"/>
                <a:cs typeface="Calibri" panose="020F0502020204030204" pitchFamily="34" charset="0"/>
              </a:rPr>
              <a:t>Or find your company name:</a:t>
            </a:r>
          </a:p>
        </p:txBody>
      </p:sp>
      <p:sp>
        <p:nvSpPr>
          <p:cNvPr id="13" name="TextBox 12"/>
          <p:cNvSpPr txBox="1"/>
          <p:nvPr/>
        </p:nvSpPr>
        <p:spPr>
          <a:xfrm>
            <a:off x="2188543" y="2769203"/>
            <a:ext cx="3460848" cy="307777"/>
          </a:xfrm>
          <a:prstGeom prst="rect">
            <a:avLst/>
          </a:prstGeom>
          <a:noFill/>
        </p:spPr>
        <p:txBody>
          <a:bodyPr wrap="square" rtlCol="0">
            <a:spAutoFit/>
          </a:bodyPr>
          <a:lstStyle/>
          <a:p>
            <a:pPr algn="ctr"/>
            <a:r>
              <a:rPr lang="en-GB" sz="1400" i="1" dirty="0">
                <a:latin typeface="Calibri" panose="020F0502020204030204" pitchFamily="34" charset="0"/>
                <a:cs typeface="Calibri" panose="020F0502020204030204" pitchFamily="34" charset="0"/>
              </a:rPr>
              <a:t>GSK</a:t>
            </a:r>
          </a:p>
        </p:txBody>
      </p:sp>
      <p:sp>
        <p:nvSpPr>
          <p:cNvPr id="14" name="Rectangle: Rounded Corners 13"/>
          <p:cNvSpPr/>
          <p:nvPr/>
        </p:nvSpPr>
        <p:spPr>
          <a:xfrm>
            <a:off x="2403825" y="1978046"/>
            <a:ext cx="3313452" cy="343491"/>
          </a:xfrm>
          <a:prstGeom prst="round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p:cNvSpPr/>
          <p:nvPr/>
        </p:nvSpPr>
        <p:spPr>
          <a:xfrm>
            <a:off x="2394029" y="2750211"/>
            <a:ext cx="3313452" cy="343491"/>
          </a:xfrm>
          <a:prstGeom prst="round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4"/>
          <p:cNvSpPr/>
          <p:nvPr/>
        </p:nvSpPr>
        <p:spPr>
          <a:xfrm>
            <a:off x="7493097" y="1698743"/>
            <a:ext cx="3852199" cy="487578"/>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solidFill>
                  <a:schemeClr val="bg1"/>
                </a:solidFill>
                <a:latin typeface="Calibri" panose="020F0502020204030204" pitchFamily="34" charset="0"/>
                <a:cs typeface="Calibri" panose="020F0502020204030204" pitchFamily="34" charset="0"/>
              </a:rPr>
              <a:t>sciencedirect.com</a:t>
            </a:r>
          </a:p>
        </p:txBody>
      </p:sp>
      <p:sp>
        <p:nvSpPr>
          <p:cNvPr id="18" name="Rounded Rectangle 4"/>
          <p:cNvSpPr/>
          <p:nvPr/>
        </p:nvSpPr>
        <p:spPr>
          <a:xfrm>
            <a:off x="7493095" y="2734319"/>
            <a:ext cx="3852200" cy="487578"/>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latin typeface="Calibri" panose="020F0502020204030204" pitchFamily="34" charset="0"/>
                <a:cs typeface="Calibri" panose="020F0502020204030204" pitchFamily="34" charset="0"/>
              </a:rPr>
              <a:t>acs.org</a:t>
            </a:r>
          </a:p>
        </p:txBody>
      </p:sp>
      <p:sp>
        <p:nvSpPr>
          <p:cNvPr id="19" name="Rounded Rectangle 4"/>
          <p:cNvSpPr/>
          <p:nvPr/>
        </p:nvSpPr>
        <p:spPr>
          <a:xfrm>
            <a:off x="7493095" y="3824239"/>
            <a:ext cx="3894519" cy="487578"/>
          </a:xfrm>
          <a:prstGeom prst="roundRect">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latin typeface="Calibri" panose="020F0502020204030204" pitchFamily="34" charset="0"/>
                <a:cs typeface="Calibri" panose="020F0502020204030204" pitchFamily="34" charset="0"/>
              </a:rPr>
              <a:t>springernature.com</a:t>
            </a:r>
          </a:p>
        </p:txBody>
      </p:sp>
      <p:sp>
        <p:nvSpPr>
          <p:cNvPr id="20" name="Rounded Rectangle 4"/>
          <p:cNvSpPr/>
          <p:nvPr/>
        </p:nvSpPr>
        <p:spPr>
          <a:xfrm>
            <a:off x="7530160" y="4901921"/>
            <a:ext cx="3820387" cy="445473"/>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85" dirty="0">
                <a:latin typeface="Calibri" panose="020F0502020204030204" pitchFamily="34" charset="0"/>
                <a:cs typeface="Calibri" panose="020F0502020204030204" pitchFamily="34" charset="0"/>
              </a:rPr>
              <a:t>wiley.com</a:t>
            </a:r>
          </a:p>
        </p:txBody>
      </p:sp>
      <p:sp>
        <p:nvSpPr>
          <p:cNvPr id="21" name="Right Arrow 9"/>
          <p:cNvSpPr/>
          <p:nvPr/>
        </p:nvSpPr>
        <p:spPr>
          <a:xfrm rot="20421470">
            <a:off x="6200065" y="1808758"/>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9"/>
          <p:cNvSpPr/>
          <p:nvPr/>
        </p:nvSpPr>
        <p:spPr>
          <a:xfrm>
            <a:off x="6204113" y="2724758"/>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ight Arrow 9"/>
          <p:cNvSpPr/>
          <p:nvPr/>
        </p:nvSpPr>
        <p:spPr>
          <a:xfrm>
            <a:off x="6200066" y="3776846"/>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ight Arrow 9"/>
          <p:cNvSpPr/>
          <p:nvPr/>
        </p:nvSpPr>
        <p:spPr>
          <a:xfrm rot="1305192">
            <a:off x="6110113" y="4721185"/>
            <a:ext cx="989716" cy="506701"/>
          </a:xfrm>
          <a:prstGeom prst="rightArrow">
            <a:avLst/>
          </a:prstGeom>
          <a:solidFill>
            <a:schemeClr val="bg1"/>
          </a:solidFill>
          <a:ln>
            <a:solidFill>
              <a:srgbClr val="4A7EBB"/>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TextBox 24"/>
          <p:cNvSpPr txBox="1"/>
          <p:nvPr/>
        </p:nvSpPr>
        <p:spPr>
          <a:xfrm>
            <a:off x="2252442" y="1219238"/>
            <a:ext cx="3616220" cy="369332"/>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Step 1:</a:t>
            </a:r>
          </a:p>
        </p:txBody>
      </p:sp>
      <p:sp>
        <p:nvSpPr>
          <p:cNvPr id="28" name="TextBox 27"/>
          <p:cNvSpPr txBox="1"/>
          <p:nvPr/>
        </p:nvSpPr>
        <p:spPr>
          <a:xfrm>
            <a:off x="2345300" y="3345127"/>
            <a:ext cx="2488306" cy="307777"/>
          </a:xfrm>
          <a:prstGeom prst="rect">
            <a:avLst/>
          </a:prstGeom>
          <a:noFill/>
        </p:spPr>
        <p:txBody>
          <a:bodyPr wrap="none" rtlCol="0">
            <a:spAutoFit/>
          </a:bodyPr>
          <a:lstStyle/>
          <a:p>
            <a:r>
              <a:rPr lang="en-GB" sz="1400" dirty="0">
                <a:latin typeface="Calibri" panose="020F0502020204030204" pitchFamily="34" charset="0"/>
                <a:cs typeface="Calibri" panose="020F0502020204030204" pitchFamily="34" charset="0"/>
              </a:rPr>
              <a:t>No personal information stored</a:t>
            </a:r>
          </a:p>
        </p:txBody>
      </p:sp>
      <p:pic>
        <p:nvPicPr>
          <p:cNvPr id="29" name="Picture 28"/>
          <p:cNvPicPr>
            <a:picLocks noChangeAspect="1"/>
          </p:cNvPicPr>
          <p:nvPr/>
        </p:nvPicPr>
        <p:blipFill>
          <a:blip r:embed="rId3"/>
          <a:stretch>
            <a:fillRect/>
          </a:stretch>
        </p:blipFill>
        <p:spPr>
          <a:xfrm flipH="1">
            <a:off x="22339" y="2919290"/>
            <a:ext cx="1936588" cy="1184220"/>
          </a:xfrm>
          <a:prstGeom prst="rect">
            <a:avLst/>
          </a:prstGeom>
        </p:spPr>
      </p:pic>
      <p:pic>
        <p:nvPicPr>
          <p:cNvPr id="30" name="Picture 29"/>
          <p:cNvPicPr>
            <a:picLocks noChangeAspect="1"/>
          </p:cNvPicPr>
          <p:nvPr/>
        </p:nvPicPr>
        <p:blipFill>
          <a:blip r:embed="rId4"/>
          <a:stretch>
            <a:fillRect/>
          </a:stretch>
        </p:blipFill>
        <p:spPr>
          <a:xfrm>
            <a:off x="2364460" y="4237192"/>
            <a:ext cx="3307211" cy="1985976"/>
          </a:xfrm>
          <a:prstGeom prst="rect">
            <a:avLst/>
          </a:prstGeom>
        </p:spPr>
      </p:pic>
      <p:sp>
        <p:nvSpPr>
          <p:cNvPr id="31" name="TextBox 30"/>
          <p:cNvSpPr txBox="1"/>
          <p:nvPr/>
        </p:nvSpPr>
        <p:spPr>
          <a:xfrm>
            <a:off x="2110858" y="3873294"/>
            <a:ext cx="3616220" cy="369332"/>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Step 2:</a:t>
            </a:r>
          </a:p>
        </p:txBody>
      </p:sp>
    </p:spTree>
    <p:extLst>
      <p:ext uri="{BB962C8B-B14F-4D97-AF65-F5344CB8AC3E}">
        <p14:creationId xmlns:p14="http://schemas.microsoft.com/office/powerpoint/2010/main" val="197822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5715000" y="1792337"/>
            <a:ext cx="5856514" cy="42011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8775" indent="-358775">
              <a:spcAft>
                <a:spcPts val="600"/>
              </a:spcAft>
              <a:buSzPct val="100000"/>
              <a:buFont typeface="Arial"/>
              <a:buChar char="•"/>
            </a:pPr>
            <a:r>
              <a:rPr lang="en-US" sz="2800" dirty="0">
                <a:solidFill>
                  <a:srgbClr val="595959"/>
                </a:solidFill>
                <a:latin typeface="+mj-lt"/>
                <a:cs typeface="Arial" panose="020B0604020202020204" pitchFamily="34" charset="0"/>
              </a:rPr>
              <a:t>Imitate print experience for libraries and users</a:t>
            </a:r>
          </a:p>
          <a:p>
            <a:pPr marL="358775" indent="-358775">
              <a:spcAft>
                <a:spcPts val="600"/>
              </a:spcAft>
              <a:buSzPct val="100000"/>
              <a:buFont typeface="Arial"/>
              <a:buChar char="•"/>
            </a:pPr>
            <a:r>
              <a:rPr lang="en-US" sz="2800" dirty="0" smtClean="0">
                <a:solidFill>
                  <a:srgbClr val="595959"/>
                </a:solidFill>
                <a:latin typeface="+mj-lt"/>
                <a:cs typeface="Arial" panose="020B0604020202020204" pitchFamily="34" charset="0"/>
              </a:rPr>
              <a:t>Optimized for ease of use and removal of barriers to encourage migration from print to digital</a:t>
            </a:r>
            <a:endParaRPr lang="en-US" sz="2800" dirty="0">
              <a:solidFill>
                <a:srgbClr val="595959"/>
              </a:solidFill>
              <a:latin typeface="+mj-lt"/>
              <a:cs typeface="Arial" panose="020B0604020202020204" pitchFamily="34" charset="0"/>
            </a:endParaRPr>
          </a:p>
          <a:p>
            <a:pPr marL="358775" indent="-358775">
              <a:spcAft>
                <a:spcPts val="600"/>
              </a:spcAft>
              <a:buSzPct val="100000"/>
              <a:buFont typeface="Arial"/>
              <a:buChar char="•"/>
            </a:pPr>
            <a:endParaRPr lang="en-US" sz="2800" b="1" dirty="0" smtClean="0">
              <a:solidFill>
                <a:srgbClr val="595959"/>
              </a:solidFill>
              <a:latin typeface="+mj-lt"/>
              <a:cs typeface="Arial" panose="020B0604020202020204" pitchFamily="34" charset="0"/>
            </a:endParaRPr>
          </a:p>
          <a:p>
            <a:pPr marL="358775" indent="-358775">
              <a:spcAft>
                <a:spcPts val="600"/>
              </a:spcAft>
              <a:buSzPct val="100000"/>
              <a:buFont typeface="Arial"/>
              <a:buChar char="•"/>
            </a:pPr>
            <a:r>
              <a:rPr lang="en-US" sz="2800" b="1" dirty="0" smtClean="0">
                <a:solidFill>
                  <a:srgbClr val="595959"/>
                </a:solidFill>
                <a:latin typeface="+mj-lt"/>
                <a:cs typeface="Arial" panose="020B0604020202020204" pitchFamily="34" charset="0"/>
              </a:rPr>
              <a:t>IP address recognition became the </a:t>
            </a:r>
            <a:r>
              <a:rPr lang="en-US" sz="2800" b="1" i="1" dirty="0" smtClean="0">
                <a:solidFill>
                  <a:srgbClr val="595959"/>
                </a:solidFill>
                <a:latin typeface="+mj-lt"/>
                <a:cs typeface="Arial" panose="020B0604020202020204" pitchFamily="34" charset="0"/>
              </a:rPr>
              <a:t>de facto</a:t>
            </a:r>
            <a:r>
              <a:rPr lang="en-US" sz="2800" b="1" dirty="0" smtClean="0">
                <a:solidFill>
                  <a:srgbClr val="595959"/>
                </a:solidFill>
                <a:latin typeface="+mj-lt"/>
                <a:cs typeface="Arial" panose="020B0604020202020204" pitchFamily="34" charset="0"/>
              </a:rPr>
              <a:t> industry standard for site access</a:t>
            </a:r>
          </a:p>
        </p:txBody>
      </p:sp>
      <p:grpSp>
        <p:nvGrpSpPr>
          <p:cNvPr id="4" name="Group 3"/>
          <p:cNvGrpSpPr/>
          <p:nvPr/>
        </p:nvGrpSpPr>
        <p:grpSpPr>
          <a:xfrm>
            <a:off x="838202" y="2362000"/>
            <a:ext cx="4187303" cy="2895800"/>
            <a:chOff x="4625996" y="1400834"/>
            <a:chExt cx="4081768" cy="3011538"/>
          </a:xfrm>
        </p:grpSpPr>
        <p:pic>
          <p:nvPicPr>
            <p:cNvPr id="5" name="Picture 4" descr="Screen Shot 2016-11-30 at 12.07.39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60000">
              <a:off x="4625996" y="1400834"/>
              <a:ext cx="2088231" cy="1771604"/>
            </a:xfrm>
            <a:prstGeom prst="rect">
              <a:avLst/>
            </a:prstGeom>
          </p:spPr>
        </p:pic>
        <p:pic>
          <p:nvPicPr>
            <p:cNvPr id="6" name="Picture 5" descr="Screen Shot 2016-11-29 at 1.40.0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1" y="2996952"/>
              <a:ext cx="2452921" cy="1415420"/>
            </a:xfrm>
            <a:prstGeom prst="rect">
              <a:avLst/>
            </a:prstGeom>
          </p:spPr>
        </p:pic>
        <p:pic>
          <p:nvPicPr>
            <p:cNvPr id="7" name="Picture 6" descr="Screen Shot 2016-11-30 at 7.58.34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1412776"/>
              <a:ext cx="2263556" cy="1368152"/>
            </a:xfrm>
            <a:prstGeom prst="rect">
              <a:avLst/>
            </a:prstGeom>
          </p:spPr>
        </p:pic>
        <p:pic>
          <p:nvPicPr>
            <p:cNvPr id="8" name="Picture 7" descr="Screen Shot 2016-11-30 at 12.06.43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2132856"/>
              <a:ext cx="2160240" cy="1831922"/>
            </a:xfrm>
            <a:prstGeom prst="rect">
              <a:avLst/>
            </a:prstGeom>
          </p:spPr>
        </p:pic>
        <p:pic>
          <p:nvPicPr>
            <p:cNvPr id="9" name="Picture 8" descr="AC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80000">
              <a:off x="6691029" y="2595448"/>
              <a:ext cx="1969213" cy="1664021"/>
            </a:xfrm>
            <a:prstGeom prst="rect">
              <a:avLst/>
            </a:prstGeom>
          </p:spPr>
        </p:pic>
      </p:grpSp>
      <p:sp>
        <p:nvSpPr>
          <p:cNvPr id="10" name="Title 1"/>
          <p:cNvSpPr>
            <a:spLocks noGrp="1"/>
          </p:cNvSpPr>
          <p:nvPr>
            <p:ph type="title"/>
          </p:nvPr>
        </p:nvSpPr>
        <p:spPr>
          <a:xfrm>
            <a:off x="609600" y="457202"/>
            <a:ext cx="10972800" cy="1143001"/>
          </a:xfrm>
        </p:spPr>
        <p:txBody>
          <a:bodyPr/>
          <a:lstStyle/>
          <a:p>
            <a:r>
              <a:rPr lang="en-US" dirty="0">
                <a:solidFill>
                  <a:srgbClr val="808080"/>
                </a:solidFill>
              </a:rPr>
              <a:t> Late 20th Century: from print to digital</a:t>
            </a:r>
            <a:endParaRPr lang="en-GB" dirty="0">
              <a:solidFill>
                <a:srgbClr val="808080"/>
              </a:solidFill>
            </a:endParaRPr>
          </a:p>
        </p:txBody>
      </p:sp>
    </p:spTree>
    <p:extLst>
      <p:ext uri="{BB962C8B-B14F-4D97-AF65-F5344CB8AC3E}">
        <p14:creationId xmlns:p14="http://schemas.microsoft.com/office/powerpoint/2010/main" val="9951942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40"/>
          <p:cNvSpPr/>
          <p:nvPr/>
        </p:nvSpPr>
        <p:spPr>
          <a:xfrm>
            <a:off x="609665" y="3079336"/>
            <a:ext cx="10924736" cy="67752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Corporate Federation?</a:t>
            </a:r>
            <a:endParaRPr lang="en-GB" sz="1662" dirty="0"/>
          </a:p>
        </p:txBody>
      </p:sp>
      <p:sp>
        <p:nvSpPr>
          <p:cNvPr id="29" name="Rounded Rectangle 36"/>
          <p:cNvSpPr/>
          <p:nvPr/>
        </p:nvSpPr>
        <p:spPr>
          <a:xfrm>
            <a:off x="609666" y="1382234"/>
            <a:ext cx="2215705" cy="6464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28" name="Rounded Rectangle 36"/>
          <p:cNvSpPr/>
          <p:nvPr/>
        </p:nvSpPr>
        <p:spPr>
          <a:xfrm>
            <a:off x="3108088" y="1382234"/>
            <a:ext cx="1887595" cy="6464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27" name="Rounded Rectangle 36"/>
          <p:cNvSpPr/>
          <p:nvPr/>
        </p:nvSpPr>
        <p:spPr>
          <a:xfrm>
            <a:off x="5263384" y="1383742"/>
            <a:ext cx="1887595" cy="6464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26" name="Rounded Rectangle 42"/>
          <p:cNvSpPr/>
          <p:nvPr/>
        </p:nvSpPr>
        <p:spPr>
          <a:xfrm>
            <a:off x="7345365" y="1198272"/>
            <a:ext cx="1463133" cy="83443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sp>
        <p:nvSpPr>
          <p:cNvPr id="7" name="Title 6"/>
          <p:cNvSpPr>
            <a:spLocks noGrp="1"/>
          </p:cNvSpPr>
          <p:nvPr>
            <p:ph type="title"/>
          </p:nvPr>
        </p:nvSpPr>
        <p:spPr>
          <a:xfrm>
            <a:off x="785079" y="310150"/>
            <a:ext cx="10102852" cy="430887"/>
          </a:xfrm>
        </p:spPr>
        <p:txBody>
          <a:bodyPr>
            <a:normAutofit/>
          </a:bodyPr>
          <a:lstStyle/>
          <a:p>
            <a:pPr algn="ctr"/>
            <a:r>
              <a:rPr lang="en-US" sz="2800" b="0" dirty="0">
                <a:latin typeface="Calibri" panose="020F0502020204030204" pitchFamily="34" charset="0"/>
                <a:cs typeface="Calibri" panose="020F0502020204030204" pitchFamily="34" charset="0"/>
              </a:rPr>
              <a:t>Easy Set Up between Companies and Publishers?</a:t>
            </a:r>
            <a:endParaRPr lang="en-GB" dirty="0"/>
          </a:p>
        </p:txBody>
      </p:sp>
      <p:sp>
        <p:nvSpPr>
          <p:cNvPr id="4" name="Footer Placeholder 3"/>
          <p:cNvSpPr>
            <a:spLocks noGrp="1"/>
          </p:cNvSpPr>
          <p:nvPr>
            <p:ph type="ftr" sz="quarter" idx="11"/>
          </p:nvPr>
        </p:nvSpPr>
        <p:spPr>
          <a:xfrm>
            <a:off x="501203" y="6480673"/>
            <a:ext cx="4114800" cy="228360"/>
          </a:xfrm>
        </p:spPr>
        <p:txBody>
          <a:bodyPr/>
          <a:lstStyle/>
          <a:p>
            <a:r>
              <a:rPr lang="en-GB" sz="1000" dirty="0"/>
              <a:t>Helen Malone – December 2017</a:t>
            </a:r>
          </a:p>
        </p:txBody>
      </p:sp>
      <p:sp>
        <p:nvSpPr>
          <p:cNvPr id="5" name="Slide Number Placeholder 4"/>
          <p:cNvSpPr>
            <a:spLocks noGrp="1"/>
          </p:cNvSpPr>
          <p:nvPr>
            <p:ph type="sldNum" sz="quarter" idx="12"/>
          </p:nvPr>
        </p:nvSpPr>
        <p:spPr>
          <a:xfrm>
            <a:off x="12034675" y="6640434"/>
            <a:ext cx="157328" cy="246221"/>
          </a:xfrm>
        </p:spPr>
        <p:txBody>
          <a:bodyPr/>
          <a:lstStyle/>
          <a:p>
            <a:fld id="{78999674-10CA-46D3-9C83-65BD7274430F}" type="slidenum">
              <a:rPr lang="en-GB" sz="1000" smtClean="0"/>
              <a:t>30</a:t>
            </a:fld>
            <a:endParaRPr lang="en-GB" sz="1000" dirty="0"/>
          </a:p>
        </p:txBody>
      </p:sp>
      <p:pic>
        <p:nvPicPr>
          <p:cNvPr id="8" name="Picture 7"/>
          <p:cNvPicPr>
            <a:picLocks noChangeAspect="1"/>
          </p:cNvPicPr>
          <p:nvPr/>
        </p:nvPicPr>
        <p:blipFill>
          <a:blip r:embed="rId3"/>
          <a:stretch>
            <a:fillRect/>
          </a:stretch>
        </p:blipFill>
        <p:spPr>
          <a:xfrm>
            <a:off x="828783" y="1534963"/>
            <a:ext cx="1947243" cy="340988"/>
          </a:xfrm>
          <a:prstGeom prst="rect">
            <a:avLst/>
          </a:prstGeom>
        </p:spPr>
      </p:pic>
      <p:pic>
        <p:nvPicPr>
          <p:cNvPr id="10" name="Picture 9"/>
          <p:cNvPicPr>
            <a:picLocks noChangeAspect="1"/>
          </p:cNvPicPr>
          <p:nvPr/>
        </p:nvPicPr>
        <p:blipFill>
          <a:blip r:embed="rId4"/>
          <a:stretch>
            <a:fillRect/>
          </a:stretch>
        </p:blipFill>
        <p:spPr>
          <a:xfrm>
            <a:off x="3332275" y="1567994"/>
            <a:ext cx="1543071" cy="302066"/>
          </a:xfrm>
          <a:prstGeom prst="rect">
            <a:avLst/>
          </a:prstGeom>
        </p:spPr>
      </p:pic>
      <p:sp>
        <p:nvSpPr>
          <p:cNvPr id="11" name="Rounded Rectangle 36"/>
          <p:cNvSpPr/>
          <p:nvPr/>
        </p:nvSpPr>
        <p:spPr>
          <a:xfrm>
            <a:off x="9069612" y="1525448"/>
            <a:ext cx="2356329" cy="50255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2" name="Picture 11"/>
          <p:cNvPicPr>
            <a:picLocks noChangeAspect="1"/>
          </p:cNvPicPr>
          <p:nvPr/>
        </p:nvPicPr>
        <p:blipFill>
          <a:blip r:embed="rId5"/>
          <a:stretch>
            <a:fillRect/>
          </a:stretch>
        </p:blipFill>
        <p:spPr>
          <a:xfrm>
            <a:off x="5515368" y="1403883"/>
            <a:ext cx="1454679" cy="576126"/>
          </a:xfrm>
          <a:prstGeom prst="rect">
            <a:avLst/>
          </a:prstGeom>
        </p:spPr>
      </p:pic>
      <p:pic>
        <p:nvPicPr>
          <p:cNvPr id="14" name="Picture 13"/>
          <p:cNvPicPr>
            <a:picLocks noChangeAspect="1"/>
          </p:cNvPicPr>
          <p:nvPr/>
        </p:nvPicPr>
        <p:blipFill>
          <a:blip r:embed="rId6"/>
          <a:stretch>
            <a:fillRect/>
          </a:stretch>
        </p:blipFill>
        <p:spPr>
          <a:xfrm>
            <a:off x="7514597" y="1340788"/>
            <a:ext cx="1124669" cy="664115"/>
          </a:xfrm>
          <a:prstGeom prst="rect">
            <a:avLst/>
          </a:prstGeom>
        </p:spPr>
      </p:pic>
      <p:sp>
        <p:nvSpPr>
          <p:cNvPr id="15" name="Rounded Rectangle 38"/>
          <p:cNvSpPr/>
          <p:nvPr/>
        </p:nvSpPr>
        <p:spPr>
          <a:xfrm>
            <a:off x="3337712" y="4815872"/>
            <a:ext cx="1657971" cy="106442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17" name="Picture 16"/>
          <p:cNvPicPr>
            <a:picLocks noChangeAspect="1"/>
          </p:cNvPicPr>
          <p:nvPr/>
        </p:nvPicPr>
        <p:blipFill>
          <a:blip r:embed="rId7"/>
          <a:stretch>
            <a:fillRect/>
          </a:stretch>
        </p:blipFill>
        <p:spPr>
          <a:xfrm>
            <a:off x="3546917" y="4901606"/>
            <a:ext cx="1239561" cy="852586"/>
          </a:xfrm>
          <a:prstGeom prst="rect">
            <a:avLst/>
          </a:prstGeom>
        </p:spPr>
      </p:pic>
      <p:pic>
        <p:nvPicPr>
          <p:cNvPr id="19" name="Picture 18"/>
          <p:cNvPicPr>
            <a:picLocks noChangeAspect="1"/>
          </p:cNvPicPr>
          <p:nvPr/>
        </p:nvPicPr>
        <p:blipFill>
          <a:blip r:embed="rId8"/>
          <a:stretch>
            <a:fillRect/>
          </a:stretch>
        </p:blipFill>
        <p:spPr>
          <a:xfrm>
            <a:off x="9261321" y="1567995"/>
            <a:ext cx="1961673" cy="411841"/>
          </a:xfrm>
          <a:prstGeom prst="rect">
            <a:avLst/>
          </a:prstGeom>
        </p:spPr>
      </p:pic>
      <p:sp>
        <p:nvSpPr>
          <p:cNvPr id="20" name="Rounded Rectangle 44"/>
          <p:cNvSpPr/>
          <p:nvPr/>
        </p:nvSpPr>
        <p:spPr>
          <a:xfrm>
            <a:off x="468306" y="4829935"/>
            <a:ext cx="2498421" cy="79683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65" y="4859010"/>
            <a:ext cx="2304299" cy="660713"/>
          </a:xfrm>
          <a:prstGeom prst="rect">
            <a:avLst/>
          </a:prstGeom>
        </p:spPr>
      </p:pic>
      <p:sp>
        <p:nvSpPr>
          <p:cNvPr id="22" name="Rounded Rectangle 46"/>
          <p:cNvSpPr/>
          <p:nvPr/>
        </p:nvSpPr>
        <p:spPr>
          <a:xfrm>
            <a:off x="5280317" y="4824487"/>
            <a:ext cx="3773251" cy="57125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4518" y="5017867"/>
            <a:ext cx="3334797" cy="231762"/>
          </a:xfrm>
          <a:prstGeom prst="rect">
            <a:avLst/>
          </a:prstGeom>
        </p:spPr>
      </p:pic>
      <p:sp>
        <p:nvSpPr>
          <p:cNvPr id="24" name="Rounded Rectangle 48"/>
          <p:cNvSpPr/>
          <p:nvPr/>
        </p:nvSpPr>
        <p:spPr>
          <a:xfrm>
            <a:off x="9340338" y="4815873"/>
            <a:ext cx="2353487" cy="57986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62"/>
          </a:p>
        </p:txBody>
      </p:sp>
      <p:pic>
        <p:nvPicPr>
          <p:cNvPr id="25" name="Picture 24"/>
          <p:cNvPicPr>
            <a:picLocks noChangeAspect="1"/>
          </p:cNvPicPr>
          <p:nvPr/>
        </p:nvPicPr>
        <p:blipFill>
          <a:blip r:embed="rId11"/>
          <a:stretch>
            <a:fillRect/>
          </a:stretch>
        </p:blipFill>
        <p:spPr>
          <a:xfrm>
            <a:off x="9547615" y="4859010"/>
            <a:ext cx="1938931" cy="519721"/>
          </a:xfrm>
          <a:prstGeom prst="rect">
            <a:avLst/>
          </a:prstGeom>
        </p:spPr>
      </p:pic>
      <p:sp>
        <p:nvSpPr>
          <p:cNvPr id="2" name="TextBox 1"/>
          <p:cNvSpPr txBox="1"/>
          <p:nvPr/>
        </p:nvSpPr>
        <p:spPr>
          <a:xfrm>
            <a:off x="2825371" y="3110531"/>
            <a:ext cx="5117131" cy="646331"/>
          </a:xfrm>
          <a:prstGeom prst="rect">
            <a:avLst/>
          </a:prstGeom>
          <a:noFill/>
        </p:spPr>
        <p:txBody>
          <a:bodyPr wrap="none" rtlCol="0">
            <a:spAutoFit/>
          </a:bodyPr>
          <a:lstStyle/>
          <a:p>
            <a:pPr>
              <a:buClr>
                <a:schemeClr val="tx1"/>
              </a:buClr>
            </a:pPr>
            <a:r>
              <a:rPr lang="en-GB" sz="3600" dirty="0">
                <a:solidFill>
                  <a:srgbClr val="FF0000"/>
                </a:solidFill>
                <a:latin typeface="Calibri" panose="020F0502020204030204" pitchFamily="34" charset="0"/>
                <a:cs typeface="Calibri" panose="020F0502020204030204" pitchFamily="34" charset="0"/>
              </a:rPr>
              <a:t>One Corporate Federation</a:t>
            </a:r>
          </a:p>
        </p:txBody>
      </p:sp>
      <p:sp>
        <p:nvSpPr>
          <p:cNvPr id="67" name="Arrow: Down 66"/>
          <p:cNvSpPr/>
          <p:nvPr/>
        </p:nvSpPr>
        <p:spPr bwMode="auto">
          <a:xfrm>
            <a:off x="3780721" y="2142893"/>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69" name="Arrow: Down 68"/>
          <p:cNvSpPr/>
          <p:nvPr/>
        </p:nvSpPr>
        <p:spPr bwMode="auto">
          <a:xfrm>
            <a:off x="5877736" y="2129876"/>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0" name="Arrow: Down 69"/>
          <p:cNvSpPr/>
          <p:nvPr/>
        </p:nvSpPr>
        <p:spPr bwMode="auto">
          <a:xfrm>
            <a:off x="7753844" y="2138824"/>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2" name="Arrow: Down 71"/>
          <p:cNvSpPr/>
          <p:nvPr/>
        </p:nvSpPr>
        <p:spPr bwMode="auto">
          <a:xfrm>
            <a:off x="9850896" y="2136456"/>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3" name="Arrow: Down 72"/>
          <p:cNvSpPr/>
          <p:nvPr/>
        </p:nvSpPr>
        <p:spPr bwMode="auto">
          <a:xfrm>
            <a:off x="1394428" y="2167891"/>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4" name="Arrow: Down 73"/>
          <p:cNvSpPr/>
          <p:nvPr/>
        </p:nvSpPr>
        <p:spPr bwMode="auto">
          <a:xfrm rot="10800000">
            <a:off x="1254000" y="3986946"/>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5" name="Arrow: Down 74"/>
          <p:cNvSpPr/>
          <p:nvPr/>
        </p:nvSpPr>
        <p:spPr bwMode="auto">
          <a:xfrm rot="10800000">
            <a:off x="3728797" y="3986008"/>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6" name="Arrow: Down 75"/>
          <p:cNvSpPr/>
          <p:nvPr/>
        </p:nvSpPr>
        <p:spPr bwMode="auto">
          <a:xfrm rot="10800000">
            <a:off x="6699189" y="3992445"/>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sp>
        <p:nvSpPr>
          <p:cNvPr id="77" name="Arrow: Down 76"/>
          <p:cNvSpPr/>
          <p:nvPr/>
        </p:nvSpPr>
        <p:spPr bwMode="auto">
          <a:xfrm rot="10800000">
            <a:off x="9900237" y="3986008"/>
            <a:ext cx="646176" cy="707296"/>
          </a:xfrm>
          <a:prstGeom prst="downArrow">
            <a:avLst/>
          </a:prstGeom>
          <a:solidFill>
            <a:schemeClr val="bg1"/>
          </a:solidFill>
          <a:ln>
            <a:solidFill>
              <a:schemeClr val="tx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GB" sz="1200" b="1" kern="0" dirty="0" err="1">
              <a:solidFill>
                <a:srgbClr val="FFFFFF"/>
              </a:solidFill>
              <a:latin typeface="Arial"/>
            </a:endParaRPr>
          </a:p>
        </p:txBody>
      </p:sp>
      <p:pic>
        <p:nvPicPr>
          <p:cNvPr id="34" name="Picture 6" descr="http://sarcoth.ie/wp-content/uploads/2015/10/3d-man-scratching-head.png"/>
          <p:cNvPicPr>
            <a:picLocks noChangeAspect="1" noChangeArrowheads="1"/>
          </p:cNvPicPr>
          <p:nvPr/>
        </p:nvPicPr>
        <p:blipFill>
          <a:blip r:embed="rId12"/>
          <a:srcRect/>
          <a:stretch>
            <a:fillRect/>
          </a:stretch>
        </p:blipFill>
        <p:spPr bwMode="auto">
          <a:xfrm>
            <a:off x="9418877" y="3076133"/>
            <a:ext cx="600108" cy="683931"/>
          </a:xfrm>
          <a:prstGeom prst="rect">
            <a:avLst/>
          </a:prstGeom>
          <a:noFill/>
        </p:spPr>
      </p:pic>
    </p:spTree>
    <p:extLst>
      <p:ext uri="{BB962C8B-B14F-4D97-AF65-F5344CB8AC3E}">
        <p14:creationId xmlns:p14="http://schemas.microsoft.com/office/powerpoint/2010/main" val="2371895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5209289" y="4054346"/>
            <a:ext cx="2820697" cy="646331"/>
          </a:xfrm>
          <a:prstGeom prst="roundRect">
            <a:avLst/>
          </a:prstGeom>
          <a:solidFill>
            <a:schemeClr val="accent1">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ounded Rectangle 19"/>
          <p:cNvSpPr/>
          <p:nvPr/>
        </p:nvSpPr>
        <p:spPr>
          <a:xfrm>
            <a:off x="348153" y="5202842"/>
            <a:ext cx="4697460" cy="646331"/>
          </a:xfrm>
          <a:prstGeom prst="roundRect">
            <a:avLst/>
          </a:prstGeom>
          <a:solidFill>
            <a:schemeClr val="accent1">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ounded Rectangle 1"/>
          <p:cNvSpPr/>
          <p:nvPr/>
        </p:nvSpPr>
        <p:spPr>
          <a:xfrm>
            <a:off x="348160" y="1244399"/>
            <a:ext cx="5691569" cy="515362"/>
          </a:xfrm>
          <a:prstGeom prst="roundRect">
            <a:avLst/>
          </a:prstGeom>
          <a:solidFill>
            <a:schemeClr val="accent1">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11671190" y="6367793"/>
            <a:ext cx="249663" cy="246221"/>
          </a:xfrm>
          <a:prstGeom prst="rect">
            <a:avLst/>
          </a:prstGeom>
        </p:spPr>
        <p:txBody>
          <a:bodyPr wrap="none">
            <a:spAutoFit/>
          </a:bodyPr>
          <a:lstStyle/>
          <a:p>
            <a:pPr algn="r"/>
            <a:r>
              <a:rPr lang="en-US" sz="1000" dirty="0">
                <a:solidFill>
                  <a:schemeClr val="tx1">
                    <a:lumMod val="95000"/>
                    <a:lumOff val="5000"/>
                  </a:schemeClr>
                </a:solidFill>
              </a:rPr>
              <a:t>7</a:t>
            </a:r>
          </a:p>
        </p:txBody>
      </p:sp>
      <p:sp>
        <p:nvSpPr>
          <p:cNvPr id="19" name="Right Arrow 18"/>
          <p:cNvSpPr/>
          <p:nvPr/>
        </p:nvSpPr>
        <p:spPr>
          <a:xfrm>
            <a:off x="4061037" y="3267444"/>
            <a:ext cx="1304544" cy="48463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2"/>
          <a:stretch>
            <a:fillRect/>
          </a:stretch>
        </p:blipFill>
        <p:spPr>
          <a:xfrm>
            <a:off x="5580468" y="2882993"/>
            <a:ext cx="2122977" cy="1093983"/>
          </a:xfrm>
          <a:prstGeom prst="rect">
            <a:avLst/>
          </a:prstGeom>
        </p:spPr>
      </p:pic>
      <p:sp>
        <p:nvSpPr>
          <p:cNvPr id="17" name="TextBox 16"/>
          <p:cNvSpPr txBox="1"/>
          <p:nvPr/>
        </p:nvSpPr>
        <p:spPr>
          <a:xfrm>
            <a:off x="5075399" y="4068112"/>
            <a:ext cx="3121379" cy="646331"/>
          </a:xfrm>
          <a:prstGeom prst="rect">
            <a:avLst/>
          </a:prstGeom>
          <a:noFill/>
        </p:spPr>
        <p:txBody>
          <a:bodyPr wrap="square" rtlCol="0">
            <a:spAutoFit/>
          </a:bodyPr>
          <a:lstStyle/>
          <a:p>
            <a:pPr algn="ctr"/>
            <a:r>
              <a:rPr lang="en-GB" dirty="0">
                <a:solidFill>
                  <a:schemeClr val="tx1">
                    <a:lumMod val="95000"/>
                    <a:lumOff val="5000"/>
                  </a:schemeClr>
                </a:solidFill>
              </a:rPr>
              <a:t>Monthly </a:t>
            </a:r>
            <a:r>
              <a:rPr lang="en-GB" b="1" dirty="0">
                <a:solidFill>
                  <a:schemeClr val="tx1">
                    <a:lumMod val="95000"/>
                    <a:lumOff val="5000"/>
                  </a:schemeClr>
                </a:solidFill>
              </a:rPr>
              <a:t>Automated</a:t>
            </a:r>
            <a:r>
              <a:rPr lang="en-GB" dirty="0">
                <a:solidFill>
                  <a:schemeClr val="tx1">
                    <a:lumMod val="95000"/>
                    <a:lumOff val="5000"/>
                  </a:schemeClr>
                </a:solidFill>
              </a:rPr>
              <a:t> </a:t>
            </a:r>
          </a:p>
          <a:p>
            <a:pPr algn="ctr"/>
            <a:r>
              <a:rPr lang="en-GB" dirty="0">
                <a:solidFill>
                  <a:schemeClr val="tx1">
                    <a:lumMod val="95000"/>
                    <a:lumOff val="5000"/>
                  </a:schemeClr>
                </a:solidFill>
              </a:rPr>
              <a:t>Secure File Transfer</a:t>
            </a:r>
          </a:p>
        </p:txBody>
      </p:sp>
      <p:sp>
        <p:nvSpPr>
          <p:cNvPr id="18" name="Right Arrow 17"/>
          <p:cNvSpPr/>
          <p:nvPr/>
        </p:nvSpPr>
        <p:spPr>
          <a:xfrm>
            <a:off x="8071140" y="3250286"/>
            <a:ext cx="1304544" cy="48463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223" y="2575194"/>
            <a:ext cx="2416815" cy="1812611"/>
          </a:xfrm>
          <a:prstGeom prst="rect">
            <a:avLst/>
          </a:prstGeom>
        </p:spPr>
      </p:pic>
      <p:sp>
        <p:nvSpPr>
          <p:cNvPr id="11" name="Rounded Rectangle 10"/>
          <p:cNvSpPr/>
          <p:nvPr/>
        </p:nvSpPr>
        <p:spPr>
          <a:xfrm>
            <a:off x="9345028" y="4037428"/>
            <a:ext cx="2575824" cy="663248"/>
          </a:xfrm>
          <a:prstGeom prst="roundRect">
            <a:avLst/>
          </a:prstGeom>
          <a:solidFill>
            <a:schemeClr val="accent1">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lumMod val="95000"/>
                    <a:lumOff val="5000"/>
                  </a:schemeClr>
                </a:solidFill>
              </a:rPr>
              <a:t>Meaningful </a:t>
            </a:r>
            <a:r>
              <a:rPr lang="en-GB" b="1" dirty="0">
                <a:solidFill>
                  <a:schemeClr val="tx1">
                    <a:lumMod val="95000"/>
                    <a:lumOff val="5000"/>
                  </a:schemeClr>
                </a:solidFill>
              </a:rPr>
              <a:t>Usage Reports</a:t>
            </a:r>
          </a:p>
        </p:txBody>
      </p:sp>
      <p:sp>
        <p:nvSpPr>
          <p:cNvPr id="14" name="Rectangle 13"/>
          <p:cNvSpPr/>
          <p:nvPr/>
        </p:nvSpPr>
        <p:spPr>
          <a:xfrm>
            <a:off x="348153" y="1325397"/>
            <a:ext cx="5691576" cy="369332"/>
          </a:xfrm>
          <a:prstGeom prst="rect">
            <a:avLst/>
          </a:prstGeom>
        </p:spPr>
        <p:txBody>
          <a:bodyPr wrap="square">
            <a:spAutoFit/>
          </a:bodyPr>
          <a:lstStyle/>
          <a:p>
            <a:pPr marL="342900" indent="-342900">
              <a:buAutoNum type="arabicPeriod"/>
            </a:pPr>
            <a:r>
              <a:rPr lang="en-GB" dirty="0">
                <a:solidFill>
                  <a:schemeClr val="tx1">
                    <a:lumMod val="95000"/>
                    <a:lumOff val="5000"/>
                  </a:schemeClr>
                </a:solidFill>
              </a:rPr>
              <a:t>User </a:t>
            </a:r>
            <a:r>
              <a:rPr lang="en-GB" b="1" dirty="0">
                <a:solidFill>
                  <a:schemeClr val="tx1">
                    <a:lumMod val="95000"/>
                    <a:lumOff val="5000"/>
                  </a:schemeClr>
                </a:solidFill>
              </a:rPr>
              <a:t>Login ID </a:t>
            </a:r>
            <a:r>
              <a:rPr lang="en-GB" dirty="0">
                <a:solidFill>
                  <a:schemeClr val="tx1">
                    <a:lumMod val="95000"/>
                    <a:lumOff val="5000"/>
                  </a:schemeClr>
                </a:solidFill>
              </a:rPr>
              <a:t>or Email Address</a:t>
            </a:r>
          </a:p>
        </p:txBody>
      </p:sp>
      <p:sp>
        <p:nvSpPr>
          <p:cNvPr id="15" name="Rectangle 14"/>
          <p:cNvSpPr/>
          <p:nvPr/>
        </p:nvSpPr>
        <p:spPr>
          <a:xfrm>
            <a:off x="348153" y="5205478"/>
            <a:ext cx="5017428" cy="646331"/>
          </a:xfrm>
          <a:prstGeom prst="rect">
            <a:avLst/>
          </a:prstGeom>
        </p:spPr>
        <p:txBody>
          <a:bodyPr wrap="square">
            <a:spAutoFit/>
          </a:bodyPr>
          <a:lstStyle/>
          <a:p>
            <a:r>
              <a:rPr lang="en-GB" dirty="0">
                <a:solidFill>
                  <a:schemeClr val="tx1">
                    <a:lumMod val="95000"/>
                    <a:lumOff val="5000"/>
                  </a:schemeClr>
                </a:solidFill>
              </a:rPr>
              <a:t>2. Publisher</a:t>
            </a:r>
            <a:r>
              <a:rPr lang="en-GB" b="1" dirty="0">
                <a:solidFill>
                  <a:schemeClr val="tx1">
                    <a:lumMod val="95000"/>
                    <a:lumOff val="5000"/>
                  </a:schemeClr>
                </a:solidFill>
              </a:rPr>
              <a:t> Bibliographic </a:t>
            </a:r>
            <a:r>
              <a:rPr lang="en-GB" dirty="0">
                <a:solidFill>
                  <a:schemeClr val="tx1">
                    <a:lumMod val="95000"/>
                    <a:lumOff val="5000"/>
                  </a:schemeClr>
                </a:solidFill>
              </a:rPr>
              <a:t>Info</a:t>
            </a:r>
          </a:p>
          <a:p>
            <a:r>
              <a:rPr lang="en-GB" dirty="0">
                <a:solidFill>
                  <a:schemeClr val="tx1">
                    <a:lumMod val="95000"/>
                    <a:lumOff val="5000"/>
                  </a:schemeClr>
                </a:solidFill>
              </a:rPr>
              <a:t>3. Publisher </a:t>
            </a:r>
            <a:r>
              <a:rPr lang="en-GB" b="1" dirty="0">
                <a:solidFill>
                  <a:schemeClr val="tx1">
                    <a:lumMod val="95000"/>
                    <a:lumOff val="5000"/>
                  </a:schemeClr>
                </a:solidFill>
              </a:rPr>
              <a:t>Date / Time </a:t>
            </a:r>
            <a:r>
              <a:rPr lang="en-GB" dirty="0">
                <a:solidFill>
                  <a:schemeClr val="tx1">
                    <a:lumMod val="95000"/>
                    <a:lumOff val="5000"/>
                  </a:schemeClr>
                </a:solidFill>
              </a:rPr>
              <a:t>Stamp</a:t>
            </a:r>
          </a:p>
        </p:txBody>
      </p:sp>
      <p:sp>
        <p:nvSpPr>
          <p:cNvPr id="21" name="Right Arrow 20"/>
          <p:cNvSpPr/>
          <p:nvPr/>
        </p:nvSpPr>
        <p:spPr>
          <a:xfrm rot="2906491">
            <a:off x="1212669" y="2017141"/>
            <a:ext cx="611446" cy="571917"/>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ight Arrow 21"/>
          <p:cNvSpPr/>
          <p:nvPr/>
        </p:nvSpPr>
        <p:spPr>
          <a:xfrm rot="19188513">
            <a:off x="1129571" y="4498950"/>
            <a:ext cx="815261" cy="428938"/>
          </a:xfrm>
          <a:prstGeom prst="rightArrow">
            <a:avLst/>
          </a:prstGeom>
          <a:solidFill>
            <a:schemeClr val="accent1">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itle 23"/>
          <p:cNvSpPr>
            <a:spLocks noGrp="1"/>
          </p:cNvSpPr>
          <p:nvPr>
            <p:ph type="title"/>
          </p:nvPr>
        </p:nvSpPr>
        <p:spPr>
          <a:xfrm>
            <a:off x="589181" y="161113"/>
            <a:ext cx="10931915" cy="861774"/>
          </a:xfrm>
        </p:spPr>
        <p:txBody>
          <a:bodyPr>
            <a:normAutofit/>
          </a:bodyPr>
          <a:lstStyle/>
          <a:p>
            <a:pPr algn="ctr"/>
            <a:r>
              <a:rPr lang="en-GB" sz="2800" b="0" dirty="0">
                <a:latin typeface="Calibri" panose="020F0502020204030204" pitchFamily="34" charset="0"/>
                <a:cs typeface="Calibri" panose="020F0502020204030204" pitchFamily="34" charset="0"/>
              </a:rPr>
              <a:t>Usage Statistics:</a:t>
            </a:r>
            <a:br>
              <a:rPr lang="en-GB" sz="2800" b="0" dirty="0">
                <a:latin typeface="Calibri" panose="020F0502020204030204" pitchFamily="34" charset="0"/>
                <a:cs typeface="Calibri" panose="020F0502020204030204" pitchFamily="34" charset="0"/>
              </a:rPr>
            </a:br>
            <a:r>
              <a:rPr lang="en-GB" sz="2800" b="0" dirty="0">
                <a:latin typeface="Calibri" panose="020F0502020204030204" pitchFamily="34" charset="0"/>
                <a:cs typeface="Calibri" panose="020F0502020204030204" pitchFamily="34" charset="0"/>
              </a:rPr>
              <a:t>Knowing what and when our users download</a:t>
            </a:r>
          </a:p>
        </p:txBody>
      </p:sp>
      <p:sp>
        <p:nvSpPr>
          <p:cNvPr id="25" name="Footer Placeholder 3"/>
          <p:cNvSpPr>
            <a:spLocks noGrp="1"/>
          </p:cNvSpPr>
          <p:nvPr>
            <p:ph type="ftr" sz="quarter" idx="11"/>
          </p:nvPr>
        </p:nvSpPr>
        <p:spPr>
          <a:xfrm>
            <a:off x="501203" y="6435189"/>
            <a:ext cx="4114800" cy="273844"/>
          </a:xfrm>
        </p:spPr>
        <p:txBody>
          <a:bodyPr/>
          <a:lstStyle/>
          <a:p>
            <a:r>
              <a:rPr lang="en-GB" sz="1000" dirty="0"/>
              <a:t>Helen Malone – December 2017</a:t>
            </a:r>
          </a:p>
        </p:txBody>
      </p:sp>
      <p:pic>
        <p:nvPicPr>
          <p:cNvPr id="4" name="Picture 3"/>
          <p:cNvPicPr>
            <a:picLocks noChangeAspect="1"/>
          </p:cNvPicPr>
          <p:nvPr/>
        </p:nvPicPr>
        <p:blipFill>
          <a:blip r:embed="rId4"/>
          <a:stretch>
            <a:fillRect/>
          </a:stretch>
        </p:blipFill>
        <p:spPr>
          <a:xfrm>
            <a:off x="9745672" y="2882993"/>
            <a:ext cx="1775424" cy="1003181"/>
          </a:xfrm>
          <a:prstGeom prst="rect">
            <a:avLst/>
          </a:prstGeom>
        </p:spPr>
      </p:pic>
    </p:spTree>
    <p:extLst>
      <p:ext uri="{BB962C8B-B14F-4D97-AF65-F5344CB8AC3E}">
        <p14:creationId xmlns:p14="http://schemas.microsoft.com/office/powerpoint/2010/main" val="191399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89947" y="6367793"/>
            <a:ext cx="249663" cy="246221"/>
          </a:xfrm>
          <a:prstGeom prst="rect">
            <a:avLst/>
          </a:prstGeom>
        </p:spPr>
        <p:txBody>
          <a:bodyPr wrap="none">
            <a:spAutoFit/>
          </a:bodyPr>
          <a:lstStyle/>
          <a:p>
            <a:pPr algn="r"/>
            <a:r>
              <a:rPr lang="en-US" sz="1000" dirty="0">
                <a:solidFill>
                  <a:schemeClr val="tx1">
                    <a:lumMod val="95000"/>
                    <a:lumOff val="5000"/>
                  </a:schemeClr>
                </a:solidFill>
              </a:rPr>
              <a:t>7</a:t>
            </a:r>
          </a:p>
        </p:txBody>
      </p:sp>
      <p:sp>
        <p:nvSpPr>
          <p:cNvPr id="24" name="Title 23"/>
          <p:cNvSpPr>
            <a:spLocks noGrp="1"/>
          </p:cNvSpPr>
          <p:nvPr>
            <p:ph type="title"/>
          </p:nvPr>
        </p:nvSpPr>
        <p:spPr>
          <a:xfrm>
            <a:off x="627796" y="127297"/>
            <a:ext cx="10931915" cy="861774"/>
          </a:xfrm>
        </p:spPr>
        <p:txBody>
          <a:bodyPr>
            <a:normAutofit/>
          </a:bodyPr>
          <a:lstStyle/>
          <a:p>
            <a:pPr algn="ctr"/>
            <a:r>
              <a:rPr lang="en-GB" sz="2800" b="0" dirty="0">
                <a:latin typeface="Calibri" panose="020F0502020204030204" pitchFamily="34" charset="0"/>
                <a:cs typeface="Calibri" panose="020F0502020204030204" pitchFamily="34" charset="0"/>
              </a:rPr>
              <a:t>Usage Statistics:</a:t>
            </a:r>
            <a:br>
              <a:rPr lang="en-GB" sz="2800" b="0" dirty="0">
                <a:latin typeface="Calibri" panose="020F0502020204030204" pitchFamily="34" charset="0"/>
                <a:cs typeface="Calibri" panose="020F0502020204030204" pitchFamily="34" charset="0"/>
              </a:rPr>
            </a:br>
            <a:r>
              <a:rPr lang="en-GB" sz="2800" b="0" dirty="0">
                <a:latin typeface="Calibri" panose="020F0502020204030204" pitchFamily="34" charset="0"/>
                <a:cs typeface="Calibri" panose="020F0502020204030204" pitchFamily="34" charset="0"/>
              </a:rPr>
              <a:t>An additional attribute</a:t>
            </a:r>
          </a:p>
        </p:txBody>
      </p:sp>
      <p:sp>
        <p:nvSpPr>
          <p:cNvPr id="25" name="Footer Placeholder 3"/>
          <p:cNvSpPr>
            <a:spLocks noGrp="1"/>
          </p:cNvSpPr>
          <p:nvPr>
            <p:ph type="ftr" sz="quarter" idx="11"/>
          </p:nvPr>
        </p:nvSpPr>
        <p:spPr>
          <a:xfrm>
            <a:off x="501203" y="6435189"/>
            <a:ext cx="4114800" cy="273844"/>
          </a:xfrm>
        </p:spPr>
        <p:txBody>
          <a:bodyPr/>
          <a:lstStyle/>
          <a:p>
            <a:r>
              <a:rPr lang="en-GB" sz="1000" dirty="0"/>
              <a:t>Helen Malone – December 2017</a:t>
            </a:r>
          </a:p>
        </p:txBody>
      </p:sp>
      <p:pic>
        <p:nvPicPr>
          <p:cNvPr id="2" name="Picture 1"/>
          <p:cNvPicPr>
            <a:picLocks noChangeAspect="1"/>
          </p:cNvPicPr>
          <p:nvPr/>
        </p:nvPicPr>
        <p:blipFill>
          <a:blip r:embed="rId2"/>
          <a:stretch>
            <a:fillRect/>
          </a:stretch>
        </p:blipFill>
        <p:spPr>
          <a:xfrm>
            <a:off x="3338730" y="1350498"/>
            <a:ext cx="6133516" cy="4600137"/>
          </a:xfrm>
          <a:prstGeom prst="rect">
            <a:avLst/>
          </a:prstGeom>
        </p:spPr>
      </p:pic>
      <p:sp>
        <p:nvSpPr>
          <p:cNvPr id="5" name="TextBox 4"/>
          <p:cNvSpPr txBox="1"/>
          <p:nvPr/>
        </p:nvSpPr>
        <p:spPr>
          <a:xfrm>
            <a:off x="3749266" y="5190979"/>
            <a:ext cx="3559989" cy="584776"/>
          </a:xfrm>
          <a:prstGeom prst="rect">
            <a:avLst/>
          </a:prstGeom>
          <a:noFill/>
        </p:spPr>
        <p:txBody>
          <a:bodyPr wrap="none" rtlCol="0">
            <a:spAutoFit/>
          </a:bodyPr>
          <a:lstStyle/>
          <a:p>
            <a:pPr>
              <a:buClr>
                <a:schemeClr val="tx1"/>
              </a:buClr>
            </a:pPr>
            <a:r>
              <a:rPr lang="en-GB" sz="3200" b="1" dirty="0"/>
              <a:t>User Level Statistics</a:t>
            </a:r>
          </a:p>
        </p:txBody>
      </p:sp>
    </p:spTree>
    <p:extLst>
      <p:ext uri="{BB962C8B-B14F-4D97-AF65-F5344CB8AC3E}">
        <p14:creationId xmlns:p14="http://schemas.microsoft.com/office/powerpoint/2010/main" val="2675891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749429" y="308879"/>
            <a:ext cx="10102852" cy="523220"/>
          </a:xfrm>
          <a:prstGeom prst="rect">
            <a:avLst/>
          </a:prstGeom>
          <a:noFill/>
        </p:spPr>
        <p:txBody>
          <a:bodyPr wrap="square" rtlCol="0">
            <a:spAutoFit/>
          </a:bodyPr>
          <a:lstStyle/>
          <a:p>
            <a:pPr algn="ctr"/>
            <a:r>
              <a:rPr lang="en-US" sz="2800" b="0" dirty="0">
                <a:latin typeface="Calibri" panose="020F0502020204030204" pitchFamily="34" charset="0"/>
                <a:cs typeface="Calibri" panose="020F0502020204030204" pitchFamily="34" charset="0"/>
              </a:rPr>
              <a:t>Working Together in Partnership</a:t>
            </a:r>
          </a:p>
        </p:txBody>
      </p:sp>
      <p:sp>
        <p:nvSpPr>
          <p:cNvPr id="4" name="Footer Placeholder 3"/>
          <p:cNvSpPr>
            <a:spLocks noGrp="1"/>
          </p:cNvSpPr>
          <p:nvPr>
            <p:ph type="ftr" sz="quarter" idx="11"/>
          </p:nvPr>
        </p:nvSpPr>
        <p:spPr>
          <a:xfrm>
            <a:off x="501203" y="6435189"/>
            <a:ext cx="4114800" cy="273844"/>
          </a:xfrm>
        </p:spPr>
        <p:txBody>
          <a:bodyPr/>
          <a:lstStyle/>
          <a:p>
            <a:r>
              <a:rPr lang="en-GB" sz="1000" dirty="0"/>
              <a:t>Helen Malone – December 2017</a:t>
            </a:r>
          </a:p>
        </p:txBody>
      </p:sp>
      <p:sp>
        <p:nvSpPr>
          <p:cNvPr id="5" name="Slide Number Placeholder 4"/>
          <p:cNvSpPr>
            <a:spLocks noGrp="1"/>
          </p:cNvSpPr>
          <p:nvPr>
            <p:ph type="sldNum" sz="quarter" idx="12"/>
          </p:nvPr>
        </p:nvSpPr>
        <p:spPr>
          <a:xfrm>
            <a:off x="12027656" y="6632124"/>
            <a:ext cx="164347" cy="262841"/>
          </a:xfrm>
        </p:spPr>
        <p:txBody>
          <a:bodyPr/>
          <a:lstStyle/>
          <a:p>
            <a:fld id="{78999674-10CA-46D3-9C83-65BD7274430F}" type="slidenum">
              <a:rPr lang="en-GB" smtClean="0"/>
              <a:t>33</a:t>
            </a:fld>
            <a:endParaRPr lang="en-GB" dirty="0"/>
          </a:p>
        </p:txBody>
      </p:sp>
      <p:pic>
        <p:nvPicPr>
          <p:cNvPr id="8" name="Picture 7"/>
          <p:cNvPicPr>
            <a:picLocks noChangeAspect="1"/>
          </p:cNvPicPr>
          <p:nvPr/>
        </p:nvPicPr>
        <p:blipFill>
          <a:blip r:embed="rId3"/>
          <a:stretch>
            <a:fillRect/>
          </a:stretch>
        </p:blipFill>
        <p:spPr>
          <a:xfrm>
            <a:off x="1010716" y="1431962"/>
            <a:ext cx="1990392" cy="944035"/>
          </a:xfrm>
          <a:prstGeom prst="rect">
            <a:avLst/>
          </a:prstGeom>
        </p:spPr>
      </p:pic>
      <p:graphicFrame>
        <p:nvGraphicFramePr>
          <p:cNvPr id="9" name="Diagram 8"/>
          <p:cNvGraphicFramePr/>
          <p:nvPr>
            <p:extLst>
              <p:ext uri="{D42A27DB-BD31-4B8C-83A1-F6EECF244321}">
                <p14:modId xmlns:p14="http://schemas.microsoft.com/office/powerpoint/2010/main" val="493541180"/>
              </p:ext>
            </p:extLst>
          </p:nvPr>
        </p:nvGraphicFramePr>
        <p:xfrm>
          <a:off x="1203728" y="1211100"/>
          <a:ext cx="9194251" cy="4459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1010717" y="5670686"/>
            <a:ext cx="10451567" cy="523220"/>
          </a:xfrm>
          <a:prstGeom prst="rect">
            <a:avLst/>
          </a:prstGeom>
          <a:noFill/>
        </p:spPr>
        <p:txBody>
          <a:bodyPr wrap="square" rtlCol="0">
            <a:spAutoFit/>
          </a:bodyPr>
          <a:lstStyle/>
          <a:p>
            <a:pPr algn="ctr"/>
            <a:r>
              <a:rPr lang="en-US" sz="2800" dirty="0">
                <a:solidFill>
                  <a:schemeClr val="bg2"/>
                </a:solidFill>
                <a:latin typeface="Calibri" panose="020F0502020204030204" pitchFamily="34" charset="0"/>
                <a:ea typeface="+mj-ea"/>
                <a:cs typeface="Calibri" panose="020F0502020204030204" pitchFamily="34" charset="0"/>
              </a:rPr>
              <a:t>Phased Approach to Implementation</a:t>
            </a:r>
          </a:p>
        </p:txBody>
      </p:sp>
    </p:spTree>
    <p:extLst>
      <p:ext uri="{BB962C8B-B14F-4D97-AF65-F5344CB8AC3E}">
        <p14:creationId xmlns:p14="http://schemas.microsoft.com/office/powerpoint/2010/main" val="1809081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xfrm>
            <a:off x="2227385" y="3581400"/>
            <a:ext cx="7772400" cy="1221220"/>
          </a:xfrm>
          <a:prstGeom prst="rect">
            <a:avLst/>
          </a:prstGeom>
        </p:spPr>
        <p:txBody>
          <a:bodyPr>
            <a:normAutofit/>
          </a:bodyPr>
          <a:lstStyle>
            <a:lvl1pPr>
              <a:defRPr b="1">
                <a:solidFill>
                  <a:srgbClr val="595959"/>
                </a:solidFill>
              </a:defRPr>
            </a:lvl1pPr>
          </a:lstStyle>
          <a:p>
            <a:r>
              <a:rPr lang="nl-NL" dirty="0"/>
              <a:t>User Experience</a:t>
            </a:r>
            <a:endParaRPr b="0" i="1" dirty="0"/>
          </a:p>
        </p:txBody>
      </p:sp>
      <p:sp>
        <p:nvSpPr>
          <p:cNvPr id="178" name="Subtitle 2"/>
          <p:cNvSpPr txBox="1">
            <a:spLocks noGrp="1"/>
          </p:cNvSpPr>
          <p:nvPr>
            <p:ph type="body" sz="quarter" idx="1"/>
          </p:nvPr>
        </p:nvSpPr>
        <p:spPr>
          <a:xfrm>
            <a:off x="914400" y="5828674"/>
            <a:ext cx="3657599" cy="297390"/>
          </a:xfrm>
          <a:prstGeom prst="rect">
            <a:avLst/>
          </a:prstGeom>
        </p:spPr>
        <p:txBody>
          <a:bodyPr>
            <a:noAutofit/>
          </a:bodyPr>
          <a:lstStyle/>
          <a:p>
            <a:pPr algn="l">
              <a:spcBef>
                <a:spcPts val="0"/>
              </a:spcBef>
              <a:defRPr>
                <a:solidFill>
                  <a:srgbClr val="595959"/>
                </a:solidFill>
              </a:defRPr>
            </a:pPr>
            <a:r>
              <a:rPr lang="en-US" sz="1600" dirty="0"/>
              <a:t>December 6, 2017</a:t>
            </a:r>
            <a:endParaRPr sz="1600" dirty="0"/>
          </a:p>
        </p:txBody>
      </p:sp>
      <p:pic>
        <p:nvPicPr>
          <p:cNvPr id="179" name="Picture 4" descr="Picture 4"/>
          <p:cNvPicPr>
            <a:picLocks noChangeAspect="1"/>
          </p:cNvPicPr>
          <p:nvPr/>
        </p:nvPicPr>
        <p:blipFill>
          <a:blip r:embed="rId3">
            <a:extLst/>
          </a:blip>
          <a:stretch>
            <a:fillRect/>
          </a:stretch>
        </p:blipFill>
        <p:spPr>
          <a:xfrm>
            <a:off x="1066799" y="624314"/>
            <a:ext cx="2938014" cy="514006"/>
          </a:xfrm>
          <a:prstGeom prst="rect">
            <a:avLst/>
          </a:prstGeom>
          <a:ln w="12700">
            <a:miter lim="400000"/>
          </a:ln>
        </p:spPr>
      </p:pic>
      <p:pic>
        <p:nvPicPr>
          <p:cNvPr id="180" name="Picture 5" descr="Picture 5"/>
          <p:cNvPicPr>
            <a:picLocks noChangeAspect="1"/>
          </p:cNvPicPr>
          <p:nvPr/>
        </p:nvPicPr>
        <p:blipFill>
          <a:blip r:embed="rId4">
            <a:extLst/>
          </a:blip>
          <a:stretch>
            <a:fillRect/>
          </a:stretch>
        </p:blipFill>
        <p:spPr>
          <a:xfrm>
            <a:off x="9601199" y="389097"/>
            <a:ext cx="1792169" cy="782496"/>
          </a:xfrm>
          <a:prstGeom prst="rect">
            <a:avLst/>
          </a:prstGeom>
          <a:ln w="12700">
            <a:miter lim="400000"/>
          </a:ln>
        </p:spPr>
      </p:pic>
      <p:pic>
        <p:nvPicPr>
          <p:cNvPr id="181" name="Picture 6" descr="Picture 6"/>
          <p:cNvPicPr>
            <a:picLocks noChangeAspect="1"/>
          </p:cNvPicPr>
          <p:nvPr/>
        </p:nvPicPr>
        <p:blipFill>
          <a:blip r:embed="rId5">
            <a:extLst/>
          </a:blip>
          <a:stretch>
            <a:fillRect/>
          </a:stretch>
        </p:blipFill>
        <p:spPr>
          <a:xfrm>
            <a:off x="3886200" y="1752600"/>
            <a:ext cx="4343400" cy="1482057"/>
          </a:xfrm>
          <a:prstGeom prst="rect">
            <a:avLst/>
          </a:prstGeom>
          <a:ln w="12700">
            <a:miter lim="400000"/>
          </a:ln>
        </p:spPr>
      </p:pic>
      <p:sp>
        <p:nvSpPr>
          <p:cNvPr id="2" name="TextBox 1"/>
          <p:cNvSpPr txBox="1"/>
          <p:nvPr/>
        </p:nvSpPr>
        <p:spPr>
          <a:xfrm>
            <a:off x="6477001" y="5564802"/>
            <a:ext cx="518160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872722"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595959"/>
              </a:solidFill>
              <a:effectLst/>
              <a:uFillTx/>
              <a:sym typeface="Calibri"/>
            </a:endParaRPr>
          </a:p>
          <a:p>
            <a:pPr algn="r"/>
            <a:r>
              <a:rPr lang="nl-NL" sz="1600" dirty="0">
                <a:solidFill>
                  <a:srgbClr val="595959"/>
                </a:solidFill>
              </a:rPr>
              <a:t>Ralph Youngen, Director, Publishing Systems Integration, American Chemical Society</a:t>
            </a:r>
          </a:p>
          <a:p>
            <a:pPr algn="r"/>
            <a:r>
              <a:rPr lang="nl-NL" sz="1600" dirty="0">
                <a:solidFill>
                  <a:srgbClr val="595959"/>
                </a:solidFill>
              </a:rPr>
              <a:t>RA21 Steering Committee Member</a:t>
            </a:r>
          </a:p>
        </p:txBody>
      </p:sp>
    </p:spTree>
    <p:extLst>
      <p:ext uri="{BB962C8B-B14F-4D97-AF65-F5344CB8AC3E}">
        <p14:creationId xmlns:p14="http://schemas.microsoft.com/office/powerpoint/2010/main" val="4054201734"/>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595959"/>
                </a:solidFill>
              </a:rPr>
              <a:t>RA21 User Experience</a:t>
            </a:r>
          </a:p>
        </p:txBody>
      </p:sp>
      <p:sp>
        <p:nvSpPr>
          <p:cNvPr id="4" name="Slide Number Placeholder 3"/>
          <p:cNvSpPr>
            <a:spLocks noGrp="1"/>
          </p:cNvSpPr>
          <p:nvPr>
            <p:ph type="sldNum" sz="quarter" idx="2"/>
          </p:nvPr>
        </p:nvSpPr>
        <p:spPr>
          <a:xfrm>
            <a:off x="11955645" y="6632132"/>
            <a:ext cx="236363" cy="262841"/>
          </a:xfrm>
        </p:spPr>
        <p:txBody>
          <a:bodyPr/>
          <a:lstStyle/>
          <a:p>
            <a:fld id="{86CB4B4D-7CA3-9044-876B-883B54F8677D}" type="slidenum">
              <a:rPr lang="nl-NL" smtClean="0"/>
              <a:t>35</a:t>
            </a:fld>
            <a:endParaRPr lang="nl-NL"/>
          </a:p>
        </p:txBody>
      </p:sp>
      <p:sp>
        <p:nvSpPr>
          <p:cNvPr id="5" name="Rectangle 4"/>
          <p:cNvSpPr/>
          <p:nvPr/>
        </p:nvSpPr>
        <p:spPr>
          <a:xfrm>
            <a:off x="1857633" y="2339546"/>
            <a:ext cx="8534400" cy="2554545"/>
          </a:xfrm>
          <a:prstGeom prst="rect">
            <a:avLst/>
          </a:prstGeom>
        </p:spPr>
        <p:txBody>
          <a:bodyPr wrap="square">
            <a:spAutoFit/>
          </a:bodyPr>
          <a:lstStyle/>
          <a:p>
            <a:r>
              <a:rPr lang="en-US" sz="4000" b="1" i="1" dirty="0"/>
              <a:t>“You have to start with the customer experience and work your way back to technology.”</a:t>
            </a:r>
            <a:br>
              <a:rPr lang="en-US" sz="4000" b="1" i="1" dirty="0"/>
            </a:br>
            <a:r>
              <a:rPr lang="en-US" sz="4000" b="1" i="1" dirty="0"/>
              <a:t>— Steve Jobs</a:t>
            </a:r>
          </a:p>
        </p:txBody>
      </p:sp>
    </p:spTree>
    <p:extLst>
      <p:ext uri="{BB962C8B-B14F-4D97-AF65-F5344CB8AC3E}">
        <p14:creationId xmlns:p14="http://schemas.microsoft.com/office/powerpoint/2010/main" val="3651390925"/>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595959"/>
                </a:solidFill>
              </a:rPr>
              <a:t>RA21’s User Experience Challenge</a:t>
            </a:r>
          </a:p>
        </p:txBody>
      </p:sp>
      <p:sp>
        <p:nvSpPr>
          <p:cNvPr id="6" name="Text Placeholder 5"/>
          <p:cNvSpPr>
            <a:spLocks noGrp="1"/>
          </p:cNvSpPr>
          <p:nvPr>
            <p:ph type="body" idx="1"/>
          </p:nvPr>
        </p:nvSpPr>
        <p:spPr>
          <a:xfrm>
            <a:off x="609600" y="1524001"/>
            <a:ext cx="10972800" cy="5039386"/>
          </a:xfrm>
        </p:spPr>
        <p:txBody>
          <a:bodyPr/>
          <a:lstStyle/>
          <a:p>
            <a:r>
              <a:rPr lang="en-US" dirty="0"/>
              <a:t>Today:</a:t>
            </a:r>
          </a:p>
          <a:p>
            <a:pPr lvl="1"/>
            <a:r>
              <a:rPr lang="en-US" dirty="0"/>
              <a:t>Awesome user experience on campus</a:t>
            </a:r>
          </a:p>
          <a:p>
            <a:pPr lvl="1"/>
            <a:r>
              <a:rPr lang="en-US" dirty="0"/>
              <a:t>Awful user experience off campus</a:t>
            </a:r>
          </a:p>
          <a:p>
            <a:r>
              <a:rPr lang="en-US" dirty="0"/>
              <a:t>Tomorrow:</a:t>
            </a:r>
          </a:p>
          <a:p>
            <a:pPr lvl="1"/>
            <a:r>
              <a:rPr lang="en-US" dirty="0"/>
              <a:t>Consistent user experience anywhere on any device</a:t>
            </a:r>
          </a:p>
          <a:p>
            <a:endParaRPr lang="en-US" dirty="0"/>
          </a:p>
          <a:p>
            <a:r>
              <a:rPr lang="en-US" b="1" dirty="0"/>
              <a:t>Challenge:</a:t>
            </a:r>
          </a:p>
          <a:p>
            <a:pPr lvl="1"/>
            <a:r>
              <a:rPr lang="en-US" b="1" dirty="0"/>
              <a:t>On campus user experience will become slightly less seamless</a:t>
            </a:r>
          </a:p>
        </p:txBody>
      </p:sp>
      <p:sp>
        <p:nvSpPr>
          <p:cNvPr id="4" name="Slide Number Placeholder 3"/>
          <p:cNvSpPr>
            <a:spLocks noGrp="1"/>
          </p:cNvSpPr>
          <p:nvPr>
            <p:ph type="sldNum" sz="quarter" idx="2"/>
          </p:nvPr>
        </p:nvSpPr>
        <p:spPr>
          <a:xfrm>
            <a:off x="11955645" y="6632132"/>
            <a:ext cx="236363" cy="262841"/>
          </a:xfrm>
        </p:spPr>
        <p:txBody>
          <a:bodyPr/>
          <a:lstStyle/>
          <a:p>
            <a:fld id="{86CB4B4D-7CA3-9044-876B-883B54F8677D}" type="slidenum">
              <a:rPr lang="nl-NL" smtClean="0"/>
              <a:t>36</a:t>
            </a:fld>
            <a:endParaRPr lang="nl-NL"/>
          </a:p>
        </p:txBody>
      </p:sp>
    </p:spTree>
    <p:extLst>
      <p:ext uri="{BB962C8B-B14F-4D97-AF65-F5344CB8AC3E}">
        <p14:creationId xmlns:p14="http://schemas.microsoft.com/office/powerpoint/2010/main" val="19117189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595959"/>
                </a:solidFill>
              </a:rPr>
              <a:t>RA21’s User Experience Goals</a:t>
            </a:r>
          </a:p>
        </p:txBody>
      </p:sp>
      <p:sp>
        <p:nvSpPr>
          <p:cNvPr id="6" name="Text Placeholder 5"/>
          <p:cNvSpPr>
            <a:spLocks noGrp="1"/>
          </p:cNvSpPr>
          <p:nvPr>
            <p:ph type="body" idx="1"/>
          </p:nvPr>
        </p:nvSpPr>
        <p:spPr>
          <a:xfrm>
            <a:off x="609600" y="1524001"/>
            <a:ext cx="10972800" cy="5039386"/>
          </a:xfrm>
        </p:spPr>
        <p:txBody>
          <a:bodyPr/>
          <a:lstStyle/>
          <a:p>
            <a:r>
              <a:rPr lang="en-US" dirty="0"/>
              <a:t>Improve the Where Are You From (WAYF) User Experience</a:t>
            </a:r>
          </a:p>
          <a:p>
            <a:pPr lvl="1"/>
            <a:r>
              <a:rPr lang="en-US" dirty="0"/>
              <a:t>Encourage consistency across all publisher websites</a:t>
            </a:r>
          </a:p>
          <a:p>
            <a:endParaRPr lang="en-US" dirty="0"/>
          </a:p>
          <a:p>
            <a:r>
              <a:rPr lang="en-US" dirty="0"/>
              <a:t>Reduce the number of times a user encounters the WAYF</a:t>
            </a:r>
          </a:p>
          <a:p>
            <a:pPr lvl="1"/>
            <a:r>
              <a:rPr lang="en-US" dirty="0"/>
              <a:t>Share users’ preferred identity providers across publishers subject to both user privacy and publisher confidentiality concerns</a:t>
            </a:r>
          </a:p>
        </p:txBody>
      </p:sp>
      <p:sp>
        <p:nvSpPr>
          <p:cNvPr id="4" name="Slide Number Placeholder 3"/>
          <p:cNvSpPr>
            <a:spLocks noGrp="1"/>
          </p:cNvSpPr>
          <p:nvPr>
            <p:ph type="sldNum" sz="quarter" idx="2"/>
          </p:nvPr>
        </p:nvSpPr>
        <p:spPr>
          <a:xfrm>
            <a:off x="11955645" y="6632132"/>
            <a:ext cx="236363" cy="262841"/>
          </a:xfrm>
        </p:spPr>
        <p:txBody>
          <a:bodyPr/>
          <a:lstStyle/>
          <a:p>
            <a:fld id="{86CB4B4D-7CA3-9044-876B-883B54F8677D}" type="slidenum">
              <a:rPr lang="nl-NL" smtClean="0"/>
              <a:t>37</a:t>
            </a:fld>
            <a:endParaRPr lang="nl-NL"/>
          </a:p>
        </p:txBody>
      </p:sp>
    </p:spTree>
    <p:extLst>
      <p:ext uri="{BB962C8B-B14F-4D97-AF65-F5344CB8AC3E}">
        <p14:creationId xmlns:p14="http://schemas.microsoft.com/office/powerpoint/2010/main" val="3968333630"/>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95959"/>
                </a:solidFill>
              </a:rPr>
              <a:t>RA21 UX Development Across the RA21 Pilots</a:t>
            </a:r>
            <a:endParaRPr lang="nl-NL" dirty="0">
              <a:solidFill>
                <a:srgbClr val="595959"/>
              </a:solidFill>
            </a:endParaRPr>
          </a:p>
        </p:txBody>
      </p:sp>
      <p:sp>
        <p:nvSpPr>
          <p:cNvPr id="6" name="Text Placeholder 5"/>
          <p:cNvSpPr>
            <a:spLocks noGrp="1"/>
          </p:cNvSpPr>
          <p:nvPr>
            <p:ph type="body" idx="1"/>
          </p:nvPr>
        </p:nvSpPr>
        <p:spPr>
          <a:xfrm>
            <a:off x="609600" y="1371600"/>
            <a:ext cx="10972800" cy="5191787"/>
          </a:xfrm>
        </p:spPr>
        <p:txBody>
          <a:bodyPr>
            <a:normAutofit/>
          </a:bodyPr>
          <a:lstStyle/>
          <a:p>
            <a:r>
              <a:rPr lang="en-US" sz="2800" dirty="0"/>
              <a:t>Corporate Pilot</a:t>
            </a:r>
          </a:p>
          <a:p>
            <a:pPr lvl="1"/>
            <a:r>
              <a:rPr lang="en-US" sz="2800" dirty="0"/>
              <a:t>Developed prototype WAYF UX based upon institution name or institution email address lookup</a:t>
            </a:r>
          </a:p>
          <a:p>
            <a:pPr lvl="1"/>
            <a:r>
              <a:rPr lang="en-US" sz="2800" dirty="0"/>
              <a:t>Tested prototype with ~50 corporate scientists</a:t>
            </a:r>
          </a:p>
        </p:txBody>
      </p:sp>
      <p:sp>
        <p:nvSpPr>
          <p:cNvPr id="4" name="Slide Number Placeholder 3"/>
          <p:cNvSpPr>
            <a:spLocks noGrp="1"/>
          </p:cNvSpPr>
          <p:nvPr>
            <p:ph type="sldNum" sz="quarter" idx="2"/>
          </p:nvPr>
        </p:nvSpPr>
        <p:spPr>
          <a:xfrm>
            <a:off x="11955645" y="6632132"/>
            <a:ext cx="236363" cy="262841"/>
          </a:xfrm>
        </p:spPr>
        <p:txBody>
          <a:bodyPr/>
          <a:lstStyle/>
          <a:p>
            <a:fld id="{86CB4B4D-7CA3-9044-876B-883B54F8677D}" type="slidenum">
              <a:rPr lang="nl-NL" smtClean="0"/>
              <a:t>38</a:t>
            </a:fld>
            <a:endParaRPr lang="nl-N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429000"/>
            <a:ext cx="8610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95400"/>
            <a:ext cx="4838700"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8821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95959"/>
                </a:solidFill>
              </a:rPr>
              <a:t>RA21 UX Development Across the RA21 Pilots</a:t>
            </a:r>
            <a:endParaRPr lang="nl-NL" dirty="0">
              <a:solidFill>
                <a:srgbClr val="595959"/>
              </a:solidFill>
            </a:endParaRPr>
          </a:p>
        </p:txBody>
      </p:sp>
      <p:sp>
        <p:nvSpPr>
          <p:cNvPr id="6" name="Text Placeholder 5"/>
          <p:cNvSpPr>
            <a:spLocks noGrp="1"/>
          </p:cNvSpPr>
          <p:nvPr>
            <p:ph type="body" idx="1"/>
          </p:nvPr>
        </p:nvSpPr>
        <p:spPr>
          <a:xfrm>
            <a:off x="609600" y="1524000"/>
            <a:ext cx="10972800" cy="5039387"/>
          </a:xfrm>
        </p:spPr>
        <p:txBody>
          <a:bodyPr>
            <a:normAutofit/>
          </a:bodyPr>
          <a:lstStyle/>
          <a:p>
            <a:r>
              <a:rPr lang="en-US" sz="2800" dirty="0"/>
              <a:t>UX work that began under Corporate Pilot is continuing as a single track across both the P3W and WAYF Cloud pilots</a:t>
            </a:r>
          </a:p>
          <a:p>
            <a:pPr lvl="1"/>
            <a:r>
              <a:rPr lang="en-US" sz="2800" dirty="0"/>
              <a:t>Heavy emphasis on how to accomplish cross-publisher sharing of prior identity provider choices</a:t>
            </a:r>
          </a:p>
          <a:p>
            <a:pPr lvl="1"/>
            <a:endParaRPr lang="en-US" sz="2800" dirty="0"/>
          </a:p>
        </p:txBody>
      </p:sp>
      <p:sp>
        <p:nvSpPr>
          <p:cNvPr id="4" name="Slide Number Placeholder 3"/>
          <p:cNvSpPr>
            <a:spLocks noGrp="1"/>
          </p:cNvSpPr>
          <p:nvPr>
            <p:ph type="sldNum" sz="quarter" idx="2"/>
          </p:nvPr>
        </p:nvSpPr>
        <p:spPr>
          <a:xfrm>
            <a:off x="11955645" y="6632132"/>
            <a:ext cx="236363" cy="262841"/>
          </a:xfrm>
        </p:spPr>
        <p:txBody>
          <a:bodyPr/>
          <a:lstStyle/>
          <a:p>
            <a:fld id="{86CB4B4D-7CA3-9044-876B-883B54F8677D}" type="slidenum">
              <a:rPr lang="nl-NL" smtClean="0"/>
              <a:t>39</a:t>
            </a:fld>
            <a:endParaRPr lang="nl-NL"/>
          </a:p>
        </p:txBody>
      </p:sp>
      <p:sp>
        <p:nvSpPr>
          <p:cNvPr id="7" name="Content Placeholder 2"/>
          <p:cNvSpPr txBox="1">
            <a:spLocks/>
          </p:cNvSpPr>
          <p:nvPr/>
        </p:nvSpPr>
        <p:spPr>
          <a:xfrm>
            <a:off x="376562" y="3962400"/>
            <a:ext cx="11430000" cy="12954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92500" lnSpcReduction="20000"/>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357188" indent="-357188" hangingPunct="1"/>
            <a:endParaRPr lang="en-US" sz="2800" dirty="0">
              <a:solidFill>
                <a:srgbClr val="595959"/>
              </a:solidFill>
            </a:endParaRPr>
          </a:p>
          <a:p>
            <a:pPr marL="0" indent="0" algn="ctr" hangingPunct="1">
              <a:buFont typeface="Arial"/>
              <a:buNone/>
            </a:pPr>
            <a:r>
              <a:rPr lang="en-US" sz="6500" b="1" dirty="0">
                <a:solidFill>
                  <a:srgbClr val="595959"/>
                </a:solidFill>
                <a:hlinkClick r:id="rId2"/>
              </a:rPr>
              <a:t>RA21 UX Demo</a:t>
            </a:r>
            <a:endParaRPr lang="en-US" sz="6500" b="1" dirty="0">
              <a:solidFill>
                <a:srgbClr val="595959"/>
              </a:solidFill>
            </a:endParaRPr>
          </a:p>
        </p:txBody>
      </p:sp>
      <p:sp>
        <p:nvSpPr>
          <p:cNvPr id="8" name="Content Placeholder 2"/>
          <p:cNvSpPr txBox="1">
            <a:spLocks/>
          </p:cNvSpPr>
          <p:nvPr/>
        </p:nvSpPr>
        <p:spPr>
          <a:xfrm>
            <a:off x="147962" y="4876800"/>
            <a:ext cx="11887200" cy="144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357188" indent="-357188" hangingPunct="1"/>
            <a:endParaRPr lang="en-US" sz="2800" dirty="0">
              <a:solidFill>
                <a:srgbClr val="595959"/>
              </a:solidFill>
            </a:endParaRPr>
          </a:p>
          <a:p>
            <a:pPr marL="0" indent="0" algn="ctr" hangingPunct="1">
              <a:buFont typeface="Arial"/>
              <a:buNone/>
            </a:pPr>
            <a:r>
              <a:rPr lang="en-US" sz="4800" b="1" i="1" dirty="0">
                <a:solidFill>
                  <a:srgbClr val="595959"/>
                </a:solidFill>
              </a:rPr>
              <a:t>Warning: Work in Progress!</a:t>
            </a:r>
            <a:endParaRPr lang="en-US" sz="4800" i="1" dirty="0">
              <a:solidFill>
                <a:srgbClr val="595959"/>
              </a:solidFill>
            </a:endParaRPr>
          </a:p>
        </p:txBody>
      </p:sp>
    </p:spTree>
    <p:extLst>
      <p:ext uri="{BB962C8B-B14F-4D97-AF65-F5344CB8AC3E}">
        <p14:creationId xmlns:p14="http://schemas.microsoft.com/office/powerpoint/2010/main" val="20700577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808080"/>
                </a:solidFill>
              </a:rPr>
              <a:t>Early 21st Century: digital and remote</a:t>
            </a:r>
          </a:p>
        </p:txBody>
      </p:sp>
      <p:sp>
        <p:nvSpPr>
          <p:cNvPr id="6" name="Rectangle 5"/>
          <p:cNvSpPr/>
          <p:nvPr/>
        </p:nvSpPr>
        <p:spPr>
          <a:xfrm>
            <a:off x="4756286" y="1845415"/>
            <a:ext cx="7044774" cy="34163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8775" indent="-358775">
              <a:spcAft>
                <a:spcPts val="600"/>
              </a:spcAft>
              <a:buSzPct val="100000"/>
              <a:buFont typeface="Arial"/>
              <a:buChar char="•"/>
            </a:pPr>
            <a:r>
              <a:rPr lang="en-US" sz="2800" dirty="0">
                <a:solidFill>
                  <a:srgbClr val="595959"/>
                </a:solidFill>
                <a:latin typeface="+mj-lt"/>
                <a:cs typeface="Arial" panose="020B0604020202020204" pitchFamily="34" charset="0"/>
              </a:rPr>
              <a:t>Technology </a:t>
            </a:r>
            <a:r>
              <a:rPr lang="en-US" sz="2800" dirty="0" smtClean="0">
                <a:solidFill>
                  <a:srgbClr val="595959"/>
                </a:solidFill>
                <a:latin typeface="+mj-lt"/>
                <a:cs typeface="Arial" panose="020B0604020202020204" pitchFamily="34" charset="0"/>
              </a:rPr>
              <a:t>evolved</a:t>
            </a:r>
            <a:endParaRPr lang="en-US" sz="2800" dirty="0">
              <a:solidFill>
                <a:srgbClr val="595959"/>
              </a:solidFill>
              <a:latin typeface="+mj-lt"/>
              <a:cs typeface="Arial" panose="020B0604020202020204" pitchFamily="34" charset="0"/>
            </a:endParaRPr>
          </a:p>
          <a:p>
            <a:pPr marL="358775" indent="-358775">
              <a:spcAft>
                <a:spcPts val="600"/>
              </a:spcAft>
              <a:buSzPct val="100000"/>
              <a:buFont typeface="Arial"/>
              <a:buChar char="•"/>
            </a:pPr>
            <a:r>
              <a:rPr lang="en-US" sz="2800" dirty="0">
                <a:solidFill>
                  <a:srgbClr val="595959"/>
                </a:solidFill>
                <a:latin typeface="+mj-lt"/>
                <a:cs typeface="Arial" panose="020B0604020202020204" pitchFamily="34" charset="0"/>
              </a:rPr>
              <a:t>Growing diversified scholarly eco-system</a:t>
            </a:r>
          </a:p>
          <a:p>
            <a:pPr marL="358775" indent="-358775">
              <a:spcAft>
                <a:spcPts val="600"/>
              </a:spcAft>
              <a:buSzPct val="100000"/>
              <a:buFont typeface="Arial"/>
              <a:buChar char="•"/>
            </a:pPr>
            <a:r>
              <a:rPr lang="en-US" sz="2800" dirty="0">
                <a:solidFill>
                  <a:srgbClr val="595959"/>
                </a:solidFill>
                <a:latin typeface="+mj-lt"/>
                <a:cs typeface="Arial" panose="020B0604020202020204" pitchFamily="34" charset="0"/>
              </a:rPr>
              <a:t>Multiple entry </a:t>
            </a:r>
            <a:r>
              <a:rPr lang="en-US" sz="2800" dirty="0" smtClean="0">
                <a:solidFill>
                  <a:srgbClr val="595959"/>
                </a:solidFill>
                <a:latin typeface="+mj-lt"/>
                <a:cs typeface="Arial" panose="020B0604020202020204" pitchFamily="34" charset="0"/>
              </a:rPr>
              <a:t>points, e.g. mobile </a:t>
            </a:r>
            <a:r>
              <a:rPr lang="en-US" sz="2800" dirty="0">
                <a:solidFill>
                  <a:srgbClr val="595959"/>
                </a:solidFill>
                <a:latin typeface="+mj-lt"/>
                <a:cs typeface="Arial" panose="020B0604020202020204" pitchFamily="34" charset="0"/>
              </a:rPr>
              <a:t>and remote </a:t>
            </a:r>
            <a:r>
              <a:rPr lang="en-US" sz="2800" dirty="0" smtClean="0">
                <a:solidFill>
                  <a:srgbClr val="595959"/>
                </a:solidFill>
                <a:latin typeface="+mj-lt"/>
                <a:cs typeface="Arial" panose="020B0604020202020204" pitchFamily="34" charset="0"/>
              </a:rPr>
              <a:t>access</a:t>
            </a:r>
          </a:p>
          <a:p>
            <a:pPr marL="358775" indent="-358775">
              <a:spcAft>
                <a:spcPts val="600"/>
              </a:spcAft>
              <a:buSzPct val="100000"/>
              <a:buFont typeface="Arial"/>
              <a:buChar char="•"/>
            </a:pPr>
            <a:r>
              <a:rPr lang="en-US" sz="2800" dirty="0" smtClean="0">
                <a:solidFill>
                  <a:srgbClr val="595959"/>
                </a:solidFill>
                <a:latin typeface="+mj-lt"/>
                <a:cs typeface="Arial" panose="020B0604020202020204" pitchFamily="34" charset="0"/>
              </a:rPr>
              <a:t>Changing user expectations and behavior</a:t>
            </a:r>
          </a:p>
          <a:p>
            <a:pPr marL="358775" indent="-358775">
              <a:spcAft>
                <a:spcPts val="600"/>
              </a:spcAft>
              <a:buSzPct val="100000"/>
              <a:buFont typeface="Arial"/>
              <a:buChar char="•"/>
            </a:pPr>
            <a:r>
              <a:rPr lang="en-US" sz="2800" dirty="0" smtClean="0">
                <a:solidFill>
                  <a:srgbClr val="595959"/>
                </a:solidFill>
                <a:latin typeface="+mj-lt"/>
                <a:cs typeface="Arial" panose="020B0604020202020204" pitchFamily="34" charset="0"/>
              </a:rPr>
              <a:t>Significant growth of usage outside of corporate/campus networks</a:t>
            </a:r>
            <a:endParaRPr lang="en-US" sz="2800" dirty="0">
              <a:solidFill>
                <a:srgbClr val="595959"/>
              </a:solidFill>
              <a:latin typeface="+mj-lt"/>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30" y="1853058"/>
            <a:ext cx="3343275" cy="218554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1291" y="5846510"/>
            <a:ext cx="734873" cy="73487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24" y="4113220"/>
            <a:ext cx="3343276" cy="2156952"/>
          </a:xfrm>
          <a:prstGeom prst="rect">
            <a:avLst/>
          </a:prstGeom>
        </p:spPr>
      </p:pic>
    </p:spTree>
    <p:extLst>
      <p:ext uri="{BB962C8B-B14F-4D97-AF65-F5344CB8AC3E}">
        <p14:creationId xmlns:p14="http://schemas.microsoft.com/office/powerpoint/2010/main" val="41668105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2"/>
          <p:cNvSpPr txBox="1">
            <a:spLocks noGrp="1"/>
          </p:cNvSpPr>
          <p:nvPr>
            <p:ph type="title"/>
          </p:nvPr>
        </p:nvSpPr>
        <p:spPr>
          <a:prstGeom prst="rect">
            <a:avLst/>
          </a:prstGeom>
        </p:spPr>
        <p:txBody>
          <a:bodyPr>
            <a:normAutofit/>
          </a:bodyPr>
          <a:lstStyle/>
          <a:p>
            <a:r>
              <a:rPr lang="en-US" dirty="0">
                <a:solidFill>
                  <a:srgbClr val="595959"/>
                </a:solidFill>
              </a:rPr>
              <a:t>Pilot Approaches to Cross-Publisher Sharing</a:t>
            </a:r>
            <a:br>
              <a:rPr lang="en-US" dirty="0">
                <a:solidFill>
                  <a:srgbClr val="595959"/>
                </a:solidFill>
              </a:rPr>
            </a:br>
            <a:r>
              <a:rPr lang="en-US" sz="2700" dirty="0">
                <a:solidFill>
                  <a:srgbClr val="595959"/>
                </a:solidFill>
              </a:rPr>
              <a:t>P3W vs. WAYF Cloud</a:t>
            </a:r>
            <a:endParaRPr sz="2700" dirty="0">
              <a:solidFill>
                <a:srgbClr val="595959"/>
              </a:solidFill>
            </a:endParaRPr>
          </a:p>
        </p:txBody>
      </p:sp>
      <p:sp>
        <p:nvSpPr>
          <p:cNvPr id="2" name="Slide Number Placeholder 1"/>
          <p:cNvSpPr>
            <a:spLocks noGrp="1"/>
          </p:cNvSpPr>
          <p:nvPr>
            <p:ph type="sldNum" sz="quarter" idx="2"/>
          </p:nvPr>
        </p:nvSpPr>
        <p:spPr>
          <a:xfrm>
            <a:off x="12022733" y="6632132"/>
            <a:ext cx="169275" cy="262841"/>
          </a:xfrm>
        </p:spPr>
        <p:txBody>
          <a:bodyPr/>
          <a:lstStyle/>
          <a:p>
            <a:fld id="{86CB4B4D-7CA3-9044-876B-883B54F8677D}" type="slidenum">
              <a:rPr lang="nl-NL" smtClean="0"/>
              <a:t>40</a:t>
            </a:fld>
            <a:endParaRPr lang="nl-NL"/>
          </a:p>
        </p:txBody>
      </p:sp>
      <p:graphicFrame>
        <p:nvGraphicFramePr>
          <p:cNvPr id="3" name="Table 2"/>
          <p:cNvGraphicFramePr>
            <a:graphicFrameLocks noGrp="1"/>
          </p:cNvGraphicFramePr>
          <p:nvPr>
            <p:extLst>
              <p:ext uri="{D42A27DB-BD31-4B8C-83A1-F6EECF244321}">
                <p14:modId xmlns:p14="http://schemas.microsoft.com/office/powerpoint/2010/main" val="1543193293"/>
              </p:ext>
            </p:extLst>
          </p:nvPr>
        </p:nvGraphicFramePr>
        <p:xfrm>
          <a:off x="1066800" y="1828800"/>
          <a:ext cx="9601200" cy="2865119"/>
        </p:xfrm>
        <a:graphic>
          <a:graphicData uri="http://schemas.openxmlformats.org/drawingml/2006/table">
            <a:tbl>
              <a:tblPr firstRow="1" bandRow="1">
                <a:tableStyleId>{5940675A-B579-460E-94D1-54222C63F5DA}</a:tableStyleId>
              </a:tblPr>
              <a:tblGrid>
                <a:gridCol w="1447800">
                  <a:extLst>
                    <a:ext uri="{9D8B030D-6E8A-4147-A177-3AD203B41FA5}">
                      <a16:colId xmlns="" xmlns:a16="http://schemas.microsoft.com/office/drawing/2014/main" val="20000"/>
                    </a:ext>
                  </a:extLst>
                </a:gridCol>
                <a:gridCol w="3352800">
                  <a:extLst>
                    <a:ext uri="{9D8B030D-6E8A-4147-A177-3AD203B41FA5}">
                      <a16:colId xmlns="" xmlns:a16="http://schemas.microsoft.com/office/drawing/2014/main" val="20001"/>
                    </a:ext>
                  </a:extLst>
                </a:gridCol>
                <a:gridCol w="2400300">
                  <a:extLst>
                    <a:ext uri="{9D8B030D-6E8A-4147-A177-3AD203B41FA5}">
                      <a16:colId xmlns="" xmlns:a16="http://schemas.microsoft.com/office/drawing/2014/main" val="20002"/>
                    </a:ext>
                  </a:extLst>
                </a:gridCol>
                <a:gridCol w="2400300">
                  <a:extLst>
                    <a:ext uri="{9D8B030D-6E8A-4147-A177-3AD203B41FA5}">
                      <a16:colId xmlns="" xmlns:a16="http://schemas.microsoft.com/office/drawing/2014/main" val="20003"/>
                    </a:ext>
                  </a:extLst>
                </a:gridCol>
              </a:tblGrid>
              <a:tr h="313590">
                <a:tc>
                  <a:txBody>
                    <a:bodyPr/>
                    <a:lstStyle/>
                    <a:p>
                      <a:pPr algn="ctr"/>
                      <a:endParaRPr lang="en-US" dirty="0"/>
                    </a:p>
                  </a:txBody>
                  <a:tcPr/>
                </a:tc>
                <a:tc>
                  <a:txBody>
                    <a:bodyPr/>
                    <a:lstStyle/>
                    <a:p>
                      <a:pPr algn="ctr"/>
                      <a:r>
                        <a:rPr lang="en-US" sz="1600" dirty="0"/>
                        <a:t>Sharing Approach</a:t>
                      </a:r>
                    </a:p>
                  </a:txBody>
                  <a:tcPr/>
                </a:tc>
                <a:tc>
                  <a:txBody>
                    <a:bodyPr/>
                    <a:lstStyle/>
                    <a:p>
                      <a:pPr algn="ctr"/>
                      <a:r>
                        <a:rPr lang="en-US" sz="1600" dirty="0"/>
                        <a:t>User</a:t>
                      </a:r>
                      <a:r>
                        <a:rPr lang="en-US" sz="1600" baseline="0" dirty="0"/>
                        <a:t> Experience Impact</a:t>
                      </a:r>
                      <a:endParaRPr lang="en-US" sz="1600" dirty="0"/>
                    </a:p>
                  </a:txBody>
                  <a:tcPr/>
                </a:tc>
                <a:tc>
                  <a:txBody>
                    <a:bodyPr/>
                    <a:lstStyle/>
                    <a:p>
                      <a:pPr algn="ctr"/>
                      <a:r>
                        <a:rPr lang="en-US" sz="1600" dirty="0"/>
                        <a:t>Security/Privacy Impact</a:t>
                      </a:r>
                    </a:p>
                  </a:txBody>
                  <a:tcPr/>
                </a:tc>
                <a:extLst>
                  <a:ext uri="{0D108BD9-81ED-4DB2-BD59-A6C34878D82A}">
                    <a16:rowId xmlns="" xmlns:a16="http://schemas.microsoft.com/office/drawing/2014/main" val="10000"/>
                  </a:ext>
                </a:extLst>
              </a:tr>
              <a:tr h="1062405">
                <a:tc>
                  <a:txBody>
                    <a:bodyPr/>
                    <a:lstStyle/>
                    <a:p>
                      <a:pPr algn="ctr"/>
                      <a:r>
                        <a:rPr lang="en-US" sz="1600" b="1" dirty="0"/>
                        <a:t>P3W</a:t>
                      </a:r>
                    </a:p>
                  </a:txBody>
                  <a:tcPr anchor="ctr"/>
                </a:tc>
                <a:tc>
                  <a:txBody>
                    <a:bodyPr/>
                    <a:lstStyle/>
                    <a:p>
                      <a:pPr algn="l"/>
                      <a:r>
                        <a:rPr lang="en-US" sz="1400" dirty="0"/>
                        <a:t>Prior identity</a:t>
                      </a:r>
                      <a:r>
                        <a:rPr lang="en-US" sz="1400" baseline="0" dirty="0"/>
                        <a:t> provider choices are stored in local browser storage.</a:t>
                      </a:r>
                      <a:endParaRPr lang="en-US" sz="1400" dirty="0"/>
                    </a:p>
                  </a:txBody>
                  <a:tcPr anchor="ctr"/>
                </a:tc>
                <a:tc>
                  <a:txBody>
                    <a:bodyPr/>
                    <a:lstStyle/>
                    <a:p>
                      <a:pPr algn="l"/>
                      <a:r>
                        <a:rPr lang="en-US" sz="1400" dirty="0"/>
                        <a:t>Tradeoff between UX options at</a:t>
                      </a:r>
                      <a:r>
                        <a:rPr lang="en-US" sz="1400" baseline="0" dirty="0"/>
                        <a:t> publisher site and browser compatibility.  May require </a:t>
                      </a:r>
                      <a:r>
                        <a:rPr lang="en-US" sz="1400" baseline="0" dirty="0" err="1"/>
                        <a:t>iFrames</a:t>
                      </a:r>
                      <a:r>
                        <a:rPr lang="en-US" sz="1400" baseline="0" dirty="0"/>
                        <a:t> or other approaches that stretch browser compatibility.</a:t>
                      </a:r>
                      <a:endParaRPr lang="en-US" sz="1400" dirty="0"/>
                    </a:p>
                  </a:txBody>
                  <a:tcPr anchor="ctr">
                    <a:solidFill>
                      <a:srgbClr val="FFFF00"/>
                    </a:solidFill>
                  </a:tcPr>
                </a:tc>
                <a:tc>
                  <a:txBody>
                    <a:bodyPr/>
                    <a:lstStyle/>
                    <a:p>
                      <a:pPr algn="l"/>
                      <a:r>
                        <a:rPr lang="en-US" sz="1400" dirty="0"/>
                        <a:t>Less impact.</a:t>
                      </a:r>
                      <a:r>
                        <a:rPr lang="en-US" sz="1400" baseline="0" dirty="0"/>
                        <a:t> Only </a:t>
                      </a:r>
                      <a:r>
                        <a:rPr lang="en-US" sz="1400" baseline="0" dirty="0" err="1"/>
                        <a:t>IdP</a:t>
                      </a:r>
                      <a:r>
                        <a:rPr lang="en-US" sz="1400" baseline="0" dirty="0"/>
                        <a:t> choices stored. All data stored in local browser.</a:t>
                      </a:r>
                      <a:endParaRPr lang="en-US" sz="1400" dirty="0"/>
                    </a:p>
                  </a:txBody>
                  <a:tcPr anchor="ctr">
                    <a:solidFill>
                      <a:srgbClr val="92D050"/>
                    </a:solidFill>
                  </a:tcPr>
                </a:tc>
                <a:extLst>
                  <a:ext uri="{0D108BD9-81ED-4DB2-BD59-A6C34878D82A}">
                    <a16:rowId xmlns="" xmlns:a16="http://schemas.microsoft.com/office/drawing/2014/main" val="10001"/>
                  </a:ext>
                </a:extLst>
              </a:tr>
              <a:tr h="1062405">
                <a:tc>
                  <a:txBody>
                    <a:bodyPr/>
                    <a:lstStyle/>
                    <a:p>
                      <a:pPr algn="ctr"/>
                      <a:r>
                        <a:rPr lang="en-US" sz="1600" b="1" dirty="0"/>
                        <a:t>WAYF Cloud</a:t>
                      </a:r>
                    </a:p>
                  </a:txBody>
                  <a:tcPr anchor="ctr"/>
                </a:tc>
                <a:tc>
                  <a:txBody>
                    <a:bodyPr/>
                    <a:lstStyle/>
                    <a:p>
                      <a:pPr algn="l"/>
                      <a:r>
                        <a:rPr lang="en-US" sz="1400" dirty="0"/>
                        <a:t>Prior identity provider choices are stored in a centralized service.</a:t>
                      </a:r>
                    </a:p>
                  </a:txBody>
                  <a:tcPr anchor="ctr"/>
                </a:tc>
                <a:tc>
                  <a:txBody>
                    <a:bodyPr/>
                    <a:lstStyle/>
                    <a:p>
                      <a:pPr algn="l"/>
                      <a:r>
                        <a:rPr lang="en-US" sz="1400" dirty="0"/>
                        <a:t>Less impact.  Prior</a:t>
                      </a:r>
                      <a:r>
                        <a:rPr lang="en-US" sz="1400" baseline="0" dirty="0"/>
                        <a:t> identity provider choices are retrieved via backend call to centralize service.</a:t>
                      </a:r>
                      <a:endParaRPr lang="en-US" sz="1400" dirty="0"/>
                    </a:p>
                  </a:txBody>
                  <a:tcPr anchor="ctr">
                    <a:solidFill>
                      <a:srgbClr val="92D050"/>
                    </a:solidFill>
                  </a:tcPr>
                </a:tc>
                <a:tc>
                  <a:txBody>
                    <a:bodyPr/>
                    <a:lstStyle/>
                    <a:p>
                      <a:pPr algn="l"/>
                      <a:r>
                        <a:rPr lang="en-US" sz="1400" dirty="0"/>
                        <a:t>Potential</a:t>
                      </a:r>
                      <a:r>
                        <a:rPr lang="en-US" sz="1400" baseline="0" dirty="0"/>
                        <a:t> concern.  Requires trusted third party to protect data.  May not be compatible with privacy regulations.</a:t>
                      </a:r>
                      <a:endParaRPr lang="en-US" sz="1400" dirty="0"/>
                    </a:p>
                  </a:txBody>
                  <a:tcPr anchor="ctr">
                    <a:solidFill>
                      <a:srgbClr val="F79B9B"/>
                    </a:solidFill>
                  </a:tcPr>
                </a:tc>
                <a:extLst>
                  <a:ext uri="{0D108BD9-81ED-4DB2-BD59-A6C34878D82A}">
                    <a16:rowId xmlns="" xmlns:a16="http://schemas.microsoft.com/office/drawing/2014/main" val="10002"/>
                  </a:ext>
                </a:extLst>
              </a:tr>
            </a:tbl>
          </a:graphicData>
        </a:graphic>
      </p:graphicFrame>
      <p:sp>
        <p:nvSpPr>
          <p:cNvPr id="10" name="TextBox 9"/>
          <p:cNvSpPr txBox="1"/>
          <p:nvPr/>
        </p:nvSpPr>
        <p:spPr>
          <a:xfrm>
            <a:off x="1066800" y="4876800"/>
            <a:ext cx="10807574" cy="14588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3" spcCol="38100" rtlCol="0" anchor="t">
            <a:spAutoFit/>
          </a:bodyPr>
          <a:lstStyle/>
          <a:p>
            <a:pPr>
              <a:lnSpc>
                <a:spcPct val="120000"/>
              </a:lnSpc>
            </a:pPr>
            <a:r>
              <a:rPr lang="en-US" sz="2000" dirty="0">
                <a:solidFill>
                  <a:srgbClr val="595959"/>
                </a:solidFill>
              </a:rPr>
              <a:t>Evaluation Criteria:</a:t>
            </a:r>
          </a:p>
          <a:p>
            <a:pPr marL="566738" lvl="2" indent="-285750">
              <a:lnSpc>
                <a:spcPct val="120000"/>
              </a:lnSpc>
              <a:buFont typeface="Arial" panose="020B0604020202020204" pitchFamily="34" charset="0"/>
              <a:buChar char="•"/>
            </a:pPr>
            <a:r>
              <a:rPr lang="en-US" dirty="0">
                <a:solidFill>
                  <a:srgbClr val="595959"/>
                </a:solidFill>
              </a:rPr>
              <a:t>UI/UX Flexibility</a:t>
            </a:r>
          </a:p>
          <a:p>
            <a:pPr marL="566738" lvl="2" indent="-285750">
              <a:lnSpc>
                <a:spcPct val="120000"/>
              </a:lnSpc>
              <a:buFont typeface="Arial" panose="020B0604020202020204" pitchFamily="34" charset="0"/>
              <a:buChar char="•"/>
            </a:pPr>
            <a:r>
              <a:rPr lang="en-US" dirty="0">
                <a:solidFill>
                  <a:srgbClr val="595959"/>
                </a:solidFill>
              </a:rPr>
              <a:t>User Privacy</a:t>
            </a:r>
          </a:p>
          <a:p>
            <a:pPr marL="566738" lvl="2" indent="-285750">
              <a:lnSpc>
                <a:spcPct val="120000"/>
              </a:lnSpc>
              <a:buFont typeface="Arial" panose="020B0604020202020204" pitchFamily="34" charset="0"/>
              <a:buChar char="•"/>
            </a:pPr>
            <a:r>
              <a:rPr lang="en-US" dirty="0">
                <a:solidFill>
                  <a:srgbClr val="595959"/>
                </a:solidFill>
              </a:rPr>
              <a:t>Publisher Privacy</a:t>
            </a:r>
          </a:p>
          <a:p>
            <a:pPr marL="566738" lvl="2" indent="-285750">
              <a:lnSpc>
                <a:spcPct val="120000"/>
              </a:lnSpc>
              <a:buFont typeface="Arial" panose="020B0604020202020204" pitchFamily="34" charset="0"/>
              <a:buChar char="•"/>
            </a:pPr>
            <a:endParaRPr lang="en-US" dirty="0">
              <a:solidFill>
                <a:srgbClr val="595959"/>
              </a:solidFill>
            </a:endParaRPr>
          </a:p>
          <a:p>
            <a:pPr marL="566738" lvl="2" indent="-285750">
              <a:lnSpc>
                <a:spcPct val="120000"/>
              </a:lnSpc>
              <a:buFont typeface="Arial" panose="020B0604020202020204" pitchFamily="34" charset="0"/>
              <a:buChar char="•"/>
            </a:pPr>
            <a:r>
              <a:rPr lang="en-US" dirty="0">
                <a:solidFill>
                  <a:srgbClr val="595959"/>
                </a:solidFill>
              </a:rPr>
              <a:t>Browser Compatibility</a:t>
            </a:r>
          </a:p>
          <a:p>
            <a:pPr marL="566738" lvl="2" indent="-285750">
              <a:lnSpc>
                <a:spcPct val="120000"/>
              </a:lnSpc>
              <a:buFont typeface="Arial" panose="020B0604020202020204" pitchFamily="34" charset="0"/>
              <a:buChar char="•"/>
            </a:pPr>
            <a:r>
              <a:rPr lang="en-US" dirty="0">
                <a:solidFill>
                  <a:srgbClr val="595959"/>
                </a:solidFill>
              </a:rPr>
              <a:t>Implementation Complexity</a:t>
            </a:r>
          </a:p>
          <a:p>
            <a:pPr marL="566738" lvl="2" indent="-285750">
              <a:lnSpc>
                <a:spcPct val="120000"/>
              </a:lnSpc>
              <a:buFont typeface="Arial" panose="020B0604020202020204" pitchFamily="34" charset="0"/>
              <a:buChar char="•"/>
            </a:pPr>
            <a:r>
              <a:rPr lang="en-US" dirty="0">
                <a:solidFill>
                  <a:srgbClr val="595959"/>
                </a:solidFill>
              </a:rPr>
              <a:t>Transparency</a:t>
            </a:r>
          </a:p>
          <a:p>
            <a:pPr marL="566738" lvl="2" indent="-285750">
              <a:lnSpc>
                <a:spcPct val="120000"/>
              </a:lnSpc>
              <a:buFont typeface="Arial" panose="020B0604020202020204" pitchFamily="34" charset="0"/>
              <a:buChar char="•"/>
            </a:pPr>
            <a:endParaRPr lang="en-US" dirty="0">
              <a:solidFill>
                <a:srgbClr val="595959"/>
              </a:solidFill>
            </a:endParaRPr>
          </a:p>
          <a:p>
            <a:pPr marL="566738" lvl="2" indent="-285750">
              <a:lnSpc>
                <a:spcPct val="120000"/>
              </a:lnSpc>
              <a:buFont typeface="Arial" panose="020B0604020202020204" pitchFamily="34" charset="0"/>
              <a:buChar char="•"/>
            </a:pPr>
            <a:r>
              <a:rPr lang="en-US" dirty="0">
                <a:solidFill>
                  <a:srgbClr val="595959"/>
                </a:solidFill>
              </a:rPr>
              <a:t>Resilience</a:t>
            </a:r>
          </a:p>
          <a:p>
            <a:pPr marL="566738" lvl="2" indent="-285750">
              <a:lnSpc>
                <a:spcPct val="120000"/>
              </a:lnSpc>
              <a:buFont typeface="Arial" panose="020B0604020202020204" pitchFamily="34" charset="0"/>
              <a:buChar char="•"/>
            </a:pPr>
            <a:r>
              <a:rPr lang="en-US" dirty="0">
                <a:solidFill>
                  <a:srgbClr val="595959"/>
                </a:solidFill>
              </a:rPr>
              <a:t>Etc.</a:t>
            </a:r>
          </a:p>
        </p:txBody>
      </p:sp>
    </p:spTree>
    <p:extLst>
      <p:ext uri="{BB962C8B-B14F-4D97-AF65-F5344CB8AC3E}">
        <p14:creationId xmlns:p14="http://schemas.microsoft.com/office/powerpoint/2010/main" val="19468016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Picture 5" descr="Picture 5"/>
          <p:cNvPicPr>
            <a:picLocks noChangeAspect="1"/>
          </p:cNvPicPr>
          <p:nvPr/>
        </p:nvPicPr>
        <p:blipFill>
          <a:blip r:embed="rId2">
            <a:extLst/>
          </a:blip>
          <a:stretch>
            <a:fillRect/>
          </a:stretch>
        </p:blipFill>
        <p:spPr>
          <a:xfrm>
            <a:off x="3642360" y="2667000"/>
            <a:ext cx="4912952" cy="1676400"/>
          </a:xfrm>
          <a:prstGeom prst="rect">
            <a:avLst/>
          </a:prstGeom>
          <a:ln w="12700">
            <a:miter lim="400000"/>
          </a:ln>
        </p:spPr>
      </p:pic>
      <p:sp>
        <p:nvSpPr>
          <p:cNvPr id="3" name="Title 2"/>
          <p:cNvSpPr>
            <a:spLocks noGrp="1"/>
          </p:cNvSpPr>
          <p:nvPr>
            <p:ph type="title"/>
          </p:nvPr>
        </p:nvSpPr>
        <p:spPr/>
        <p:txBody>
          <a:bodyPr/>
          <a:lstStyle/>
          <a:p>
            <a:r>
              <a:rPr lang="en-US" dirty="0"/>
              <a:t>Questions?</a:t>
            </a:r>
          </a:p>
        </p:txBody>
      </p:sp>
      <p:sp>
        <p:nvSpPr>
          <p:cNvPr id="2" name="Slide Number Placeholder 1"/>
          <p:cNvSpPr>
            <a:spLocks noGrp="1"/>
          </p:cNvSpPr>
          <p:nvPr>
            <p:ph type="sldNum" sz="quarter" idx="2"/>
          </p:nvPr>
        </p:nvSpPr>
        <p:spPr>
          <a:xfrm>
            <a:off x="11955645" y="6632132"/>
            <a:ext cx="236363" cy="262841"/>
          </a:xfrm>
        </p:spPr>
        <p:txBody>
          <a:bodyPr/>
          <a:lstStyle/>
          <a:p>
            <a:fld id="{86CB4B4D-7CA3-9044-876B-883B54F8677D}" type="slidenum">
              <a:rPr lang="nl-NL" smtClean="0"/>
              <a:t>41</a:t>
            </a:fld>
            <a:endParaRPr lang="nl-NL" dirty="0"/>
          </a:p>
        </p:txBody>
      </p:sp>
    </p:spTree>
    <p:extLst>
      <p:ext uri="{BB962C8B-B14F-4D97-AF65-F5344CB8AC3E}">
        <p14:creationId xmlns:p14="http://schemas.microsoft.com/office/powerpoint/2010/main" val="3576756312"/>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ctrTitle"/>
          </p:nvPr>
        </p:nvSpPr>
        <p:spPr>
          <a:xfrm>
            <a:off x="2227385" y="3581400"/>
            <a:ext cx="7772400" cy="1221220"/>
          </a:xfrm>
          <a:prstGeom prst="rect">
            <a:avLst/>
          </a:prstGeom>
        </p:spPr>
        <p:txBody>
          <a:bodyPr>
            <a:normAutofit/>
          </a:bodyPr>
          <a:lstStyle>
            <a:lvl1pPr>
              <a:defRPr b="1">
                <a:solidFill>
                  <a:srgbClr val="595959"/>
                </a:solidFill>
              </a:defRPr>
            </a:lvl1pPr>
          </a:lstStyle>
          <a:p>
            <a:r>
              <a:rPr lang="nl-NL" dirty="0"/>
              <a:t>The P3W Pilot</a:t>
            </a:r>
            <a:br>
              <a:rPr lang="nl-NL" dirty="0"/>
            </a:br>
            <a:r>
              <a:rPr lang="nl-NL" u="sng" dirty="0"/>
              <a:t>P</a:t>
            </a:r>
            <a:r>
              <a:rPr lang="nl-NL" dirty="0"/>
              <a:t>rivacy </a:t>
            </a:r>
            <a:r>
              <a:rPr lang="nl-NL" u="sng" dirty="0"/>
              <a:t>P</a:t>
            </a:r>
            <a:r>
              <a:rPr lang="nl-NL" dirty="0"/>
              <a:t>reserving </a:t>
            </a:r>
            <a:r>
              <a:rPr lang="nl-NL" u="sng" dirty="0"/>
              <a:t>P</a:t>
            </a:r>
            <a:r>
              <a:rPr lang="nl-NL" dirty="0"/>
              <a:t>ersistent </a:t>
            </a:r>
            <a:r>
              <a:rPr lang="nl-NL" u="sng" dirty="0"/>
              <a:t>W</a:t>
            </a:r>
            <a:r>
              <a:rPr lang="nl-NL" dirty="0"/>
              <a:t>AYF</a:t>
            </a:r>
            <a:endParaRPr b="0" i="1" dirty="0"/>
          </a:p>
        </p:txBody>
      </p:sp>
      <p:sp>
        <p:nvSpPr>
          <p:cNvPr id="178" name="Subtitle 2"/>
          <p:cNvSpPr txBox="1">
            <a:spLocks noGrp="1"/>
          </p:cNvSpPr>
          <p:nvPr>
            <p:ph type="subTitle" sz="quarter" idx="1"/>
          </p:nvPr>
        </p:nvSpPr>
        <p:spPr>
          <a:xfrm>
            <a:off x="914400" y="5828674"/>
            <a:ext cx="3657599" cy="297390"/>
          </a:xfrm>
          <a:prstGeom prst="rect">
            <a:avLst/>
          </a:prstGeom>
        </p:spPr>
        <p:txBody>
          <a:bodyPr>
            <a:noAutofit/>
          </a:bodyPr>
          <a:lstStyle/>
          <a:p>
            <a:pPr algn="l">
              <a:spcBef>
                <a:spcPts val="0"/>
              </a:spcBef>
              <a:defRPr>
                <a:solidFill>
                  <a:srgbClr val="595959"/>
                </a:solidFill>
              </a:defRPr>
            </a:pPr>
            <a:r>
              <a:rPr lang="en-US" sz="1600" dirty="0"/>
              <a:t>December 6, 2017</a:t>
            </a:r>
            <a:endParaRPr sz="1600" dirty="0"/>
          </a:p>
        </p:txBody>
      </p:sp>
      <p:pic>
        <p:nvPicPr>
          <p:cNvPr id="179" name="Picture 4" descr="Picture 4"/>
          <p:cNvPicPr>
            <a:picLocks noChangeAspect="1"/>
          </p:cNvPicPr>
          <p:nvPr/>
        </p:nvPicPr>
        <p:blipFill>
          <a:blip r:embed="rId3">
            <a:extLst/>
          </a:blip>
          <a:stretch>
            <a:fillRect/>
          </a:stretch>
        </p:blipFill>
        <p:spPr>
          <a:xfrm>
            <a:off x="1066799" y="624314"/>
            <a:ext cx="2938014" cy="514006"/>
          </a:xfrm>
          <a:prstGeom prst="rect">
            <a:avLst/>
          </a:prstGeom>
          <a:ln w="12700">
            <a:miter lim="400000"/>
          </a:ln>
        </p:spPr>
      </p:pic>
      <p:pic>
        <p:nvPicPr>
          <p:cNvPr id="180" name="Picture 5" descr="Picture 5"/>
          <p:cNvPicPr>
            <a:picLocks noChangeAspect="1"/>
          </p:cNvPicPr>
          <p:nvPr/>
        </p:nvPicPr>
        <p:blipFill>
          <a:blip r:embed="rId4">
            <a:extLst/>
          </a:blip>
          <a:stretch>
            <a:fillRect/>
          </a:stretch>
        </p:blipFill>
        <p:spPr>
          <a:xfrm>
            <a:off x="9601199" y="389097"/>
            <a:ext cx="1792169" cy="782496"/>
          </a:xfrm>
          <a:prstGeom prst="rect">
            <a:avLst/>
          </a:prstGeom>
          <a:ln w="12700">
            <a:miter lim="400000"/>
          </a:ln>
        </p:spPr>
      </p:pic>
      <p:pic>
        <p:nvPicPr>
          <p:cNvPr id="181" name="Picture 6" descr="Picture 6"/>
          <p:cNvPicPr>
            <a:picLocks noChangeAspect="1"/>
          </p:cNvPicPr>
          <p:nvPr/>
        </p:nvPicPr>
        <p:blipFill>
          <a:blip r:embed="rId5">
            <a:extLst/>
          </a:blip>
          <a:stretch>
            <a:fillRect/>
          </a:stretch>
        </p:blipFill>
        <p:spPr>
          <a:xfrm>
            <a:off x="3886200" y="1752600"/>
            <a:ext cx="4343400" cy="1482057"/>
          </a:xfrm>
          <a:prstGeom prst="rect">
            <a:avLst/>
          </a:prstGeom>
          <a:ln w="12700">
            <a:miter lim="400000"/>
          </a:ln>
        </p:spPr>
      </p:pic>
      <p:sp>
        <p:nvSpPr>
          <p:cNvPr id="2" name="TextBox 1"/>
          <p:cNvSpPr txBox="1"/>
          <p:nvPr/>
        </p:nvSpPr>
        <p:spPr>
          <a:xfrm>
            <a:off x="6477001" y="5564802"/>
            <a:ext cx="518160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872722"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595959"/>
              </a:solidFill>
              <a:effectLst/>
              <a:uFillTx/>
              <a:sym typeface="Calibri"/>
            </a:endParaRPr>
          </a:p>
          <a:p>
            <a:pPr algn="r"/>
            <a:r>
              <a:rPr lang="nl-NL" sz="1600" dirty="0">
                <a:solidFill>
                  <a:srgbClr val="595959"/>
                </a:solidFill>
              </a:rPr>
              <a:t>Chris Shillum </a:t>
            </a:r>
          </a:p>
          <a:p>
            <a:pPr algn="r"/>
            <a:r>
              <a:rPr lang="nl-NL" sz="1600" dirty="0">
                <a:solidFill>
                  <a:srgbClr val="595959"/>
                </a:solidFill>
              </a:rPr>
              <a:t>VP Identity and Platform Strategy, Elsevier</a:t>
            </a:r>
          </a:p>
          <a:p>
            <a:pPr algn="r"/>
            <a:r>
              <a:rPr lang="nl-NL" sz="1600" dirty="0">
                <a:solidFill>
                  <a:srgbClr val="595959"/>
                </a:solidFill>
              </a:rPr>
              <a:t>RA21 Co-</a:t>
            </a:r>
            <a:r>
              <a:rPr lang="nl-NL" sz="1600" dirty="0" err="1">
                <a:solidFill>
                  <a:srgbClr val="595959"/>
                </a:solidFill>
              </a:rPr>
              <a:t>chair</a:t>
            </a:r>
            <a:endParaRPr lang="nl-NL" sz="1600" dirty="0">
              <a:solidFill>
                <a:srgbClr val="595959"/>
              </a:solidFill>
            </a:endParaRPr>
          </a:p>
        </p:txBody>
      </p:sp>
    </p:spTree>
    <p:extLst>
      <p:ext uri="{BB962C8B-B14F-4D97-AF65-F5344CB8AC3E}">
        <p14:creationId xmlns:p14="http://schemas.microsoft.com/office/powerpoint/2010/main" val="1493065058"/>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Avenir Book"/>
              </a:rPr>
              <a:t>P3W Pilot Goals</a:t>
            </a:r>
          </a:p>
        </p:txBody>
      </p:sp>
      <p:sp>
        <p:nvSpPr>
          <p:cNvPr id="2" name="Text Placeholder 1"/>
          <p:cNvSpPr>
            <a:spLocks noGrp="1"/>
          </p:cNvSpPr>
          <p:nvPr>
            <p:ph idx="1"/>
          </p:nvPr>
        </p:nvSpPr>
        <p:spPr>
          <a:xfrm>
            <a:off x="1151608" y="1054529"/>
            <a:ext cx="9791700" cy="4201150"/>
          </a:xfrm>
        </p:spPr>
        <p:txBody>
          <a:bodyPr>
            <a:spAutoFit/>
          </a:bodyPr>
          <a:lstStyle/>
          <a:p>
            <a:pPr marL="0" lvl="1" indent="0">
              <a:buNone/>
            </a:pPr>
            <a:r>
              <a:rPr lang="en-US" sz="2400" b="1" dirty="0"/>
              <a:t>To improve current SAML (Shibboleth) Identity Provider (</a:t>
            </a:r>
            <a:r>
              <a:rPr lang="en-US" sz="2400" b="1" dirty="0" err="1"/>
              <a:t>IdP</a:t>
            </a:r>
            <a:r>
              <a:rPr lang="en-US" sz="2400" b="1" dirty="0"/>
              <a:t>) discovery process</a:t>
            </a:r>
          </a:p>
          <a:p>
            <a:pPr marL="395288" lvl="2" indent="-173038">
              <a:spcBef>
                <a:spcPts val="0"/>
              </a:spcBef>
            </a:pPr>
            <a:r>
              <a:rPr lang="en-US" sz="2000" dirty="0"/>
              <a:t>Incorporate additional “WAYF hints” such as email domain and IP address into federation metadata</a:t>
            </a:r>
          </a:p>
          <a:p>
            <a:pPr marL="395288" lvl="2" indent="-173038">
              <a:spcBef>
                <a:spcPts val="0"/>
              </a:spcBef>
            </a:pPr>
            <a:r>
              <a:rPr lang="en-US" sz="2000" dirty="0"/>
              <a:t>Use both browser information and shared metadata hints to narrow down </a:t>
            </a:r>
            <a:r>
              <a:rPr lang="en-US" sz="2000" dirty="0" err="1"/>
              <a:t>IdP</a:t>
            </a:r>
            <a:r>
              <a:rPr lang="en-US" sz="2000" dirty="0"/>
              <a:t> options for the user without tracking the user</a:t>
            </a:r>
          </a:p>
          <a:p>
            <a:pPr marL="395288" lvl="2" indent="-173038">
              <a:spcBef>
                <a:spcPts val="0"/>
              </a:spcBef>
            </a:pPr>
            <a:r>
              <a:rPr lang="en-US" sz="2000" dirty="0"/>
              <a:t>Improve sign-in flow by using smart search and asking for minimal information up front</a:t>
            </a:r>
          </a:p>
          <a:p>
            <a:pPr marL="395288" lvl="2" indent="-173038">
              <a:spcBef>
                <a:spcPts val="0"/>
              </a:spcBef>
            </a:pPr>
            <a:r>
              <a:rPr lang="en-US" sz="2000" dirty="0"/>
              <a:t>Implement consistent, familiar UX across </a:t>
            </a:r>
            <a:r>
              <a:rPr lang="en-US" sz="2000" dirty="0" err="1"/>
              <a:t>particpants</a:t>
            </a:r>
            <a:r>
              <a:rPr lang="en-US" sz="2000" dirty="0"/>
              <a:t> </a:t>
            </a:r>
          </a:p>
          <a:p>
            <a:pPr marL="395288" lvl="2" indent="-173038">
              <a:spcBef>
                <a:spcPts val="0"/>
              </a:spcBef>
            </a:pPr>
            <a:r>
              <a:rPr lang="en-US" sz="2000" dirty="0"/>
              <a:t>Enable cross-Service Provider persistence of WAYF choice using browser local storage</a:t>
            </a:r>
          </a:p>
          <a:p>
            <a:pPr marL="0" lvl="1" indent="-179694">
              <a:buNone/>
            </a:pPr>
            <a:r>
              <a:rPr lang="en-US" sz="2400" b="1" dirty="0">
                <a:cs typeface="Avenir Book"/>
              </a:rPr>
              <a:t>Pilot participants</a:t>
            </a:r>
            <a:endParaRPr lang="en-US" sz="2000" dirty="0">
              <a:cs typeface="Avenir Book"/>
            </a:endParaRPr>
          </a:p>
          <a:p>
            <a:pPr marL="395288" lvl="2" indent="-173038"/>
            <a:endParaRPr lang="en-US" sz="2000" dirty="0"/>
          </a:p>
          <a:p>
            <a:pPr marL="0" indent="0">
              <a:buNone/>
            </a:pPr>
            <a:endParaRPr lang="en-US" sz="2000" dirty="0">
              <a:cs typeface="Avenir Book"/>
            </a:endParaRPr>
          </a:p>
        </p:txBody>
      </p:sp>
      <p:sp>
        <p:nvSpPr>
          <p:cNvPr id="5" name="TextBox 4"/>
          <p:cNvSpPr txBox="1"/>
          <p:nvPr/>
        </p:nvSpPr>
        <p:spPr>
          <a:xfrm>
            <a:off x="1151608" y="4402404"/>
            <a:ext cx="9067800" cy="1600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2" spcCol="38100" rtlCol="0" anchor="t">
            <a:noAutofit/>
          </a:bodyPr>
          <a:lstStyle/>
          <a:p>
            <a:pPr marL="395288" lvl="2" indent="-173038"/>
            <a:r>
              <a:rPr lang="en-US" dirty="0" err="1"/>
              <a:t>SUNet</a:t>
            </a:r>
            <a:r>
              <a:rPr lang="en-US" dirty="0"/>
              <a:t> (lead)</a:t>
            </a:r>
          </a:p>
          <a:p>
            <a:pPr marL="395288" lvl="2" indent="-173038"/>
            <a:r>
              <a:rPr lang="en-US" dirty="0" err="1"/>
              <a:t>Geant</a:t>
            </a:r>
            <a:r>
              <a:rPr lang="en-US" dirty="0"/>
              <a:t> (project management)</a:t>
            </a:r>
          </a:p>
          <a:p>
            <a:pPr marL="395288" lvl="2" indent="-173038"/>
            <a:r>
              <a:rPr lang="en-US" dirty="0"/>
              <a:t>American Chemical Society</a:t>
            </a:r>
          </a:p>
          <a:p>
            <a:pPr marL="395288" lvl="2" indent="-173038"/>
            <a:r>
              <a:rPr lang="en-US" dirty="0"/>
              <a:t>CANARIE</a:t>
            </a:r>
          </a:p>
          <a:p>
            <a:pPr marL="395288" lvl="2" indent="-173038"/>
            <a:r>
              <a:rPr lang="en-US" dirty="0">
                <a:cs typeface="Avenir Book"/>
              </a:rPr>
              <a:t>EBSCO</a:t>
            </a:r>
            <a:endParaRPr lang="en-US" sz="2000" dirty="0">
              <a:cs typeface="Avenir Book"/>
            </a:endParaRPr>
          </a:p>
          <a:p>
            <a:pPr marL="395288" lvl="2" indent="-173038"/>
            <a:r>
              <a:rPr lang="en-US" dirty="0"/>
              <a:t>Elsevier</a:t>
            </a:r>
            <a:endParaRPr lang="en-US" dirty="0">
              <a:cs typeface="Avenir Book"/>
            </a:endParaRPr>
          </a:p>
          <a:p>
            <a:pPr marL="395288" lvl="2" indent="-173038"/>
            <a:r>
              <a:rPr lang="en-US" dirty="0">
                <a:cs typeface="Avenir Book"/>
              </a:rPr>
              <a:t>Johns Hopkins</a:t>
            </a:r>
          </a:p>
          <a:p>
            <a:pPr marL="395288" lvl="2" indent="-173038"/>
            <a:r>
              <a:rPr lang="en-US" dirty="0" err="1">
                <a:cs typeface="Avenir Book"/>
              </a:rPr>
              <a:t>LibLynx</a:t>
            </a:r>
            <a:endParaRPr lang="en-US" dirty="0">
              <a:cs typeface="Avenir Book"/>
            </a:endParaRPr>
          </a:p>
          <a:p>
            <a:pPr marL="395288" lvl="2" indent="-173038"/>
            <a:r>
              <a:rPr lang="en-US" dirty="0" err="1">
                <a:cs typeface="Avenir Book"/>
              </a:rPr>
              <a:t>myunidays</a:t>
            </a:r>
            <a:endParaRPr lang="en-US" dirty="0">
              <a:cs typeface="Avenir Book"/>
            </a:endParaRPr>
          </a:p>
          <a:p>
            <a:pPr marL="395288" lvl="2" indent="-173038"/>
            <a:r>
              <a:rPr lang="en-US" dirty="0" err="1">
                <a:cs typeface="Avenir Book"/>
              </a:rPr>
              <a:t>OpenAthens</a:t>
            </a:r>
            <a:endParaRPr lang="en-US" dirty="0">
              <a:cs typeface="Avenir Book"/>
            </a:endParaRPr>
          </a:p>
          <a:p>
            <a:pPr marL="395288" lvl="2" indent="-173038"/>
            <a:r>
              <a:rPr lang="en-US" dirty="0">
                <a:cs typeface="Avenir Book"/>
              </a:rPr>
              <a:t>ProQuest</a:t>
            </a:r>
          </a:p>
          <a:p>
            <a:pPr marL="395288" lvl="2" indent="-173038"/>
            <a:r>
              <a:rPr lang="en-US" dirty="0">
                <a:cs typeface="Avenir Book"/>
              </a:rPr>
              <a:t>University of Nottingham</a:t>
            </a:r>
          </a:p>
        </p:txBody>
      </p:sp>
      <p:sp>
        <p:nvSpPr>
          <p:cNvPr id="6" name="Slide Number Placeholder 5"/>
          <p:cNvSpPr>
            <a:spLocks noGrp="1"/>
          </p:cNvSpPr>
          <p:nvPr>
            <p:ph type="sldNum" sz="quarter" idx="2"/>
          </p:nvPr>
        </p:nvSpPr>
        <p:spPr/>
        <p:txBody>
          <a:bodyPr/>
          <a:lstStyle/>
          <a:p>
            <a:fld id="{86CB4B4D-7CA3-9044-876B-883B54F8677D}" type="slidenum">
              <a:rPr lang="en-GB" smtClean="0"/>
              <a:t>43</a:t>
            </a:fld>
            <a:endParaRPr lang="en-GB"/>
          </a:p>
        </p:txBody>
      </p:sp>
    </p:spTree>
    <p:extLst>
      <p:ext uri="{BB962C8B-B14F-4D97-AF65-F5344CB8AC3E}">
        <p14:creationId xmlns:p14="http://schemas.microsoft.com/office/powerpoint/2010/main" val="1425720847"/>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Avenir Book"/>
              </a:rPr>
              <a:t>P3W Components</a:t>
            </a:r>
          </a:p>
        </p:txBody>
      </p:sp>
      <p:sp>
        <p:nvSpPr>
          <p:cNvPr id="8" name="Text Placeholder 1"/>
          <p:cNvSpPr txBox="1">
            <a:spLocks/>
          </p:cNvSpPr>
          <p:nvPr/>
        </p:nvSpPr>
        <p:spPr>
          <a:xfrm>
            <a:off x="612058" y="1402293"/>
            <a:ext cx="6474542" cy="547842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0" lvl="1" indent="0" hangingPunct="1">
              <a:buNone/>
            </a:pPr>
            <a:r>
              <a:rPr lang="en-US" sz="2400" b="1" dirty="0" err="1"/>
              <a:t>IdP</a:t>
            </a:r>
            <a:r>
              <a:rPr lang="en-US" sz="2400" b="1" dirty="0"/>
              <a:t> Search</a:t>
            </a:r>
          </a:p>
          <a:p>
            <a:pPr marL="236538" lvl="1" indent="-236538" hangingPunct="1"/>
            <a:r>
              <a:rPr lang="en-US" sz="2000" dirty="0"/>
              <a:t>“Smart” search service making use of </a:t>
            </a:r>
            <a:r>
              <a:rPr lang="en-US" sz="2000" dirty="0" err="1"/>
              <a:t>IdP</a:t>
            </a:r>
            <a:r>
              <a:rPr lang="en-US" sz="2000" dirty="0"/>
              <a:t> metadata and browser hints and knowledge of which service providers work with which </a:t>
            </a:r>
            <a:r>
              <a:rPr lang="en-US" sz="2000" dirty="0" err="1"/>
              <a:t>IdPs</a:t>
            </a:r>
            <a:endParaRPr lang="en-US" sz="2000" dirty="0"/>
          </a:p>
          <a:p>
            <a:pPr marL="0" lvl="1" indent="0" hangingPunct="1">
              <a:buNone/>
            </a:pPr>
            <a:endParaRPr lang="en-US" sz="2400" b="1" dirty="0"/>
          </a:p>
          <a:p>
            <a:pPr marL="0" lvl="1" indent="0" hangingPunct="1">
              <a:buNone/>
            </a:pPr>
            <a:endParaRPr lang="en-US" sz="2400" b="1" dirty="0"/>
          </a:p>
          <a:p>
            <a:pPr marL="0" lvl="1" indent="0" hangingPunct="1">
              <a:buNone/>
            </a:pPr>
            <a:endParaRPr lang="en-US" sz="2400" b="1" dirty="0"/>
          </a:p>
          <a:p>
            <a:pPr marL="0" lvl="1" indent="0" hangingPunct="1">
              <a:buNone/>
            </a:pPr>
            <a:r>
              <a:rPr lang="en-US" sz="2400" b="1" dirty="0" err="1"/>
              <a:t>IdP</a:t>
            </a:r>
            <a:r>
              <a:rPr lang="en-US" sz="2400" b="1" dirty="0"/>
              <a:t> Choice Persistence</a:t>
            </a:r>
          </a:p>
          <a:p>
            <a:pPr marL="236538" lvl="1" indent="-236538" hangingPunct="1"/>
            <a:r>
              <a:rPr lang="en-US" sz="2000" dirty="0"/>
              <a:t>Remembers previously used </a:t>
            </a:r>
            <a:r>
              <a:rPr lang="en-US" sz="2000" dirty="0" err="1"/>
              <a:t>IdPs</a:t>
            </a:r>
            <a:r>
              <a:rPr lang="en-US" sz="2000" dirty="0"/>
              <a:t> in browser local storage</a:t>
            </a:r>
          </a:p>
          <a:p>
            <a:pPr marL="236538" lvl="1" indent="-236538" hangingPunct="1"/>
            <a:r>
              <a:rPr lang="en-US" sz="2000" dirty="0"/>
              <a:t>Gives user control over which service providers they share this information with</a:t>
            </a:r>
          </a:p>
          <a:p>
            <a:pPr marL="236538" lvl="1" indent="-236538" hangingPunct="1"/>
            <a:endParaRPr lang="en-US" sz="2000" dirty="0"/>
          </a:p>
          <a:p>
            <a:pPr marL="0" lvl="1" indent="0" hangingPunct="1">
              <a:buNone/>
            </a:pPr>
            <a:r>
              <a:rPr lang="en-US" sz="2000" dirty="0"/>
              <a:t>Services may be used separately in deep integration model</a:t>
            </a:r>
          </a:p>
          <a:p>
            <a:pPr marL="0" indent="0" hangingPunct="1">
              <a:buFont typeface="Arial"/>
              <a:buNone/>
            </a:pPr>
            <a:endParaRPr lang="en-US" sz="2000" dirty="0">
              <a:cs typeface="Avenir Book"/>
            </a:endParaRPr>
          </a:p>
        </p:txBody>
      </p:sp>
      <p:pic>
        <p:nvPicPr>
          <p:cNvPr id="9" name="Picture 8"/>
          <p:cNvPicPr>
            <a:picLocks noChangeAspect="1"/>
          </p:cNvPicPr>
          <p:nvPr/>
        </p:nvPicPr>
        <p:blipFill>
          <a:blip r:embed="rId2"/>
          <a:stretch>
            <a:fillRect/>
          </a:stretch>
        </p:blipFill>
        <p:spPr>
          <a:xfrm>
            <a:off x="7467601" y="1295400"/>
            <a:ext cx="3914946" cy="22860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7402749" y="4114800"/>
            <a:ext cx="3979798" cy="1895475"/>
          </a:xfrm>
          <a:prstGeom prst="rect">
            <a:avLst/>
          </a:prstGeom>
          <a:effectLst>
            <a:outerShdw blurRad="50800" dist="38100" dir="2700000" algn="tl" rotWithShape="0">
              <a:prstClr val="black">
                <a:alpha val="40000"/>
              </a:prstClr>
            </a:outerShdw>
          </a:effectLst>
        </p:spPr>
      </p:pic>
      <p:sp>
        <p:nvSpPr>
          <p:cNvPr id="11" name="Slide Number Placeholder 10"/>
          <p:cNvSpPr>
            <a:spLocks noGrp="1"/>
          </p:cNvSpPr>
          <p:nvPr>
            <p:ph type="sldNum" sz="quarter" idx="2"/>
          </p:nvPr>
        </p:nvSpPr>
        <p:spPr/>
        <p:txBody>
          <a:bodyPr/>
          <a:lstStyle/>
          <a:p>
            <a:fld id="{86CB4B4D-7CA3-9044-876B-883B54F8677D}" type="slidenum">
              <a:rPr lang="en-GB" smtClean="0"/>
              <a:t>44</a:t>
            </a:fld>
            <a:endParaRPr lang="en-GB"/>
          </a:p>
        </p:txBody>
      </p:sp>
    </p:spTree>
    <p:extLst>
      <p:ext uri="{BB962C8B-B14F-4D97-AF65-F5344CB8AC3E}">
        <p14:creationId xmlns:p14="http://schemas.microsoft.com/office/powerpoint/2010/main" val="2134523236"/>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Avenir Book"/>
              </a:rPr>
              <a:t>P3W Integration models</a:t>
            </a:r>
          </a:p>
        </p:txBody>
      </p:sp>
      <p:sp>
        <p:nvSpPr>
          <p:cNvPr id="8" name="Text Placeholder 1"/>
          <p:cNvSpPr txBox="1">
            <a:spLocks/>
          </p:cNvSpPr>
          <p:nvPr/>
        </p:nvSpPr>
        <p:spPr>
          <a:xfrm>
            <a:off x="614516" y="1447800"/>
            <a:ext cx="4541266" cy="529375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0" lvl="1" indent="0" hangingPunct="1">
              <a:buNone/>
            </a:pPr>
            <a:r>
              <a:rPr lang="en-US" sz="2400" b="1" dirty="0"/>
              <a:t>Central discovery service</a:t>
            </a:r>
          </a:p>
          <a:p>
            <a:pPr marL="236538" lvl="1" indent="-236538" hangingPunct="1"/>
            <a:r>
              <a:rPr lang="en-US" sz="2000" dirty="0"/>
              <a:t>Service provider redirects user to central site to handle </a:t>
            </a:r>
            <a:r>
              <a:rPr lang="en-US" sz="2000" dirty="0" err="1"/>
              <a:t>IdP</a:t>
            </a:r>
            <a:r>
              <a:rPr lang="en-US" sz="2000" dirty="0"/>
              <a:t> selection</a:t>
            </a:r>
          </a:p>
          <a:p>
            <a:pPr marL="236538" lvl="1" indent="-236538" hangingPunct="1"/>
            <a:r>
              <a:rPr lang="en-US" sz="2000" dirty="0"/>
              <a:t>Very simple integration model for SPs</a:t>
            </a:r>
          </a:p>
          <a:p>
            <a:pPr marL="236538" lvl="1" indent="-236538" hangingPunct="1"/>
            <a:endParaRPr lang="en-US" sz="2000" dirty="0"/>
          </a:p>
          <a:p>
            <a:pPr marL="236538" lvl="1" indent="-236538" hangingPunct="1"/>
            <a:endParaRPr lang="en-US" sz="2000" dirty="0"/>
          </a:p>
          <a:p>
            <a:pPr marL="236538" lvl="1" indent="-236538" hangingPunct="1"/>
            <a:endParaRPr lang="en-US" sz="2000" dirty="0"/>
          </a:p>
          <a:p>
            <a:pPr marL="0" lvl="1" indent="0" hangingPunct="1">
              <a:buNone/>
            </a:pPr>
            <a:r>
              <a:rPr lang="en-US" sz="2400" b="1" dirty="0"/>
              <a:t>Deep integration </a:t>
            </a:r>
          </a:p>
          <a:p>
            <a:pPr marL="236538" lvl="1" indent="-236538" hangingPunct="1"/>
            <a:r>
              <a:rPr lang="en-US" sz="2000" dirty="0"/>
              <a:t>Service provider integrates search and/or </a:t>
            </a:r>
            <a:r>
              <a:rPr lang="en-US" sz="2000" dirty="0" err="1"/>
              <a:t>IdP</a:t>
            </a:r>
            <a:r>
              <a:rPr lang="en-US" sz="2000" dirty="0"/>
              <a:t> choice persistence into their own UI using shared </a:t>
            </a:r>
            <a:r>
              <a:rPr lang="en-US" sz="2000" dirty="0" err="1"/>
              <a:t>Javascript</a:t>
            </a:r>
            <a:endParaRPr lang="en-US" sz="2000" dirty="0"/>
          </a:p>
          <a:p>
            <a:pPr marL="236538" lvl="1" indent="-236538" hangingPunct="1"/>
            <a:r>
              <a:rPr lang="en-US" sz="2000" dirty="0"/>
              <a:t>Allows for more seamless UX</a:t>
            </a:r>
          </a:p>
          <a:p>
            <a:pPr marL="395288" lvl="2" indent="-173038" hangingPunct="1"/>
            <a:endParaRPr lang="en-US" sz="2000" dirty="0"/>
          </a:p>
          <a:p>
            <a:pPr marL="0" indent="0" hangingPunct="1">
              <a:buFont typeface="Arial"/>
              <a:buNone/>
            </a:pPr>
            <a:endParaRPr lang="en-US" sz="2000" dirty="0">
              <a:cs typeface="Avenir Book"/>
            </a:endParaRPr>
          </a:p>
        </p:txBody>
      </p:sp>
      <p:sp>
        <p:nvSpPr>
          <p:cNvPr id="5" name="Rectangle 4"/>
          <p:cNvSpPr/>
          <p:nvPr/>
        </p:nvSpPr>
        <p:spPr>
          <a:xfrm>
            <a:off x="7535193" y="1618055"/>
            <a:ext cx="1371600" cy="1040919"/>
          </a:xfrm>
          <a:prstGeom prst="rect">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Discovery Service</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Rectangle 5"/>
          <p:cNvSpPr/>
          <p:nvPr/>
        </p:nvSpPr>
        <p:spPr>
          <a:xfrm>
            <a:off x="5451982" y="1618056"/>
            <a:ext cx="1371600" cy="1040919"/>
          </a:xfrm>
          <a:prstGeom prst="rect">
            <a:avLst/>
          </a:prstGeom>
          <a:solidFill>
            <a:srgbClr val="92D05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Service Provider</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Rectangle 6"/>
          <p:cNvSpPr/>
          <p:nvPr/>
        </p:nvSpPr>
        <p:spPr>
          <a:xfrm>
            <a:off x="9563100" y="1618055"/>
            <a:ext cx="1371600" cy="1040919"/>
          </a:xfrm>
          <a:prstGeom prst="rect">
            <a:avLst/>
          </a:prstGeom>
          <a:solidFill>
            <a:schemeClr val="accent5">
              <a:lumMod val="40000"/>
              <a:lumOff val="6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r>
              <a:rPr kumimoji="0" lang="en-US" sz="1800" i="0" u="none" strike="noStrike" cap="none" spc="0" normalizeH="0" baseline="0" dirty="0">
                <a:ln>
                  <a:noFill/>
                </a:ln>
                <a:solidFill>
                  <a:srgbClr val="000000"/>
                </a:solidFill>
                <a:effectLst/>
                <a:uFillTx/>
                <a:latin typeface="+mj-lt"/>
                <a:ea typeface="+mj-ea"/>
                <a:cs typeface="+mj-cs"/>
                <a:sym typeface="Calibri"/>
              </a:rPr>
              <a:t>Identity Provider</a:t>
            </a:r>
            <a:endParaRPr kumimoji="0" lang="en-GB" sz="1800" i="0" u="none" strike="noStrike" cap="none" spc="0" normalizeH="0" baseline="0" dirty="0">
              <a:ln>
                <a:noFill/>
              </a:ln>
              <a:solidFill>
                <a:srgbClr val="000000"/>
              </a:solidFill>
              <a:effectLst/>
              <a:uFillTx/>
              <a:latin typeface="+mj-lt"/>
              <a:ea typeface="+mj-ea"/>
              <a:cs typeface="+mj-cs"/>
              <a:sym typeface="Calibri"/>
            </a:endParaRPr>
          </a:p>
        </p:txBody>
      </p:sp>
      <p:cxnSp>
        <p:nvCxnSpPr>
          <p:cNvPr id="9" name="Straight Arrow Connector 8"/>
          <p:cNvCxnSpPr>
            <a:stCxn id="6" idx="3"/>
            <a:endCxn id="5" idx="1"/>
          </p:cNvCxnSpPr>
          <p:nvPr/>
        </p:nvCxnSpPr>
        <p:spPr>
          <a:xfrm flipV="1">
            <a:off x="6823582" y="2138515"/>
            <a:ext cx="711611" cy="1"/>
          </a:xfrm>
          <a:prstGeom prst="straightConnector1">
            <a:avLst/>
          </a:prstGeom>
          <a:noFill/>
          <a:ln w="25400" cap="flat">
            <a:solidFill>
              <a:schemeClr val="tx1">
                <a:lumMod val="95000"/>
                <a:lumOff val="5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Arrow Connector 9"/>
          <p:cNvCxnSpPr>
            <a:cxnSpLocks/>
            <a:stCxn id="5" idx="3"/>
            <a:endCxn id="7" idx="1"/>
          </p:cNvCxnSpPr>
          <p:nvPr/>
        </p:nvCxnSpPr>
        <p:spPr>
          <a:xfrm>
            <a:off x="8906793" y="2138515"/>
            <a:ext cx="656307" cy="0"/>
          </a:xfrm>
          <a:prstGeom prst="straightConnector1">
            <a:avLst/>
          </a:prstGeom>
          <a:noFill/>
          <a:ln w="25400" cap="flat">
            <a:solidFill>
              <a:schemeClr val="tx1">
                <a:lumMod val="95000"/>
                <a:lumOff val="5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Connector: Elbow 13"/>
          <p:cNvCxnSpPr>
            <a:cxnSpLocks/>
            <a:stCxn id="7" idx="2"/>
            <a:endCxn id="6" idx="2"/>
          </p:cNvCxnSpPr>
          <p:nvPr/>
        </p:nvCxnSpPr>
        <p:spPr>
          <a:xfrm rot="5400000">
            <a:off x="8193341" y="603415"/>
            <a:ext cx="1" cy="4111118"/>
          </a:xfrm>
          <a:prstGeom prst="bentConnector3">
            <a:avLst>
              <a:gd name="adj1" fmla="val 22860100000"/>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6" name="Rectangle 15"/>
          <p:cNvSpPr/>
          <p:nvPr/>
        </p:nvSpPr>
        <p:spPr>
          <a:xfrm>
            <a:off x="5451982" y="4586736"/>
            <a:ext cx="1371600" cy="1040919"/>
          </a:xfrm>
          <a:prstGeom prst="rect">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Discovery Service</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
        <p:nvSpPr>
          <p:cNvPr id="17" name="Rectangle 16"/>
          <p:cNvSpPr/>
          <p:nvPr/>
        </p:nvSpPr>
        <p:spPr>
          <a:xfrm>
            <a:off x="7535193" y="4586736"/>
            <a:ext cx="1371600" cy="1040919"/>
          </a:xfrm>
          <a:prstGeom prst="rect">
            <a:avLst/>
          </a:prstGeom>
          <a:solidFill>
            <a:srgbClr val="92D05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Service Provider</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
        <p:nvSpPr>
          <p:cNvPr id="18" name="Rectangle 17"/>
          <p:cNvSpPr/>
          <p:nvPr/>
        </p:nvSpPr>
        <p:spPr>
          <a:xfrm>
            <a:off x="9563100" y="4586737"/>
            <a:ext cx="1371600" cy="1040919"/>
          </a:xfrm>
          <a:prstGeom prst="rect">
            <a:avLst/>
          </a:prstGeom>
          <a:solidFill>
            <a:schemeClr val="accent5">
              <a:lumMod val="40000"/>
              <a:lumOff val="6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r>
              <a:rPr kumimoji="0" lang="en-US" sz="1800" i="0" u="none" strike="noStrike" cap="none" spc="0" normalizeH="0" baseline="0" dirty="0">
                <a:ln>
                  <a:noFill/>
                </a:ln>
                <a:solidFill>
                  <a:srgbClr val="000000"/>
                </a:solidFill>
                <a:effectLst/>
                <a:uFillTx/>
                <a:latin typeface="+mj-lt"/>
                <a:ea typeface="+mj-ea"/>
                <a:cs typeface="+mj-cs"/>
                <a:sym typeface="Calibri"/>
              </a:rPr>
              <a:t>Identity Provider</a:t>
            </a:r>
            <a:endParaRPr kumimoji="0" lang="en-GB" sz="1800" i="0" u="none" strike="noStrike" cap="none" spc="0" normalizeH="0" baseline="0" dirty="0">
              <a:ln>
                <a:noFill/>
              </a:ln>
              <a:solidFill>
                <a:srgbClr val="000000"/>
              </a:solidFill>
              <a:effectLst/>
              <a:uFillTx/>
              <a:latin typeface="+mj-lt"/>
              <a:ea typeface="+mj-ea"/>
              <a:cs typeface="+mj-cs"/>
              <a:sym typeface="Calibri"/>
            </a:endParaRPr>
          </a:p>
        </p:txBody>
      </p:sp>
      <p:cxnSp>
        <p:nvCxnSpPr>
          <p:cNvPr id="20" name="Straight Arrow Connector 19"/>
          <p:cNvCxnSpPr>
            <a:cxnSpLocks/>
            <a:stCxn id="17" idx="3"/>
            <a:endCxn id="18" idx="1"/>
          </p:cNvCxnSpPr>
          <p:nvPr/>
        </p:nvCxnSpPr>
        <p:spPr>
          <a:xfrm>
            <a:off x="8906793" y="5107196"/>
            <a:ext cx="656307" cy="1"/>
          </a:xfrm>
          <a:prstGeom prst="straightConnector1">
            <a:avLst/>
          </a:prstGeom>
          <a:noFill/>
          <a:ln w="25400" cap="flat">
            <a:solidFill>
              <a:schemeClr val="tx1">
                <a:lumMod val="95000"/>
                <a:lumOff val="5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Connector: Elbow 20"/>
          <p:cNvCxnSpPr>
            <a:cxnSpLocks/>
            <a:stCxn id="18" idx="2"/>
            <a:endCxn id="17" idx="2"/>
          </p:cNvCxnSpPr>
          <p:nvPr/>
        </p:nvCxnSpPr>
        <p:spPr>
          <a:xfrm rot="5400000" flipH="1">
            <a:off x="9234946" y="4613703"/>
            <a:ext cx="1" cy="2027907"/>
          </a:xfrm>
          <a:prstGeom prst="bentConnector3">
            <a:avLst>
              <a:gd name="adj1" fmla="val -22860000000"/>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2" name="Rectangle 21"/>
          <p:cNvSpPr/>
          <p:nvPr/>
        </p:nvSpPr>
        <p:spPr>
          <a:xfrm>
            <a:off x="8379535" y="4713920"/>
            <a:ext cx="462116" cy="344104"/>
          </a:xfrm>
          <a:prstGeom prst="rect">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872722"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25" name="Connector: Elbow 24"/>
          <p:cNvCxnSpPr>
            <a:cxnSpLocks/>
            <a:stCxn id="16" idx="0"/>
            <a:endCxn id="22" idx="0"/>
          </p:cNvCxnSpPr>
          <p:nvPr/>
        </p:nvCxnSpPr>
        <p:spPr>
          <a:xfrm rot="16200000" flipH="1">
            <a:off x="7310595" y="3413923"/>
            <a:ext cx="127184" cy="2472811"/>
          </a:xfrm>
          <a:prstGeom prst="bentConnector3">
            <a:avLst>
              <a:gd name="adj1" fmla="val -179740"/>
            </a:avLst>
          </a:prstGeom>
          <a:noFill/>
          <a:ln w="25400" cap="flat">
            <a:solidFill>
              <a:schemeClr val="tx1"/>
            </a:solidFill>
            <a:prstDash val="solid"/>
            <a:round/>
            <a:headEnd type="triangle"/>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9" name="Slide Number Placeholder 38"/>
          <p:cNvSpPr>
            <a:spLocks noGrp="1"/>
          </p:cNvSpPr>
          <p:nvPr>
            <p:ph type="sldNum" sz="quarter" idx="2"/>
          </p:nvPr>
        </p:nvSpPr>
        <p:spPr/>
        <p:txBody>
          <a:bodyPr/>
          <a:lstStyle/>
          <a:p>
            <a:fld id="{86CB4B4D-7CA3-9044-876B-883B54F8677D}" type="slidenum">
              <a:rPr lang="en-GB" smtClean="0"/>
              <a:t>45</a:t>
            </a:fld>
            <a:endParaRPr lang="en-GB"/>
          </a:p>
        </p:txBody>
      </p:sp>
    </p:spTree>
    <p:extLst>
      <p:ext uri="{BB962C8B-B14F-4D97-AF65-F5344CB8AC3E}">
        <p14:creationId xmlns:p14="http://schemas.microsoft.com/office/powerpoint/2010/main" val="3511496271"/>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UI Flow </a:t>
            </a:r>
            <a:r>
              <a:rPr lang="mr-IN" dirty="0"/>
              <a:t>–</a:t>
            </a:r>
            <a:r>
              <a:rPr lang="en-US" dirty="0"/>
              <a:t> User Perspective</a:t>
            </a:r>
          </a:p>
        </p:txBody>
      </p:sp>
      <p:sp>
        <p:nvSpPr>
          <p:cNvPr id="3" name="Content Placeholder 2"/>
          <p:cNvSpPr>
            <a:spLocks noGrp="1"/>
          </p:cNvSpPr>
          <p:nvPr>
            <p:ph idx="1"/>
          </p:nvPr>
        </p:nvSpPr>
        <p:spPr/>
        <p:txBody>
          <a:bodyPr>
            <a:normAutofit/>
          </a:bodyPr>
          <a:lstStyle/>
          <a:p>
            <a:r>
              <a:rPr lang="en-US" dirty="0"/>
              <a:t>Step one: discovery service checks the browser’s local store and displays the last IdP (or set of IdPs) used by the user. </a:t>
            </a:r>
          </a:p>
          <a:p>
            <a:r>
              <a:rPr lang="en-US" dirty="0"/>
              <a:t>Step two: if the local browser store is empty, or if the user chooses not to use any of the IdPs offered, the user will be presented with a search interface or a list of </a:t>
            </a:r>
            <a:r>
              <a:rPr lang="en-US" dirty="0" err="1"/>
              <a:t>IdPs</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en-GB" smtClean="0"/>
              <a:t>46</a:t>
            </a:fld>
            <a:endParaRPr lang="en-GB"/>
          </a:p>
        </p:txBody>
      </p:sp>
    </p:spTree>
    <p:extLst>
      <p:ext uri="{BB962C8B-B14F-4D97-AF65-F5344CB8AC3E}">
        <p14:creationId xmlns:p14="http://schemas.microsoft.com/office/powerpoint/2010/main" val="2891375674"/>
      </p:ext>
    </p:extLst>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Preserving Privacy</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2457665"/>
              </p:ext>
            </p:extLst>
          </p:nvPr>
        </p:nvGraphicFramePr>
        <p:xfrm>
          <a:off x="609600" y="1600200"/>
          <a:ext cx="10972799" cy="4119879"/>
        </p:xfrm>
        <a:graphic>
          <a:graphicData uri="http://schemas.openxmlformats.org/drawingml/2006/table">
            <a:tbl>
              <a:tblPr firstRow="1">
                <a:tableStyleId>{FABFCF23-3B69-468F-B69F-88F6DE6A72F2}</a:tableStyleId>
              </a:tblPr>
              <a:tblGrid>
                <a:gridCol w="5408021">
                  <a:extLst>
                    <a:ext uri="{9D8B030D-6E8A-4147-A177-3AD203B41FA5}">
                      <a16:colId xmlns="" xmlns:a16="http://schemas.microsoft.com/office/drawing/2014/main" val="359043585"/>
                    </a:ext>
                  </a:extLst>
                </a:gridCol>
                <a:gridCol w="3050179">
                  <a:extLst>
                    <a:ext uri="{9D8B030D-6E8A-4147-A177-3AD203B41FA5}">
                      <a16:colId xmlns="" xmlns:a16="http://schemas.microsoft.com/office/drawing/2014/main" val="3027863555"/>
                    </a:ext>
                  </a:extLst>
                </a:gridCol>
                <a:gridCol w="2514599">
                  <a:extLst>
                    <a:ext uri="{9D8B030D-6E8A-4147-A177-3AD203B41FA5}">
                      <a16:colId xmlns="" xmlns:a16="http://schemas.microsoft.com/office/drawing/2014/main" val="3746860302"/>
                    </a:ext>
                  </a:extLst>
                </a:gridCol>
              </a:tblGrid>
              <a:tr h="370840">
                <a:tc>
                  <a:txBody>
                    <a:bodyPr/>
                    <a:lstStyle/>
                    <a:p>
                      <a:endParaRPr lang="en-GB" sz="1600" dirty="0">
                        <a:latin typeface="+mj-ea"/>
                        <a:ea typeface="+mj-ea"/>
                      </a:endParaRPr>
                    </a:p>
                  </a:txBody>
                  <a:tcPr/>
                </a:tc>
                <a:tc>
                  <a:txBody>
                    <a:bodyPr/>
                    <a:lstStyle/>
                    <a:p>
                      <a:pPr algn="l"/>
                      <a:r>
                        <a:rPr lang="en-US" sz="1800" dirty="0">
                          <a:latin typeface="+mj-ea"/>
                          <a:ea typeface="+mj-ea"/>
                        </a:rPr>
                        <a:t>Technique</a:t>
                      </a:r>
                      <a:endParaRPr lang="en-GB" sz="1800" dirty="0">
                        <a:latin typeface="+mj-ea"/>
                        <a:ea typeface="+mj-ea"/>
                      </a:endParaRPr>
                    </a:p>
                  </a:txBody>
                  <a:tcPr/>
                </a:tc>
                <a:tc>
                  <a:txBody>
                    <a:bodyPr/>
                    <a:lstStyle/>
                    <a:p>
                      <a:pPr algn="l"/>
                      <a:r>
                        <a:rPr lang="en-US" sz="1800" dirty="0">
                          <a:latin typeface="+mj-ea"/>
                          <a:ea typeface="+mj-ea"/>
                        </a:rPr>
                        <a:t>Challenge</a:t>
                      </a:r>
                      <a:endParaRPr lang="en-GB" sz="1800" dirty="0">
                        <a:latin typeface="+mj-ea"/>
                        <a:ea typeface="+mj-ea"/>
                      </a:endParaRPr>
                    </a:p>
                  </a:txBody>
                  <a:tcPr/>
                </a:tc>
                <a:extLst>
                  <a:ext uri="{0D108BD9-81ED-4DB2-BD59-A6C34878D82A}">
                    <a16:rowId xmlns="" xmlns:a16="http://schemas.microsoft.com/office/drawing/2014/main" val="2963923080"/>
                  </a:ext>
                </a:extLst>
              </a:tr>
              <a:tr h="370840">
                <a:tc>
                  <a:txBody>
                    <a:bodyPr/>
                    <a:lstStyle/>
                    <a:p>
                      <a:endParaRPr lang="en-US" sz="1600" dirty="0">
                        <a:latin typeface="+mj-ea"/>
                        <a:ea typeface="+mj-ea"/>
                      </a:endParaRPr>
                    </a:p>
                    <a:p>
                      <a:endParaRPr lang="en-US" sz="1600" dirty="0">
                        <a:latin typeface="+mj-ea"/>
                        <a:ea typeface="+mj-ea"/>
                      </a:endParaRPr>
                    </a:p>
                    <a:p>
                      <a:endParaRPr lang="en-US" sz="1600" dirty="0">
                        <a:latin typeface="+mj-ea"/>
                        <a:ea typeface="+mj-ea"/>
                      </a:endParaRPr>
                    </a:p>
                    <a:p>
                      <a:endParaRPr lang="en-US" sz="1600" dirty="0">
                        <a:latin typeface="+mj-ea"/>
                        <a:ea typeface="+mj-ea"/>
                      </a:endParaRPr>
                    </a:p>
                    <a:p>
                      <a:endParaRPr lang="en-GB" sz="1600" dirty="0">
                        <a:latin typeface="+mj-ea"/>
                        <a:ea typeface="+mj-ea"/>
                      </a:endParaRPr>
                    </a:p>
                  </a:txBody>
                  <a:tcPr/>
                </a:tc>
                <a:tc>
                  <a:txBody>
                    <a:bodyPr/>
                    <a:lstStyle/>
                    <a:p>
                      <a:pPr algn="l"/>
                      <a:r>
                        <a:rPr lang="en-US" sz="1800" dirty="0">
                          <a:latin typeface="+mj-ea"/>
                          <a:ea typeface="+mj-ea"/>
                        </a:rPr>
                        <a:t>Full email address (if entered) does not leave the browser: Only domain needs to be shared with discovery service and only </a:t>
                      </a:r>
                      <a:r>
                        <a:rPr lang="en-US" sz="1800" dirty="0" err="1">
                          <a:latin typeface="+mj-ea"/>
                          <a:ea typeface="+mj-ea"/>
                        </a:rPr>
                        <a:t>IdP</a:t>
                      </a:r>
                      <a:r>
                        <a:rPr lang="en-US" sz="1800" dirty="0">
                          <a:latin typeface="+mj-ea"/>
                          <a:ea typeface="+mj-ea"/>
                        </a:rPr>
                        <a:t> choice needs to be shared with service provider</a:t>
                      </a:r>
                      <a:endParaRPr lang="en-GB" sz="1800" dirty="0">
                        <a:latin typeface="+mj-ea"/>
                        <a:ea typeface="+mj-ea"/>
                      </a:endParaRPr>
                    </a:p>
                  </a:txBody>
                  <a:tcPr/>
                </a:tc>
                <a:tc>
                  <a:txBody>
                    <a:bodyPr/>
                    <a:lstStyle/>
                    <a:p>
                      <a:pPr algn="l"/>
                      <a:r>
                        <a:rPr lang="en-US" sz="1800" dirty="0">
                          <a:latin typeface="+mj-ea"/>
                          <a:ea typeface="+mj-ea"/>
                        </a:rPr>
                        <a:t>Need to define and test a standardized UI that makes this clear to users</a:t>
                      </a:r>
                      <a:endParaRPr lang="en-GB" sz="1800" dirty="0">
                        <a:latin typeface="+mj-ea"/>
                        <a:ea typeface="+mj-ea"/>
                      </a:endParaRPr>
                    </a:p>
                  </a:txBody>
                  <a:tcPr/>
                </a:tc>
                <a:extLst>
                  <a:ext uri="{0D108BD9-81ED-4DB2-BD59-A6C34878D82A}">
                    <a16:rowId xmlns="" xmlns:a16="http://schemas.microsoft.com/office/drawing/2014/main" val="18506982"/>
                  </a:ext>
                </a:extLst>
              </a:tr>
              <a:tr h="370840">
                <a:tc>
                  <a:txBody>
                    <a:bodyPr/>
                    <a:lstStyle/>
                    <a:p>
                      <a:endParaRPr lang="en-US" sz="1600" dirty="0">
                        <a:latin typeface="+mj-ea"/>
                        <a:ea typeface="+mj-ea"/>
                      </a:endParaRPr>
                    </a:p>
                    <a:p>
                      <a:endParaRPr lang="en-US" sz="1600" dirty="0">
                        <a:latin typeface="+mj-ea"/>
                        <a:ea typeface="+mj-ea"/>
                      </a:endParaRPr>
                    </a:p>
                    <a:p>
                      <a:endParaRPr lang="en-US" sz="1600" dirty="0">
                        <a:latin typeface="+mj-ea"/>
                        <a:ea typeface="+mj-ea"/>
                      </a:endParaRPr>
                    </a:p>
                    <a:p>
                      <a:endParaRPr lang="en-US" sz="1600" dirty="0">
                        <a:latin typeface="+mj-ea"/>
                        <a:ea typeface="+mj-ea"/>
                      </a:endParaRPr>
                    </a:p>
                    <a:p>
                      <a:endParaRPr lang="en-US" sz="1600" dirty="0">
                        <a:latin typeface="+mj-ea"/>
                        <a:ea typeface="+mj-ea"/>
                      </a:endParaRPr>
                    </a:p>
                    <a:p>
                      <a:endParaRPr lang="en-GB" sz="1600" dirty="0">
                        <a:latin typeface="+mj-ea"/>
                        <a:ea typeface="+mj-ea"/>
                      </a:endParaRPr>
                    </a:p>
                  </a:txBody>
                  <a:tcPr/>
                </a:tc>
                <a:tc>
                  <a:txBody>
                    <a:bodyPr/>
                    <a:lstStyle/>
                    <a:p>
                      <a:pPr algn="l"/>
                      <a:r>
                        <a:rPr lang="en-US" sz="1800" dirty="0" err="1">
                          <a:latin typeface="+mj-ea"/>
                          <a:ea typeface="+mj-ea"/>
                        </a:rPr>
                        <a:t>IdP</a:t>
                      </a:r>
                      <a:r>
                        <a:rPr lang="en-US" sz="1800" dirty="0">
                          <a:latin typeface="+mj-ea"/>
                          <a:ea typeface="+mj-ea"/>
                        </a:rPr>
                        <a:t> preference is stored locally in the browser, retrieved using centrally served </a:t>
                      </a:r>
                      <a:r>
                        <a:rPr lang="en-US" sz="1800" dirty="0" err="1">
                          <a:latin typeface="+mj-ea"/>
                          <a:ea typeface="+mj-ea"/>
                        </a:rPr>
                        <a:t>javascript</a:t>
                      </a:r>
                      <a:r>
                        <a:rPr lang="en-US" sz="1800" dirty="0">
                          <a:latin typeface="+mj-ea"/>
                          <a:ea typeface="+mj-ea"/>
                        </a:rPr>
                        <a:t>, not on a central server</a:t>
                      </a:r>
                      <a:endParaRPr lang="en-GB" sz="1800" dirty="0">
                        <a:latin typeface="+mj-ea"/>
                        <a:ea typeface="+mj-ea"/>
                      </a:endParaRPr>
                    </a:p>
                  </a:txBody>
                  <a:tcPr/>
                </a:tc>
                <a:tc>
                  <a:txBody>
                    <a:bodyPr/>
                    <a:lstStyle/>
                    <a:p>
                      <a:pPr algn="l"/>
                      <a:r>
                        <a:rPr lang="en-US" sz="1800" dirty="0">
                          <a:latin typeface="+mj-ea"/>
                          <a:ea typeface="+mj-ea"/>
                        </a:rPr>
                        <a:t>Need to ensure that this model is compatible with latest browser initiatives to tighten up cross-domain communication</a:t>
                      </a:r>
                      <a:endParaRPr lang="en-GB" sz="1800" dirty="0">
                        <a:latin typeface="+mj-ea"/>
                        <a:ea typeface="+mj-ea"/>
                      </a:endParaRPr>
                    </a:p>
                  </a:txBody>
                  <a:tcPr/>
                </a:tc>
                <a:extLst>
                  <a:ext uri="{0D108BD9-81ED-4DB2-BD59-A6C34878D82A}">
                    <a16:rowId xmlns="" xmlns:a16="http://schemas.microsoft.com/office/drawing/2014/main" val="651631756"/>
                  </a:ext>
                </a:extLst>
              </a:tr>
            </a:tbl>
          </a:graphicData>
        </a:graphic>
      </p:graphicFrame>
      <p:pic>
        <p:nvPicPr>
          <p:cNvPr id="8" name="Picture 7"/>
          <p:cNvPicPr>
            <a:picLocks noChangeAspect="1"/>
          </p:cNvPicPr>
          <p:nvPr/>
        </p:nvPicPr>
        <p:blipFill rotWithShape="1">
          <a:blip r:embed="rId2"/>
          <a:srcRect t="31579" b="42105"/>
          <a:stretch/>
        </p:blipFill>
        <p:spPr>
          <a:xfrm>
            <a:off x="757081" y="2237287"/>
            <a:ext cx="4958932" cy="7620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3"/>
          <a:srcRect t="44015"/>
          <a:stretch/>
        </p:blipFill>
        <p:spPr>
          <a:xfrm>
            <a:off x="757081" y="4183548"/>
            <a:ext cx="3979798" cy="1061182"/>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2"/>
          </p:nvPr>
        </p:nvSpPr>
        <p:spPr/>
        <p:txBody>
          <a:bodyPr/>
          <a:lstStyle/>
          <a:p>
            <a:fld id="{86CB4B4D-7CA3-9044-876B-883B54F8677D}" type="slidenum">
              <a:rPr lang="en-GB" smtClean="0"/>
              <a:t>47</a:t>
            </a:fld>
            <a:endParaRPr lang="en-GB"/>
          </a:p>
        </p:txBody>
      </p:sp>
    </p:spTree>
    <p:extLst>
      <p:ext uri="{BB962C8B-B14F-4D97-AF65-F5344CB8AC3E}">
        <p14:creationId xmlns:p14="http://schemas.microsoft.com/office/powerpoint/2010/main" val="2637409009"/>
      </p:ext>
    </p:extLst>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609600" y="1173068"/>
            <a:ext cx="10972800" cy="5203155"/>
          </a:xfrm>
        </p:spPr>
        <p:txBody>
          <a:bodyPr>
            <a:normAutofit fontScale="92500" lnSpcReduction="20000"/>
          </a:bodyPr>
          <a:lstStyle/>
          <a:p>
            <a:pPr marL="176213" indent="-176213" fontAlgn="base"/>
            <a:r>
              <a:rPr lang="en-US" sz="2000" b="1" dirty="0"/>
              <a:t>Architecture for deep integration option</a:t>
            </a:r>
          </a:p>
          <a:p>
            <a:pPr lvl="1" fontAlgn="base"/>
            <a:r>
              <a:rPr lang="en-US" sz="2000" dirty="0"/>
              <a:t>There are several different models for integration, </a:t>
            </a:r>
            <a:r>
              <a:rPr lang="en-US" sz="2000" dirty="0" err="1"/>
              <a:t>e.g</a:t>
            </a:r>
            <a:r>
              <a:rPr lang="en-US" sz="2000" dirty="0"/>
              <a:t> </a:t>
            </a:r>
          </a:p>
          <a:p>
            <a:pPr lvl="2" fontAlgn="base"/>
            <a:r>
              <a:rPr lang="en-US" sz="2000" dirty="0" err="1"/>
              <a:t>iFrames</a:t>
            </a:r>
            <a:r>
              <a:rPr lang="en-US" sz="2000" dirty="0"/>
              <a:t> to render part of UI</a:t>
            </a:r>
          </a:p>
          <a:p>
            <a:pPr lvl="2" fontAlgn="base"/>
            <a:r>
              <a:rPr lang="en-US" sz="2000" dirty="0" err="1"/>
              <a:t>iFrames</a:t>
            </a:r>
            <a:r>
              <a:rPr lang="en-US" sz="2000" dirty="0"/>
              <a:t> for inter-domain messaging</a:t>
            </a:r>
          </a:p>
          <a:p>
            <a:pPr lvl="1" fontAlgn="base"/>
            <a:r>
              <a:rPr lang="en-US" sz="2000" dirty="0"/>
              <a:t>Need to find right balance between UI consistency and flexibility and browser security model</a:t>
            </a:r>
          </a:p>
          <a:p>
            <a:pPr fontAlgn="base"/>
            <a:endParaRPr lang="en-US" sz="2000" b="1" dirty="0"/>
          </a:p>
          <a:p>
            <a:pPr marL="176213" indent="-176213" fontAlgn="base"/>
            <a:r>
              <a:rPr lang="en-US" sz="2000" b="1" dirty="0"/>
              <a:t>Local accounts</a:t>
            </a:r>
          </a:p>
          <a:p>
            <a:pPr lvl="1" fontAlgn="base"/>
            <a:r>
              <a:rPr lang="en-US" sz="2000" dirty="0"/>
              <a:t>Most SPs need to support a variety of integration models</a:t>
            </a:r>
          </a:p>
          <a:p>
            <a:pPr lvl="2" fontAlgn="base"/>
            <a:r>
              <a:rPr lang="en-US" sz="2000" dirty="0"/>
              <a:t>Local usernames/passwords	</a:t>
            </a:r>
          </a:p>
          <a:p>
            <a:pPr lvl="2" fontAlgn="base"/>
            <a:r>
              <a:rPr lang="en-US" sz="2000" dirty="0"/>
              <a:t>Non-federated </a:t>
            </a:r>
            <a:r>
              <a:rPr lang="en-US" sz="2000" dirty="0" err="1"/>
              <a:t>IdPs</a:t>
            </a:r>
            <a:endParaRPr lang="en-US" sz="2000" dirty="0"/>
          </a:p>
          <a:p>
            <a:pPr lvl="2" fontAlgn="base"/>
            <a:r>
              <a:rPr lang="en-US" sz="2000" dirty="0"/>
              <a:t>Need to ensure that these options can be smoothly accommodated in the UI flow</a:t>
            </a:r>
          </a:p>
          <a:p>
            <a:pPr fontAlgn="base"/>
            <a:endParaRPr lang="en-US" sz="2000" b="1" dirty="0"/>
          </a:p>
          <a:p>
            <a:pPr marL="176213" indent="-176213" fontAlgn="base"/>
            <a:r>
              <a:rPr lang="en-US" sz="2000" b="1" dirty="0" err="1"/>
              <a:t>IdP</a:t>
            </a:r>
            <a:r>
              <a:rPr lang="en-US" sz="2000" b="1" dirty="0"/>
              <a:t> Metadata</a:t>
            </a:r>
          </a:p>
          <a:p>
            <a:pPr lvl="1" fontAlgn="base"/>
            <a:r>
              <a:rPr lang="en-US" sz="2000" dirty="0"/>
              <a:t>Need </a:t>
            </a:r>
            <a:r>
              <a:rPr lang="en-US" sz="2000" dirty="0" err="1"/>
              <a:t>IdPs</a:t>
            </a:r>
            <a:r>
              <a:rPr lang="en-US" sz="2000" dirty="0"/>
              <a:t> to ensure necessary information (email domains, logos, </a:t>
            </a:r>
            <a:r>
              <a:rPr lang="en-US" sz="2000" dirty="0" err="1"/>
              <a:t>etc</a:t>
            </a:r>
            <a:r>
              <a:rPr lang="en-US" sz="2000" dirty="0"/>
              <a:t>) is accurately and consistently included in federation metadata</a:t>
            </a:r>
          </a:p>
          <a:p>
            <a:pPr lvl="1" fontAlgn="base"/>
            <a:r>
              <a:rPr lang="en-US" sz="2000" dirty="0"/>
              <a:t>Need feedback process when metadata is incorrect, incomplete or inconsistent</a:t>
            </a:r>
          </a:p>
        </p:txBody>
      </p:sp>
      <p:sp>
        <p:nvSpPr>
          <p:cNvPr id="4" name="Slide Number Placeholder 3"/>
          <p:cNvSpPr>
            <a:spLocks noGrp="1"/>
          </p:cNvSpPr>
          <p:nvPr>
            <p:ph type="sldNum" sz="quarter" idx="2"/>
          </p:nvPr>
        </p:nvSpPr>
        <p:spPr/>
        <p:txBody>
          <a:bodyPr/>
          <a:lstStyle/>
          <a:p>
            <a:fld id="{86CB4B4D-7CA3-9044-876B-883B54F8677D}" type="slidenum">
              <a:rPr lang="en-GB" smtClean="0"/>
              <a:t>48</a:t>
            </a:fld>
            <a:endParaRPr lang="en-GB"/>
          </a:p>
        </p:txBody>
      </p:sp>
    </p:spTree>
    <p:extLst>
      <p:ext uri="{BB962C8B-B14F-4D97-AF65-F5344CB8AC3E}">
        <p14:creationId xmlns:p14="http://schemas.microsoft.com/office/powerpoint/2010/main" val="2170438930"/>
      </p:ext>
    </p:extLst>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and Next steps</a:t>
            </a:r>
          </a:p>
        </p:txBody>
      </p:sp>
      <p:sp>
        <p:nvSpPr>
          <p:cNvPr id="3" name="Content Placeholder 2"/>
          <p:cNvSpPr>
            <a:spLocks noGrp="1"/>
          </p:cNvSpPr>
          <p:nvPr>
            <p:ph idx="1"/>
          </p:nvPr>
        </p:nvSpPr>
        <p:spPr>
          <a:xfrm>
            <a:off x="609600" y="1350045"/>
            <a:ext cx="10972800" cy="5203155"/>
          </a:xfrm>
        </p:spPr>
        <p:txBody>
          <a:bodyPr>
            <a:normAutofit/>
          </a:bodyPr>
          <a:lstStyle/>
          <a:p>
            <a:pPr fontAlgn="base"/>
            <a:r>
              <a:rPr lang="en-US" sz="2400" b="1" dirty="0" err="1"/>
              <a:t>SUNet’s</a:t>
            </a:r>
            <a:r>
              <a:rPr lang="en-US" sz="2400" b="1" dirty="0"/>
              <a:t> pyff.io pilot platform has been extended to support: </a:t>
            </a:r>
          </a:p>
          <a:p>
            <a:pPr lvl="1" fontAlgn="base"/>
            <a:r>
              <a:rPr lang="en-US" sz="2400" dirty="0"/>
              <a:t>Cross-domain shared settings based on browser local store and hidden </a:t>
            </a:r>
            <a:r>
              <a:rPr lang="en-US" sz="2400" dirty="0" err="1"/>
              <a:t>iFrame</a:t>
            </a:r>
            <a:r>
              <a:rPr lang="en-US" sz="2400" dirty="0"/>
              <a:t> messaging</a:t>
            </a:r>
          </a:p>
          <a:p>
            <a:pPr lvl="1" fontAlgn="base"/>
            <a:r>
              <a:rPr lang="en-US" sz="2400" dirty="0"/>
              <a:t>Low-level discovery client API </a:t>
            </a:r>
          </a:p>
          <a:p>
            <a:pPr lvl="1" fontAlgn="base"/>
            <a:r>
              <a:rPr lang="en-US" sz="2400" dirty="0"/>
              <a:t>jQuery widget to provide customizable discovery API</a:t>
            </a:r>
          </a:p>
          <a:p>
            <a:pPr lvl="1" fontAlgn="base"/>
            <a:endParaRPr lang="en-US" sz="2400" dirty="0"/>
          </a:p>
          <a:p>
            <a:pPr fontAlgn="base"/>
            <a:r>
              <a:rPr lang="en-US" sz="2400" b="1" dirty="0"/>
              <a:t>Several other pilot participants are now working to integrate with this service in a sandbox environment</a:t>
            </a:r>
          </a:p>
        </p:txBody>
      </p:sp>
      <p:sp>
        <p:nvSpPr>
          <p:cNvPr id="4" name="Slide Number Placeholder 3"/>
          <p:cNvSpPr>
            <a:spLocks noGrp="1"/>
          </p:cNvSpPr>
          <p:nvPr>
            <p:ph type="sldNum" sz="quarter" idx="2"/>
          </p:nvPr>
        </p:nvSpPr>
        <p:spPr/>
        <p:txBody>
          <a:bodyPr/>
          <a:lstStyle/>
          <a:p>
            <a:fld id="{86CB4B4D-7CA3-9044-876B-883B54F8677D}" type="slidenum">
              <a:rPr lang="en-GB" smtClean="0"/>
              <a:t>49</a:t>
            </a:fld>
            <a:endParaRPr lang="en-GB"/>
          </a:p>
        </p:txBody>
      </p:sp>
    </p:spTree>
    <p:extLst>
      <p:ext uri="{BB962C8B-B14F-4D97-AF65-F5344CB8AC3E}">
        <p14:creationId xmlns:p14="http://schemas.microsoft.com/office/powerpoint/2010/main" val="173574465"/>
      </p:ext>
    </p:extLst>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08080"/>
                </a:solidFill>
              </a:rPr>
              <a:t>RA21 Problem Statement</a:t>
            </a:r>
            <a:endParaRPr lang="en-GB" dirty="0">
              <a:solidFill>
                <a:srgbClr val="808080"/>
              </a:solidFill>
            </a:endParaRPr>
          </a:p>
        </p:txBody>
      </p:sp>
      <p:sp>
        <p:nvSpPr>
          <p:cNvPr id="3" name="Content Placeholder 2"/>
          <p:cNvSpPr>
            <a:spLocks noGrp="1"/>
          </p:cNvSpPr>
          <p:nvPr>
            <p:ph idx="1"/>
          </p:nvPr>
        </p:nvSpPr>
        <p:spPr>
          <a:xfrm>
            <a:off x="838200" y="1828800"/>
            <a:ext cx="10820400" cy="3993083"/>
          </a:xfrm>
        </p:spPr>
        <p:txBody>
          <a:bodyPr>
            <a:noAutofit/>
          </a:bodyPr>
          <a:lstStyle/>
          <a:p>
            <a:pPr marL="357081" indent="-357081"/>
            <a:r>
              <a:rPr lang="en-US" sz="2799" dirty="0">
                <a:solidFill>
                  <a:srgbClr val="595959"/>
                </a:solidFill>
              </a:rPr>
              <a:t>IP-based access management increasingly problematic</a:t>
            </a:r>
          </a:p>
          <a:p>
            <a:pPr marL="357081" indent="-357081"/>
            <a:r>
              <a:rPr lang="en-US" sz="2799" dirty="0">
                <a:solidFill>
                  <a:srgbClr val="595959"/>
                </a:solidFill>
              </a:rPr>
              <a:t>No seamless access from any device, location, or search engine</a:t>
            </a:r>
          </a:p>
          <a:p>
            <a:pPr marL="357081" indent="-357081"/>
            <a:r>
              <a:rPr lang="en-US" sz="2799" dirty="0">
                <a:solidFill>
                  <a:srgbClr val="595959"/>
                </a:solidFill>
              </a:rPr>
              <a:t>Inconsistent and confusing patchwork of access solutions while off of the corporate/campus network (e.g. VPN servers, Proxy servers, Shibboleth)</a:t>
            </a:r>
          </a:p>
          <a:p>
            <a:pPr marL="357081" indent="-357081"/>
            <a:r>
              <a:rPr lang="en-US" sz="2799" dirty="0">
                <a:solidFill>
                  <a:srgbClr val="595959"/>
                </a:solidFill>
              </a:rPr>
              <a:t>Increasing volume of illegal downloads and piracy</a:t>
            </a:r>
          </a:p>
          <a:p>
            <a:pPr marL="357081" indent="-357081"/>
            <a:r>
              <a:rPr lang="en-US" sz="2799" dirty="0">
                <a:solidFill>
                  <a:srgbClr val="595959"/>
                </a:solidFill>
              </a:rPr>
              <a:t>Lack of user data to develop user-focused, personalized services</a:t>
            </a:r>
          </a:p>
        </p:txBody>
      </p:sp>
    </p:spTree>
    <p:extLst>
      <p:ext uri="{BB962C8B-B14F-4D97-AF65-F5344CB8AC3E}">
        <p14:creationId xmlns:p14="http://schemas.microsoft.com/office/powerpoint/2010/main" val="10782013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ctrTitle"/>
          </p:nvPr>
        </p:nvSpPr>
        <p:spPr>
          <a:xfrm>
            <a:off x="2227385" y="3581400"/>
            <a:ext cx="7772400" cy="1221220"/>
          </a:xfrm>
          <a:prstGeom prst="rect">
            <a:avLst/>
          </a:prstGeom>
        </p:spPr>
        <p:txBody>
          <a:bodyPr>
            <a:normAutofit/>
          </a:bodyPr>
          <a:lstStyle>
            <a:lvl1pPr>
              <a:defRPr b="1">
                <a:solidFill>
                  <a:srgbClr val="595959"/>
                </a:solidFill>
              </a:defRPr>
            </a:lvl1pPr>
          </a:lstStyle>
          <a:p>
            <a:r>
              <a:rPr lang="nl-NL" dirty="0"/>
              <a:t>The </a:t>
            </a:r>
            <a:r>
              <a:rPr lang="nl-NL" dirty="0" smtClean="0"/>
              <a:t>WAYF Cloud Pilot</a:t>
            </a:r>
            <a:endParaRPr b="0" i="1" dirty="0"/>
          </a:p>
        </p:txBody>
      </p:sp>
      <p:sp>
        <p:nvSpPr>
          <p:cNvPr id="178" name="Subtitle 2"/>
          <p:cNvSpPr txBox="1">
            <a:spLocks noGrp="1"/>
          </p:cNvSpPr>
          <p:nvPr>
            <p:ph type="subTitle" sz="quarter" idx="1"/>
          </p:nvPr>
        </p:nvSpPr>
        <p:spPr>
          <a:xfrm>
            <a:off x="914400" y="5828674"/>
            <a:ext cx="3657599" cy="297390"/>
          </a:xfrm>
          <a:prstGeom prst="rect">
            <a:avLst/>
          </a:prstGeom>
        </p:spPr>
        <p:txBody>
          <a:bodyPr>
            <a:noAutofit/>
          </a:bodyPr>
          <a:lstStyle/>
          <a:p>
            <a:pPr algn="l">
              <a:spcBef>
                <a:spcPts val="0"/>
              </a:spcBef>
              <a:defRPr>
                <a:solidFill>
                  <a:srgbClr val="595959"/>
                </a:solidFill>
              </a:defRPr>
            </a:pPr>
            <a:r>
              <a:rPr lang="en-US" sz="1600" dirty="0"/>
              <a:t>December 6, 2017</a:t>
            </a:r>
            <a:endParaRPr sz="1600" dirty="0"/>
          </a:p>
        </p:txBody>
      </p:sp>
      <p:pic>
        <p:nvPicPr>
          <p:cNvPr id="179" name="Picture 4" descr="Picture 4"/>
          <p:cNvPicPr>
            <a:picLocks noChangeAspect="1"/>
          </p:cNvPicPr>
          <p:nvPr/>
        </p:nvPicPr>
        <p:blipFill>
          <a:blip r:embed="rId3">
            <a:extLst/>
          </a:blip>
          <a:stretch>
            <a:fillRect/>
          </a:stretch>
        </p:blipFill>
        <p:spPr>
          <a:xfrm>
            <a:off x="1066799" y="624314"/>
            <a:ext cx="2938014" cy="514006"/>
          </a:xfrm>
          <a:prstGeom prst="rect">
            <a:avLst/>
          </a:prstGeom>
          <a:ln w="12700">
            <a:miter lim="400000"/>
          </a:ln>
        </p:spPr>
      </p:pic>
      <p:pic>
        <p:nvPicPr>
          <p:cNvPr id="180" name="Picture 5" descr="Picture 5"/>
          <p:cNvPicPr>
            <a:picLocks noChangeAspect="1"/>
          </p:cNvPicPr>
          <p:nvPr/>
        </p:nvPicPr>
        <p:blipFill>
          <a:blip r:embed="rId4">
            <a:extLst/>
          </a:blip>
          <a:stretch>
            <a:fillRect/>
          </a:stretch>
        </p:blipFill>
        <p:spPr>
          <a:xfrm>
            <a:off x="9601199" y="389097"/>
            <a:ext cx="1792169" cy="782496"/>
          </a:xfrm>
          <a:prstGeom prst="rect">
            <a:avLst/>
          </a:prstGeom>
          <a:ln w="12700">
            <a:miter lim="400000"/>
          </a:ln>
        </p:spPr>
      </p:pic>
      <p:pic>
        <p:nvPicPr>
          <p:cNvPr id="181" name="Picture 6" descr="Picture 6"/>
          <p:cNvPicPr>
            <a:picLocks noChangeAspect="1"/>
          </p:cNvPicPr>
          <p:nvPr/>
        </p:nvPicPr>
        <p:blipFill>
          <a:blip r:embed="rId5">
            <a:extLst/>
          </a:blip>
          <a:stretch>
            <a:fillRect/>
          </a:stretch>
        </p:blipFill>
        <p:spPr>
          <a:xfrm>
            <a:off x="3886200" y="1752600"/>
            <a:ext cx="4343400" cy="1482057"/>
          </a:xfrm>
          <a:prstGeom prst="rect">
            <a:avLst/>
          </a:prstGeom>
          <a:ln w="12700">
            <a:miter lim="400000"/>
          </a:ln>
        </p:spPr>
      </p:pic>
      <p:sp>
        <p:nvSpPr>
          <p:cNvPr id="2" name="TextBox 1"/>
          <p:cNvSpPr txBox="1"/>
          <p:nvPr/>
        </p:nvSpPr>
        <p:spPr>
          <a:xfrm>
            <a:off x="6477001" y="5564802"/>
            <a:ext cx="518160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872722"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595959"/>
              </a:solidFill>
              <a:effectLst/>
              <a:uFillTx/>
              <a:sym typeface="Calibri"/>
            </a:endParaRPr>
          </a:p>
          <a:p>
            <a:pPr algn="r"/>
            <a:r>
              <a:rPr lang="nl-NL" sz="1600" dirty="0" smtClean="0">
                <a:solidFill>
                  <a:srgbClr val="595959"/>
                </a:solidFill>
              </a:rPr>
              <a:t>Meltem Dincer</a:t>
            </a:r>
            <a:endParaRPr lang="nl-NL" sz="1600" dirty="0">
              <a:solidFill>
                <a:srgbClr val="595959"/>
              </a:solidFill>
            </a:endParaRPr>
          </a:p>
          <a:p>
            <a:pPr algn="r"/>
            <a:r>
              <a:rPr lang="nl-NL" sz="1600" dirty="0" smtClean="0">
                <a:solidFill>
                  <a:srgbClr val="595959"/>
                </a:solidFill>
              </a:rPr>
              <a:t>VP, Platform </a:t>
            </a:r>
            <a:r>
              <a:rPr lang="nl-NL" sz="1600" dirty="0" err="1" smtClean="0">
                <a:solidFill>
                  <a:srgbClr val="595959"/>
                </a:solidFill>
              </a:rPr>
              <a:t>Capabilities</a:t>
            </a:r>
            <a:r>
              <a:rPr lang="nl-NL" sz="1600" dirty="0" smtClean="0">
                <a:solidFill>
                  <a:srgbClr val="595959"/>
                </a:solidFill>
              </a:rPr>
              <a:t>, </a:t>
            </a:r>
            <a:r>
              <a:rPr lang="nl-NL" sz="1600" dirty="0" err="1" smtClean="0">
                <a:solidFill>
                  <a:srgbClr val="595959"/>
                </a:solidFill>
              </a:rPr>
              <a:t>Wiley</a:t>
            </a:r>
            <a:endParaRPr lang="nl-NL" sz="1600" dirty="0">
              <a:solidFill>
                <a:srgbClr val="595959"/>
              </a:solidFill>
            </a:endParaRPr>
          </a:p>
          <a:p>
            <a:pPr algn="r"/>
            <a:r>
              <a:rPr lang="nl-NL" sz="1600" dirty="0">
                <a:solidFill>
                  <a:srgbClr val="595959"/>
                </a:solidFill>
              </a:rPr>
              <a:t>RA21 Co-</a:t>
            </a:r>
            <a:r>
              <a:rPr lang="nl-NL" sz="1600" dirty="0" err="1">
                <a:solidFill>
                  <a:srgbClr val="595959"/>
                </a:solidFill>
              </a:rPr>
              <a:t>chair</a:t>
            </a:r>
            <a:endParaRPr lang="nl-NL" sz="1600" dirty="0">
              <a:solidFill>
                <a:srgbClr val="595959"/>
              </a:solidFill>
            </a:endParaRPr>
          </a:p>
        </p:txBody>
      </p:sp>
    </p:spTree>
    <p:extLst>
      <p:ext uri="{BB962C8B-B14F-4D97-AF65-F5344CB8AC3E}">
        <p14:creationId xmlns:p14="http://schemas.microsoft.com/office/powerpoint/2010/main" val="1769351470"/>
      </p:ext>
    </p:extLst>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cs typeface="Avenir Book"/>
              </a:rPr>
              <a:t>WAYF Cloud </a:t>
            </a:r>
            <a:r>
              <a:rPr lang="en-US" dirty="0">
                <a:cs typeface="Avenir Book"/>
              </a:rPr>
              <a:t>Pilot Goals</a:t>
            </a:r>
          </a:p>
        </p:txBody>
      </p:sp>
      <p:sp>
        <p:nvSpPr>
          <p:cNvPr id="2" name="Text Placeholder 1"/>
          <p:cNvSpPr>
            <a:spLocks noGrp="1"/>
          </p:cNvSpPr>
          <p:nvPr>
            <p:ph idx="1"/>
          </p:nvPr>
        </p:nvSpPr>
        <p:spPr>
          <a:xfrm>
            <a:off x="1151608" y="1054529"/>
            <a:ext cx="10354592" cy="3787191"/>
          </a:xfrm>
        </p:spPr>
        <p:txBody>
          <a:bodyPr wrap="square">
            <a:spAutoFit/>
          </a:bodyPr>
          <a:lstStyle/>
          <a:p>
            <a:pPr marL="0" lvl="1" indent="0">
              <a:buNone/>
            </a:pPr>
            <a:r>
              <a:rPr lang="en-US" sz="2400" b="1" dirty="0" smtClean="0"/>
              <a:t>To provide a seamless user experience as close as possible to IP Authentication </a:t>
            </a:r>
          </a:p>
          <a:p>
            <a:pPr marL="742950" lvl="1" indent="-285750">
              <a:lnSpc>
                <a:spcPct val="88000"/>
              </a:lnSpc>
              <a:spcBef>
                <a:spcPts val="400"/>
              </a:spcBef>
              <a:buClr>
                <a:srgbClr val="404040"/>
              </a:buClr>
              <a:buSzPct val="150000"/>
              <a:buFont typeface="Arial" charset="0"/>
              <a:buChar char="•"/>
            </a:pPr>
            <a:r>
              <a:rPr lang="en-US" sz="1800" dirty="0">
                <a:latin typeface="Calibri" charset="0"/>
                <a:ea typeface="Calibri" charset="0"/>
                <a:cs typeface="Calibri" charset="0"/>
              </a:rPr>
              <a:t>Eliminate steps </a:t>
            </a:r>
            <a:r>
              <a:rPr lang="en-US" sz="1800" dirty="0" smtClean="0">
                <a:latin typeface="Calibri" charset="0"/>
                <a:ea typeface="Calibri" charset="0"/>
                <a:cs typeface="Calibri" charset="0"/>
              </a:rPr>
              <a:t>users </a:t>
            </a:r>
            <a:r>
              <a:rPr lang="en-US" sz="1800" dirty="0">
                <a:latin typeface="Calibri" charset="0"/>
                <a:ea typeface="Calibri" charset="0"/>
                <a:cs typeface="Calibri" charset="0"/>
              </a:rPr>
              <a:t>have to repeat at every </a:t>
            </a:r>
            <a:r>
              <a:rPr lang="en-US" sz="1800" dirty="0" smtClean="0">
                <a:latin typeface="Calibri" charset="0"/>
                <a:ea typeface="Calibri" charset="0"/>
                <a:cs typeface="Calibri" charset="0"/>
              </a:rPr>
              <a:t>publisher</a:t>
            </a:r>
          </a:p>
          <a:p>
            <a:pPr marL="742950" lvl="1" indent="-285750">
              <a:lnSpc>
                <a:spcPct val="88000"/>
              </a:lnSpc>
              <a:spcBef>
                <a:spcPts val="400"/>
              </a:spcBef>
              <a:buClr>
                <a:srgbClr val="404040"/>
              </a:buClr>
              <a:buSzPct val="150000"/>
              <a:buFont typeface="Arial" charset="0"/>
              <a:buChar char="•"/>
            </a:pPr>
            <a:r>
              <a:rPr lang="en-US" sz="1800" dirty="0">
                <a:latin typeface="Calibri" charset="0"/>
                <a:ea typeface="Calibri" charset="0"/>
                <a:cs typeface="Calibri" charset="0"/>
              </a:rPr>
              <a:t>Leverage existing organizational systems/protocols for user authentication</a:t>
            </a:r>
          </a:p>
          <a:p>
            <a:pPr marL="742950" lvl="1" indent="-285750">
              <a:lnSpc>
                <a:spcPct val="88000"/>
              </a:lnSpc>
              <a:spcBef>
                <a:spcPts val="400"/>
              </a:spcBef>
              <a:buClr>
                <a:srgbClr val="404040"/>
              </a:buClr>
              <a:buSzPct val="150000"/>
              <a:buFont typeface="Arial" charset="0"/>
              <a:buChar char="•"/>
            </a:pPr>
            <a:r>
              <a:rPr lang="en-US" sz="1800" dirty="0">
                <a:latin typeface="Calibri" charset="0"/>
                <a:ea typeface="Calibri" charset="0"/>
                <a:cs typeface="Calibri" charset="0"/>
              </a:rPr>
              <a:t>Create an infrastructure for sharing WAYF data amongst </a:t>
            </a:r>
            <a:r>
              <a:rPr lang="en-US" sz="1800" dirty="0" smtClean="0">
                <a:latin typeface="Calibri" charset="0"/>
                <a:ea typeface="Calibri" charset="0"/>
                <a:cs typeface="Calibri" charset="0"/>
              </a:rPr>
              <a:t>publishers</a:t>
            </a:r>
          </a:p>
          <a:p>
            <a:pPr marL="1200150" lvl="2" indent="-285750">
              <a:lnSpc>
                <a:spcPct val="80000"/>
              </a:lnSpc>
              <a:spcBef>
                <a:spcPts val="300"/>
              </a:spcBef>
              <a:buClr>
                <a:srgbClr val="404040"/>
              </a:buClr>
              <a:buFont typeface="Arial" charset="0"/>
              <a:buChar char="•"/>
            </a:pPr>
            <a:r>
              <a:rPr lang="en-US" sz="1600" dirty="0">
                <a:latin typeface="Calibri" charset="0"/>
                <a:ea typeface="Calibri" charset="0"/>
                <a:cs typeface="Calibri" charset="0"/>
              </a:rPr>
              <a:t>E</a:t>
            </a:r>
            <a:r>
              <a:rPr lang="en-US" sz="1600" dirty="0" smtClean="0">
                <a:latin typeface="Calibri" charset="0"/>
                <a:ea typeface="Calibri" charset="0"/>
                <a:cs typeface="Calibri" charset="0"/>
              </a:rPr>
              <a:t>mbrace </a:t>
            </a:r>
            <a:r>
              <a:rPr lang="en-US" sz="1600" dirty="0" err="1" smtClean="0">
                <a:latin typeface="Calibri" charset="0"/>
                <a:ea typeface="Calibri" charset="0"/>
                <a:cs typeface="Calibri" charset="0"/>
              </a:rPr>
              <a:t>OpenSource</a:t>
            </a:r>
            <a:r>
              <a:rPr lang="en-US" sz="1600" dirty="0" smtClean="0">
                <a:latin typeface="Calibri" charset="0"/>
                <a:ea typeface="Calibri" charset="0"/>
                <a:cs typeface="Calibri" charset="0"/>
              </a:rPr>
              <a:t> Software development</a:t>
            </a:r>
          </a:p>
          <a:p>
            <a:pPr marL="1200150" lvl="2" indent="-285750">
              <a:lnSpc>
                <a:spcPct val="80000"/>
              </a:lnSpc>
              <a:spcBef>
                <a:spcPts val="300"/>
              </a:spcBef>
              <a:buClr>
                <a:srgbClr val="404040"/>
              </a:buClr>
              <a:buFont typeface="Arial" charset="0"/>
              <a:buChar char="•"/>
            </a:pPr>
            <a:r>
              <a:rPr lang="en-US" sz="1600" dirty="0" smtClean="0">
                <a:latin typeface="Calibri" charset="0"/>
                <a:ea typeface="Calibri" charset="0"/>
                <a:cs typeface="Calibri" charset="0"/>
              </a:rPr>
              <a:t>Establish easy </a:t>
            </a:r>
            <a:r>
              <a:rPr lang="en-US" sz="1600" dirty="0">
                <a:latin typeface="Calibri" charset="0"/>
                <a:ea typeface="Calibri" charset="0"/>
                <a:cs typeface="Calibri" charset="0"/>
              </a:rPr>
              <a:t>integration points with service provider </a:t>
            </a:r>
            <a:r>
              <a:rPr lang="en-US" sz="1600" dirty="0" smtClean="0">
                <a:latin typeface="Calibri" charset="0"/>
                <a:ea typeface="Calibri" charset="0"/>
                <a:cs typeface="Calibri" charset="0"/>
              </a:rPr>
              <a:t>platforms</a:t>
            </a:r>
            <a:endParaRPr lang="en-US" sz="1800" dirty="0">
              <a:latin typeface="Calibri" charset="0"/>
              <a:ea typeface="Calibri" charset="0"/>
              <a:cs typeface="Calibri" charset="0"/>
            </a:endParaRPr>
          </a:p>
          <a:p>
            <a:pPr marL="742950" lvl="1" indent="-285750">
              <a:lnSpc>
                <a:spcPct val="88000"/>
              </a:lnSpc>
              <a:spcBef>
                <a:spcPts val="400"/>
              </a:spcBef>
              <a:buClr>
                <a:srgbClr val="404040"/>
              </a:buClr>
              <a:buSzPct val="150000"/>
              <a:buFont typeface="Arial" charset="0"/>
              <a:buChar char="•"/>
            </a:pPr>
            <a:r>
              <a:rPr lang="en-US" sz="1800" dirty="0">
                <a:latin typeface="Calibri" charset="0"/>
                <a:ea typeface="Calibri" charset="0"/>
                <a:cs typeface="Calibri" charset="0"/>
              </a:rPr>
              <a:t>Look to form a potential industry standard for WAYF data exchange</a:t>
            </a:r>
          </a:p>
          <a:p>
            <a:pPr marL="1200150" lvl="2" indent="-285750">
              <a:lnSpc>
                <a:spcPct val="80000"/>
              </a:lnSpc>
              <a:spcBef>
                <a:spcPts val="300"/>
              </a:spcBef>
              <a:buClr>
                <a:srgbClr val="404040"/>
              </a:buClr>
              <a:buFont typeface="Arial" charset="0"/>
              <a:buChar char="•"/>
            </a:pPr>
            <a:r>
              <a:rPr lang="en-US" sz="1600" dirty="0">
                <a:latin typeface="Calibri" charset="0"/>
                <a:ea typeface="Calibri" charset="0"/>
                <a:cs typeface="Calibri" charset="0"/>
              </a:rPr>
              <a:t>Data Format</a:t>
            </a:r>
          </a:p>
          <a:p>
            <a:pPr marL="1200150" lvl="2" indent="-285750">
              <a:lnSpc>
                <a:spcPct val="80000"/>
              </a:lnSpc>
              <a:spcBef>
                <a:spcPts val="300"/>
              </a:spcBef>
              <a:buClr>
                <a:srgbClr val="404040"/>
              </a:buClr>
              <a:buFont typeface="Arial" charset="0"/>
              <a:buChar char="•"/>
            </a:pPr>
            <a:r>
              <a:rPr lang="en-US" sz="1500" dirty="0">
                <a:latin typeface="Calibri" charset="0"/>
                <a:ea typeface="Calibri" charset="0"/>
                <a:cs typeface="Calibri" charset="0"/>
              </a:rPr>
              <a:t>Modern Interface </a:t>
            </a:r>
            <a:r>
              <a:rPr lang="en-US" sz="1500" dirty="0" smtClean="0">
                <a:latin typeface="Calibri" charset="0"/>
                <a:ea typeface="Calibri" charset="0"/>
                <a:cs typeface="Calibri" charset="0"/>
              </a:rPr>
              <a:t>Specification</a:t>
            </a:r>
            <a:endParaRPr lang="en-US" sz="1600" dirty="0">
              <a:latin typeface="Calibri" charset="0"/>
              <a:ea typeface="Calibri" charset="0"/>
              <a:cs typeface="Calibri" charset="0"/>
            </a:endParaRPr>
          </a:p>
          <a:p>
            <a:pPr marL="0" lvl="1" indent="-179694">
              <a:buNone/>
            </a:pPr>
            <a:r>
              <a:rPr lang="en-US" sz="2400" b="1" dirty="0" smtClean="0">
                <a:cs typeface="Avenir Book"/>
              </a:rPr>
              <a:t>Pilot </a:t>
            </a:r>
            <a:r>
              <a:rPr lang="en-US" sz="2400" b="1" dirty="0">
                <a:cs typeface="Avenir Book"/>
              </a:rPr>
              <a:t>participants</a:t>
            </a:r>
            <a:endParaRPr lang="en-US" sz="2000" dirty="0">
              <a:cs typeface="Avenir Book"/>
            </a:endParaRPr>
          </a:p>
          <a:p>
            <a:pPr marL="395288" lvl="2" indent="-173038"/>
            <a:endParaRPr lang="en-US" sz="2000" dirty="0"/>
          </a:p>
          <a:p>
            <a:pPr marL="0" indent="0">
              <a:buNone/>
            </a:pPr>
            <a:endParaRPr lang="en-US" sz="2000" dirty="0">
              <a:cs typeface="Avenir Book"/>
            </a:endParaRPr>
          </a:p>
        </p:txBody>
      </p:sp>
      <p:sp>
        <p:nvSpPr>
          <p:cNvPr id="5" name="TextBox 4"/>
          <p:cNvSpPr txBox="1"/>
          <p:nvPr/>
        </p:nvSpPr>
        <p:spPr>
          <a:xfrm>
            <a:off x="1600200" y="4191000"/>
            <a:ext cx="9429750" cy="1447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3" spcCol="38100" rtlCol="0" anchor="t">
            <a:noAutofit/>
          </a:bodyPr>
          <a:lstStyle/>
          <a:p>
            <a:pPr marL="395288" lvl="2" indent="-173038"/>
            <a:r>
              <a:rPr lang="en-US" sz="2000" dirty="0" smtClean="0">
                <a:latin typeface="Calibri" charset="0"/>
                <a:ea typeface="Calibri" charset="0"/>
                <a:cs typeface="Calibri" charset="0"/>
              </a:rPr>
              <a:t>Atypon</a:t>
            </a:r>
            <a:endParaRPr lang="en-US" sz="2000" dirty="0">
              <a:latin typeface="Calibri" charset="0"/>
              <a:ea typeface="Calibri" charset="0"/>
              <a:cs typeface="Calibri" charset="0"/>
            </a:endParaRPr>
          </a:p>
          <a:p>
            <a:pPr marL="395288" lvl="2" indent="-173038"/>
            <a:r>
              <a:rPr lang="en-US" sz="2000" dirty="0" err="1" smtClean="0">
                <a:latin typeface="Calibri" charset="0"/>
                <a:ea typeface="Calibri" charset="0"/>
                <a:cs typeface="Calibri" charset="0"/>
              </a:rPr>
              <a:t>OpenAthens</a:t>
            </a:r>
            <a:endParaRPr lang="en-US" sz="2000" dirty="0">
              <a:latin typeface="Calibri" charset="0"/>
              <a:ea typeface="Calibri" charset="0"/>
              <a:cs typeface="Calibri" charset="0"/>
            </a:endParaRPr>
          </a:p>
          <a:p>
            <a:pPr marL="395288" lvl="2" indent="-173038"/>
            <a:r>
              <a:rPr lang="en-US" sz="2000" dirty="0" smtClean="0">
                <a:latin typeface="Calibri" charset="0"/>
                <a:ea typeface="Calibri" charset="0"/>
                <a:cs typeface="Calibri" charset="0"/>
              </a:rPr>
              <a:t>RINGGOLD</a:t>
            </a:r>
            <a:endParaRPr lang="en-US" sz="2000" dirty="0">
              <a:latin typeface="Calibri" charset="0"/>
              <a:ea typeface="Calibri" charset="0"/>
              <a:cs typeface="Calibri" charset="0"/>
            </a:endParaRPr>
          </a:p>
          <a:p>
            <a:pPr marL="395288" lvl="2" indent="-173038"/>
            <a:r>
              <a:rPr lang="en-US" sz="2000" dirty="0" smtClean="0">
                <a:latin typeface="Calibri" charset="0"/>
                <a:ea typeface="Calibri" charset="0"/>
                <a:cs typeface="Calibri" charset="0"/>
              </a:rPr>
              <a:t>SAGE</a:t>
            </a:r>
          </a:p>
          <a:p>
            <a:pPr marL="395288" lvl="2" indent="-173038"/>
            <a:r>
              <a:rPr lang="en-US" sz="2000" dirty="0" smtClean="0">
                <a:latin typeface="Calibri" charset="0"/>
                <a:ea typeface="Calibri" charset="0"/>
                <a:cs typeface="Calibri" charset="0"/>
              </a:rPr>
              <a:t>Silver Chair</a:t>
            </a:r>
          </a:p>
          <a:p>
            <a:pPr marL="395288" lvl="2" indent="-173038"/>
            <a:r>
              <a:rPr lang="en-US" sz="2000" dirty="0" smtClean="0">
                <a:latin typeface="Calibri" charset="0"/>
                <a:ea typeface="Calibri" charset="0"/>
                <a:cs typeface="Calibri" charset="0"/>
              </a:rPr>
              <a:t>UC </a:t>
            </a:r>
            <a:r>
              <a:rPr lang="en-US" sz="2000" dirty="0">
                <a:latin typeface="Calibri" charset="0"/>
                <a:ea typeface="Calibri" charset="0"/>
                <a:cs typeface="Calibri" charset="0"/>
              </a:rPr>
              <a:t>Davis</a:t>
            </a:r>
          </a:p>
          <a:p>
            <a:pPr marL="395288" lvl="2" indent="-173038"/>
            <a:r>
              <a:rPr lang="en-US" sz="2000" dirty="0" err="1" smtClean="0">
                <a:latin typeface="Calibri" charset="0"/>
                <a:ea typeface="Calibri" charset="0"/>
                <a:cs typeface="Calibri" charset="0"/>
              </a:rPr>
              <a:t>Wolters</a:t>
            </a:r>
            <a:r>
              <a:rPr lang="en-US" sz="2000" dirty="0" smtClean="0">
                <a:latin typeface="Calibri" charset="0"/>
                <a:ea typeface="Calibri" charset="0"/>
                <a:cs typeface="Calibri" charset="0"/>
              </a:rPr>
              <a:t> </a:t>
            </a:r>
            <a:r>
              <a:rPr lang="en-US" sz="2000" dirty="0" smtClean="0">
                <a:latin typeface="Calibri" charset="0"/>
                <a:ea typeface="Calibri" charset="0"/>
                <a:cs typeface="Calibri" charset="0"/>
              </a:rPr>
              <a:t>Kluwer</a:t>
            </a:r>
            <a:endParaRPr lang="en-US" sz="2000" dirty="0">
              <a:latin typeface="Calibri" charset="0"/>
              <a:ea typeface="Calibri" charset="0"/>
              <a:cs typeface="Calibri" charset="0"/>
            </a:endParaRPr>
          </a:p>
          <a:p>
            <a:pPr marL="395288" lvl="2" indent="-173038"/>
            <a:r>
              <a:rPr lang="en-US" sz="2000" dirty="0">
                <a:latin typeface="Calibri" charset="0"/>
                <a:ea typeface="Calibri" charset="0"/>
                <a:cs typeface="Calibri" charset="0"/>
              </a:rPr>
              <a:t>WILEY</a:t>
            </a:r>
          </a:p>
          <a:p>
            <a:pPr marL="395288" lvl="2" indent="-173038"/>
            <a:endParaRPr lang="en-US" sz="1600" dirty="0" smtClean="0">
              <a:cs typeface="Avenir Book"/>
            </a:endParaRPr>
          </a:p>
        </p:txBody>
      </p:sp>
      <p:sp>
        <p:nvSpPr>
          <p:cNvPr id="6" name="Slide Number Placeholder 5"/>
          <p:cNvSpPr>
            <a:spLocks noGrp="1"/>
          </p:cNvSpPr>
          <p:nvPr>
            <p:ph type="sldNum" sz="quarter" idx="2"/>
          </p:nvPr>
        </p:nvSpPr>
        <p:spPr/>
        <p:txBody>
          <a:bodyPr/>
          <a:lstStyle/>
          <a:p>
            <a:fld id="{86CB4B4D-7CA3-9044-876B-883B54F8677D}" type="slidenum">
              <a:rPr lang="en-GB" smtClean="0"/>
              <a:t>51</a:t>
            </a:fld>
            <a:endParaRPr lang="en-GB"/>
          </a:p>
        </p:txBody>
      </p:sp>
    </p:spTree>
    <p:extLst>
      <p:ext uri="{BB962C8B-B14F-4D97-AF65-F5344CB8AC3E}">
        <p14:creationId xmlns:p14="http://schemas.microsoft.com/office/powerpoint/2010/main" val="21799999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normAutofit/>
          </a:bodyPr>
          <a:lstStyle>
            <a:lvl1pPr algn="l"/>
          </a:lstStyle>
          <a:p>
            <a:pPr algn="ctr"/>
            <a:r>
              <a:rPr lang="en-US" dirty="0" smtClean="0"/>
              <a:t>Desired User Access Experience</a:t>
            </a:r>
            <a:endParaRPr dirty="0"/>
          </a:p>
        </p:txBody>
      </p:sp>
      <p:sp>
        <p:nvSpPr>
          <p:cNvPr id="184" name="Slide Number Placeholder 8"/>
          <p:cNvSpPr txBox="1">
            <a:spLocks noGrp="1"/>
          </p:cNvSpPr>
          <p:nvPr>
            <p:ph type="sldNum" sz="quarter" idx="4294967295"/>
          </p:nvPr>
        </p:nvSpPr>
        <p:spPr>
          <a:xfrm>
            <a:off x="10789958" y="6632128"/>
            <a:ext cx="259043" cy="26282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52</a:t>
            </a:fld>
            <a:endParaRPr/>
          </a:p>
        </p:txBody>
      </p:sp>
      <p:pic>
        <p:nvPicPr>
          <p:cNvPr id="185" name="Screen Shot 2017-11-27 at 15.08.41.png" descr="Screen Shot 2017-11-27 at 15.08.41.png"/>
          <p:cNvPicPr>
            <a:picLocks noChangeAspect="1"/>
          </p:cNvPicPr>
          <p:nvPr/>
        </p:nvPicPr>
        <p:blipFill>
          <a:blip r:embed="rId3">
            <a:extLst/>
          </a:blip>
          <a:stretch>
            <a:fillRect/>
          </a:stretch>
        </p:blipFill>
        <p:spPr>
          <a:xfrm>
            <a:off x="533400" y="2656114"/>
            <a:ext cx="5410200" cy="2400970"/>
          </a:xfrm>
          <a:prstGeom prst="rect">
            <a:avLst/>
          </a:prstGeom>
          <a:ln w="12700">
            <a:solidFill>
              <a:schemeClr val="accent5">
                <a:lumMod val="75000"/>
              </a:schemeClr>
            </a:solidFill>
            <a:miter lim="400000"/>
          </a:ln>
        </p:spPr>
      </p:pic>
      <p:pic>
        <p:nvPicPr>
          <p:cNvPr id="5" name="Screen Shot 2017-11-27 at 15.23.53.png" descr="Screen Shot 2017-11-27 at 15.23.53.png"/>
          <p:cNvPicPr>
            <a:picLocks noChangeAspect="1"/>
          </p:cNvPicPr>
          <p:nvPr/>
        </p:nvPicPr>
        <p:blipFill>
          <a:blip r:embed="rId4">
            <a:extLst/>
          </a:blip>
          <a:stretch>
            <a:fillRect/>
          </a:stretch>
        </p:blipFill>
        <p:spPr>
          <a:xfrm>
            <a:off x="6400800" y="2667000"/>
            <a:ext cx="5434669" cy="2404872"/>
          </a:xfrm>
          <a:prstGeom prst="rect">
            <a:avLst/>
          </a:prstGeom>
          <a:ln w="12700">
            <a:solidFill>
              <a:schemeClr val="accent5">
                <a:lumMod val="75000"/>
              </a:schemeClr>
            </a:solidFill>
            <a:miter lim="400000"/>
          </a:ln>
        </p:spPr>
      </p:pic>
      <p:sp>
        <p:nvSpPr>
          <p:cNvPr id="2" name="TextBox 1"/>
          <p:cNvSpPr txBox="1"/>
          <p:nvPr/>
        </p:nvSpPr>
        <p:spPr>
          <a:xfrm>
            <a:off x="6717833" y="1691321"/>
            <a:ext cx="480060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Target</a:t>
            </a:r>
            <a:r>
              <a:rPr kumimoji="0" lang="en-US" sz="1800" b="0" i="0" u="none" strike="noStrike" cap="none" spc="0" normalizeH="0" dirty="0" smtClean="0">
                <a:ln>
                  <a:noFill/>
                </a:ln>
                <a:solidFill>
                  <a:srgbClr val="000000"/>
                </a:solidFill>
                <a:effectLst/>
                <a:uFillTx/>
                <a:latin typeface="+mj-lt"/>
                <a:ea typeface="+mj-ea"/>
                <a:cs typeface="+mj-cs"/>
                <a:sym typeface="Calibri"/>
              </a:rPr>
              <a:t> </a:t>
            </a:r>
            <a:r>
              <a:rPr kumimoji="0" lang="en-US" sz="1800" b="0" i="0" u="none" strike="noStrike" cap="none" spc="0" normalizeH="0" baseline="0" dirty="0" smtClean="0">
                <a:ln>
                  <a:noFill/>
                </a:ln>
                <a:solidFill>
                  <a:srgbClr val="000000"/>
                </a:solidFill>
                <a:effectLst/>
                <a:uFillTx/>
                <a:latin typeface="+mj-lt"/>
                <a:ea typeface="+mj-ea"/>
                <a:cs typeface="+mj-cs"/>
                <a:sym typeface="Calibri"/>
              </a:rPr>
              <a:t>Institutional Experience</a:t>
            </a:r>
          </a:p>
        </p:txBody>
      </p:sp>
      <p:sp>
        <p:nvSpPr>
          <p:cNvPr id="7" name="TextBox 6"/>
          <p:cNvSpPr txBox="1"/>
          <p:nvPr/>
        </p:nvSpPr>
        <p:spPr>
          <a:xfrm>
            <a:off x="831238" y="1752599"/>
            <a:ext cx="480060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 Private</a:t>
            </a:r>
            <a:r>
              <a:rPr kumimoji="0" lang="en-US" sz="1800" b="0" i="0" u="none" strike="noStrike" cap="none" spc="0" normalizeH="0" dirty="0" smtClean="0">
                <a:ln>
                  <a:noFill/>
                </a:ln>
                <a:solidFill>
                  <a:srgbClr val="000000"/>
                </a:solidFill>
                <a:effectLst/>
                <a:uFillTx/>
                <a:latin typeface="+mj-lt"/>
                <a:ea typeface="+mj-ea"/>
                <a:cs typeface="+mj-cs"/>
                <a:sym typeface="Calibri"/>
              </a:rPr>
              <a:t> Experience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634248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itle 1"/>
          <p:cNvSpPr txBox="1">
            <a:spLocks noGrp="1"/>
          </p:cNvSpPr>
          <p:nvPr>
            <p:ph type="title"/>
          </p:nvPr>
        </p:nvSpPr>
        <p:spPr>
          <a:prstGeom prst="rect">
            <a:avLst/>
          </a:prstGeom>
        </p:spPr>
        <p:txBody>
          <a:bodyPr>
            <a:normAutofit/>
          </a:bodyPr>
          <a:lstStyle>
            <a:lvl1pPr algn="l"/>
          </a:lstStyle>
          <a:p>
            <a:r>
              <a:t>The WAYF Cloud at a glance</a:t>
            </a:r>
          </a:p>
        </p:txBody>
      </p:sp>
      <p:sp>
        <p:nvSpPr>
          <p:cNvPr id="203" name="Slide Number Placeholder 8"/>
          <p:cNvSpPr txBox="1">
            <a:spLocks noGrp="1"/>
          </p:cNvSpPr>
          <p:nvPr>
            <p:ph type="sldNum" sz="quarter" idx="4294967295"/>
          </p:nvPr>
        </p:nvSpPr>
        <p:spPr>
          <a:xfrm>
            <a:off x="10789958" y="6632128"/>
            <a:ext cx="259043" cy="26282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53</a:t>
            </a:fld>
            <a:endParaRPr/>
          </a:p>
        </p:txBody>
      </p:sp>
      <p:sp>
        <p:nvSpPr>
          <p:cNvPr id="204" name="What is it?…"/>
          <p:cNvSpPr txBox="1">
            <a:spLocks noGrp="1"/>
          </p:cNvSpPr>
          <p:nvPr>
            <p:ph type="body" sz="half" idx="4294967295"/>
          </p:nvPr>
        </p:nvSpPr>
        <p:spPr>
          <a:xfrm>
            <a:off x="6400800" y="1283575"/>
            <a:ext cx="5222933" cy="4973709"/>
          </a:xfrm>
          <a:prstGeom prst="rect">
            <a:avLst/>
          </a:prstGeom>
        </p:spPr>
        <p:txBody>
          <a:bodyPr/>
          <a:lstStyle/>
          <a:p>
            <a:pPr marL="0" lvl="3" indent="0">
              <a:lnSpc>
                <a:spcPct val="88000"/>
              </a:lnSpc>
              <a:spcBef>
                <a:spcPts val="500"/>
              </a:spcBef>
              <a:buSzTx/>
              <a:buNone/>
              <a:defRPr sz="2200"/>
            </a:pPr>
            <a:r>
              <a:rPr dirty="0"/>
              <a:t>What is it?</a:t>
            </a:r>
          </a:p>
          <a:p>
            <a:pPr marL="342900" lvl="3" indent="-342900">
              <a:lnSpc>
                <a:spcPct val="88000"/>
              </a:lnSpc>
              <a:spcBef>
                <a:spcPts val="500"/>
              </a:spcBef>
              <a:buClr>
                <a:srgbClr val="376092"/>
              </a:buClr>
              <a:buSzPct val="150000"/>
              <a:buChar char="•"/>
              <a:defRPr sz="2200"/>
            </a:pPr>
            <a:r>
              <a:rPr dirty="0"/>
              <a:t>Data Format Definition</a:t>
            </a:r>
          </a:p>
          <a:p>
            <a:pPr marL="342900" lvl="3" indent="-342900">
              <a:lnSpc>
                <a:spcPct val="88000"/>
              </a:lnSpc>
              <a:spcBef>
                <a:spcPts val="500"/>
              </a:spcBef>
              <a:buClr>
                <a:srgbClr val="376092"/>
              </a:buClr>
              <a:buSzPct val="150000"/>
              <a:buChar char="•"/>
              <a:defRPr sz="2200"/>
            </a:pPr>
            <a:r>
              <a:rPr dirty="0"/>
              <a:t>Interface Specification</a:t>
            </a:r>
          </a:p>
          <a:p>
            <a:pPr marL="342900" lvl="3" indent="-342900">
              <a:lnSpc>
                <a:spcPct val="88000"/>
              </a:lnSpc>
              <a:spcBef>
                <a:spcPts val="500"/>
              </a:spcBef>
              <a:buClr>
                <a:srgbClr val="376092"/>
              </a:buClr>
              <a:buSzPct val="150000"/>
              <a:buChar char="•"/>
              <a:defRPr sz="2200"/>
            </a:pPr>
            <a:r>
              <a:rPr dirty="0"/>
              <a:t>a server component</a:t>
            </a:r>
            <a:br>
              <a:rPr dirty="0"/>
            </a:br>
            <a:endParaRPr dirty="0"/>
          </a:p>
          <a:p>
            <a:pPr marL="0" lvl="3" indent="0">
              <a:lnSpc>
                <a:spcPct val="88000"/>
              </a:lnSpc>
              <a:spcBef>
                <a:spcPts val="500"/>
              </a:spcBef>
              <a:buClr>
                <a:srgbClr val="376092"/>
              </a:buClr>
              <a:buSzTx/>
              <a:buNone/>
              <a:defRPr sz="2200"/>
            </a:pPr>
            <a:r>
              <a:rPr dirty="0"/>
              <a:t>What does do?</a:t>
            </a:r>
          </a:p>
          <a:p>
            <a:pPr marL="342900" lvl="3" indent="-342900">
              <a:lnSpc>
                <a:spcPct val="88000"/>
              </a:lnSpc>
              <a:spcBef>
                <a:spcPts val="500"/>
              </a:spcBef>
              <a:buClr>
                <a:srgbClr val="376092"/>
              </a:buClr>
              <a:buSzPct val="150000"/>
              <a:buChar char="•"/>
              <a:defRPr sz="2200"/>
            </a:pPr>
            <a:r>
              <a:rPr dirty="0"/>
              <a:t>allows platforms to communicate with each other by</a:t>
            </a:r>
          </a:p>
          <a:p>
            <a:pPr marL="609600" lvl="4" indent="-342900">
              <a:lnSpc>
                <a:spcPct val="88000"/>
              </a:lnSpc>
              <a:spcBef>
                <a:spcPts val="500"/>
              </a:spcBef>
              <a:buClr>
                <a:srgbClr val="376092"/>
              </a:buClr>
              <a:buSzPct val="150000"/>
              <a:buChar char="•"/>
              <a:defRPr sz="1800"/>
            </a:pPr>
            <a:r>
              <a:rPr dirty="0"/>
              <a:t>storing data </a:t>
            </a:r>
            <a:r>
              <a:rPr dirty="0">
                <a:solidFill>
                  <a:schemeClr val="accent6"/>
                </a:solidFill>
              </a:rPr>
              <a:t>shared</a:t>
            </a:r>
            <a:r>
              <a:rPr dirty="0"/>
              <a:t> by the platforms</a:t>
            </a:r>
          </a:p>
          <a:p>
            <a:pPr marL="609600" lvl="4" indent="-342900">
              <a:lnSpc>
                <a:spcPct val="88000"/>
              </a:lnSpc>
              <a:spcBef>
                <a:spcPts val="500"/>
              </a:spcBef>
              <a:buClr>
                <a:srgbClr val="376092"/>
              </a:buClr>
              <a:buSzPct val="150000"/>
              <a:buChar char="•"/>
              <a:defRPr sz="1800"/>
            </a:pPr>
            <a:r>
              <a:rPr dirty="0">
                <a:solidFill>
                  <a:schemeClr val="accent6"/>
                </a:solidFill>
              </a:rPr>
              <a:t>serving</a:t>
            </a:r>
            <a:r>
              <a:rPr dirty="0"/>
              <a:t> the data back to the platforms</a:t>
            </a:r>
          </a:p>
          <a:p>
            <a:pPr marL="342900" lvl="3" indent="-342900">
              <a:lnSpc>
                <a:spcPct val="88000"/>
              </a:lnSpc>
              <a:spcBef>
                <a:spcPts val="500"/>
              </a:spcBef>
              <a:buClr>
                <a:srgbClr val="376092"/>
              </a:buClr>
              <a:buSzPct val="150000"/>
              <a:buChar char="•"/>
              <a:defRPr sz="1800"/>
            </a:pPr>
            <a:endParaRPr dirty="0"/>
          </a:p>
          <a:p>
            <a:pPr marL="0" lvl="3" indent="0">
              <a:lnSpc>
                <a:spcPct val="88000"/>
              </a:lnSpc>
              <a:spcBef>
                <a:spcPts val="500"/>
              </a:spcBef>
              <a:buSzTx/>
              <a:buNone/>
              <a:defRPr sz="2200"/>
            </a:pPr>
            <a:r>
              <a:rPr dirty="0"/>
              <a:t>Architecture:</a:t>
            </a:r>
          </a:p>
          <a:p>
            <a:pPr marL="419100" lvl="3" indent="-419100">
              <a:lnSpc>
                <a:spcPct val="88000"/>
              </a:lnSpc>
              <a:spcBef>
                <a:spcPts val="500"/>
              </a:spcBef>
              <a:buClr>
                <a:srgbClr val="376092"/>
              </a:buClr>
              <a:buSzPct val="150000"/>
              <a:buChar char="•"/>
              <a:defRPr sz="1800"/>
            </a:pPr>
            <a:r>
              <a:rPr sz="2200" dirty="0"/>
              <a:t>Shared Infrastructure</a:t>
            </a:r>
          </a:p>
          <a:p>
            <a:pPr marL="419100" lvl="3" indent="-419100">
              <a:lnSpc>
                <a:spcPct val="88000"/>
              </a:lnSpc>
              <a:spcBef>
                <a:spcPts val="500"/>
              </a:spcBef>
              <a:buClr>
                <a:srgbClr val="376092"/>
              </a:buClr>
              <a:buSzPct val="150000"/>
              <a:buChar char="•"/>
              <a:defRPr sz="1800"/>
            </a:pPr>
            <a:r>
              <a:rPr sz="2200" dirty="0"/>
              <a:t>Decentralized </a:t>
            </a:r>
            <a:r>
              <a:rPr sz="2200" dirty="0">
                <a:solidFill>
                  <a:schemeClr val="accent6"/>
                </a:solidFill>
              </a:rPr>
              <a:t>Trust Model</a:t>
            </a:r>
          </a:p>
        </p:txBody>
      </p:sp>
      <p:sp>
        <p:nvSpPr>
          <p:cNvPr id="205" name="publisher platform"/>
          <p:cNvSpPr/>
          <p:nvPr/>
        </p:nvSpPr>
        <p:spPr>
          <a:xfrm>
            <a:off x="4235036" y="3514232"/>
            <a:ext cx="867556" cy="513527"/>
          </a:xfrm>
          <a:prstGeom prst="roundRect">
            <a:avLst>
              <a:gd name="adj" fmla="val 24712"/>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200">
                <a:solidFill>
                  <a:srgbClr val="02519A"/>
                </a:solidFill>
                <a:latin typeface="Arial"/>
                <a:ea typeface="Arial"/>
                <a:cs typeface="Arial"/>
                <a:sym typeface="Arial"/>
              </a:defRPr>
            </a:lvl1pPr>
          </a:lstStyle>
          <a:p>
            <a:r>
              <a:t>publisher platform</a:t>
            </a:r>
          </a:p>
        </p:txBody>
      </p:sp>
      <p:sp>
        <p:nvSpPr>
          <p:cNvPr id="206" name="publisher platform"/>
          <p:cNvSpPr/>
          <p:nvPr/>
        </p:nvSpPr>
        <p:spPr>
          <a:xfrm>
            <a:off x="1737836" y="5270084"/>
            <a:ext cx="867556" cy="513527"/>
          </a:xfrm>
          <a:prstGeom prst="roundRect">
            <a:avLst>
              <a:gd name="adj" fmla="val 24712"/>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200">
                <a:solidFill>
                  <a:srgbClr val="02519A"/>
                </a:solidFill>
                <a:latin typeface="Arial"/>
                <a:ea typeface="Arial"/>
                <a:cs typeface="Arial"/>
                <a:sym typeface="Arial"/>
              </a:defRPr>
            </a:lvl1pPr>
          </a:lstStyle>
          <a:p>
            <a:r>
              <a:t>publisher platform</a:t>
            </a:r>
          </a:p>
        </p:txBody>
      </p:sp>
      <p:sp>
        <p:nvSpPr>
          <p:cNvPr id="207" name="Line"/>
          <p:cNvSpPr/>
          <p:nvPr/>
        </p:nvSpPr>
        <p:spPr>
          <a:xfrm flipV="1">
            <a:off x="3233196" y="2915003"/>
            <a:ext cx="446712" cy="1224254"/>
          </a:xfrm>
          <a:prstGeom prst="line">
            <a:avLst/>
          </a:prstGeom>
          <a:ln w="12700">
            <a:solidFill>
              <a:schemeClr val="accent1"/>
            </a:solidFill>
          </a:ln>
        </p:spPr>
        <p:txBody>
          <a:bodyPr lIns="45719" rIns="45719"/>
          <a:lstStyle/>
          <a:p>
            <a:endParaRPr/>
          </a:p>
        </p:txBody>
      </p:sp>
      <p:sp>
        <p:nvSpPr>
          <p:cNvPr id="208" name="Line"/>
          <p:cNvSpPr/>
          <p:nvPr/>
        </p:nvSpPr>
        <p:spPr>
          <a:xfrm flipV="1">
            <a:off x="3161627" y="3916095"/>
            <a:ext cx="1082681" cy="396176"/>
          </a:xfrm>
          <a:prstGeom prst="line">
            <a:avLst/>
          </a:prstGeom>
          <a:ln w="12700">
            <a:solidFill>
              <a:schemeClr val="accent1"/>
            </a:solidFill>
          </a:ln>
        </p:spPr>
        <p:txBody>
          <a:bodyPr lIns="45719" rIns="45719"/>
          <a:lstStyle/>
          <a:p>
            <a:endParaRPr/>
          </a:p>
        </p:txBody>
      </p:sp>
      <p:sp>
        <p:nvSpPr>
          <p:cNvPr id="209" name="Line"/>
          <p:cNvSpPr/>
          <p:nvPr/>
        </p:nvSpPr>
        <p:spPr>
          <a:xfrm>
            <a:off x="2123376" y="3442447"/>
            <a:ext cx="871276" cy="871275"/>
          </a:xfrm>
          <a:prstGeom prst="line">
            <a:avLst/>
          </a:prstGeom>
          <a:ln w="12700">
            <a:solidFill>
              <a:schemeClr val="accent1"/>
            </a:solidFill>
          </a:ln>
        </p:spPr>
        <p:txBody>
          <a:bodyPr lIns="45719" rIns="45719"/>
          <a:lstStyle/>
          <a:p>
            <a:endParaRPr/>
          </a:p>
        </p:txBody>
      </p:sp>
      <p:sp>
        <p:nvSpPr>
          <p:cNvPr id="210" name="publisher platform"/>
          <p:cNvSpPr/>
          <p:nvPr/>
        </p:nvSpPr>
        <p:spPr>
          <a:xfrm>
            <a:off x="3255086" y="2490300"/>
            <a:ext cx="867556" cy="513527"/>
          </a:xfrm>
          <a:prstGeom prst="roundRect">
            <a:avLst>
              <a:gd name="adj" fmla="val 24712"/>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200">
                <a:solidFill>
                  <a:srgbClr val="02519A"/>
                </a:solidFill>
                <a:latin typeface="Arial"/>
                <a:ea typeface="Arial"/>
                <a:cs typeface="Arial"/>
                <a:sym typeface="Arial"/>
              </a:defRPr>
            </a:lvl1pPr>
          </a:lstStyle>
          <a:p>
            <a:r>
              <a:t>publisher platform</a:t>
            </a:r>
          </a:p>
        </p:txBody>
      </p:sp>
      <p:sp>
        <p:nvSpPr>
          <p:cNvPr id="211" name="publisher platform"/>
          <p:cNvSpPr/>
          <p:nvPr/>
        </p:nvSpPr>
        <p:spPr>
          <a:xfrm>
            <a:off x="1690323" y="2967119"/>
            <a:ext cx="867556" cy="513527"/>
          </a:xfrm>
          <a:prstGeom prst="roundRect">
            <a:avLst>
              <a:gd name="adj" fmla="val 24712"/>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200">
                <a:solidFill>
                  <a:srgbClr val="02519A"/>
                </a:solidFill>
                <a:latin typeface="Arial"/>
                <a:ea typeface="Arial"/>
                <a:cs typeface="Arial"/>
                <a:sym typeface="Arial"/>
              </a:defRPr>
            </a:lvl1pPr>
          </a:lstStyle>
          <a:p>
            <a:r>
              <a:t>publisher platform</a:t>
            </a:r>
          </a:p>
        </p:txBody>
      </p:sp>
      <p:sp>
        <p:nvSpPr>
          <p:cNvPr id="212" name="Line"/>
          <p:cNvSpPr/>
          <p:nvPr/>
        </p:nvSpPr>
        <p:spPr>
          <a:xfrm flipH="1">
            <a:off x="2292576" y="4405359"/>
            <a:ext cx="871276" cy="871276"/>
          </a:xfrm>
          <a:prstGeom prst="line">
            <a:avLst/>
          </a:prstGeom>
          <a:ln w="12700">
            <a:solidFill>
              <a:schemeClr val="accent1"/>
            </a:solidFill>
          </a:ln>
        </p:spPr>
        <p:txBody>
          <a:bodyPr lIns="45719" rIns="45719"/>
          <a:lstStyle/>
          <a:p>
            <a:endParaRPr/>
          </a:p>
        </p:txBody>
      </p:sp>
      <p:sp>
        <p:nvSpPr>
          <p:cNvPr id="213" name="Line"/>
          <p:cNvSpPr/>
          <p:nvPr/>
        </p:nvSpPr>
        <p:spPr>
          <a:xfrm>
            <a:off x="3226526" y="4465380"/>
            <a:ext cx="952883" cy="952883"/>
          </a:xfrm>
          <a:prstGeom prst="line">
            <a:avLst/>
          </a:prstGeom>
          <a:ln w="12700">
            <a:solidFill>
              <a:schemeClr val="accent1"/>
            </a:solidFill>
          </a:ln>
        </p:spPr>
        <p:txBody>
          <a:bodyPr lIns="45719" rIns="45719"/>
          <a:lstStyle/>
          <a:p>
            <a:endParaRPr/>
          </a:p>
        </p:txBody>
      </p:sp>
      <p:sp>
        <p:nvSpPr>
          <p:cNvPr id="214" name="publisher platform"/>
          <p:cNvSpPr/>
          <p:nvPr/>
        </p:nvSpPr>
        <p:spPr>
          <a:xfrm>
            <a:off x="3738817" y="5270084"/>
            <a:ext cx="867556" cy="513527"/>
          </a:xfrm>
          <a:prstGeom prst="roundRect">
            <a:avLst>
              <a:gd name="adj" fmla="val 24712"/>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200">
                <a:solidFill>
                  <a:srgbClr val="02519A"/>
                </a:solidFill>
                <a:latin typeface="Arial"/>
                <a:ea typeface="Arial"/>
                <a:cs typeface="Arial"/>
                <a:sym typeface="Arial"/>
              </a:defRPr>
            </a:lvl1pPr>
          </a:lstStyle>
          <a:p>
            <a:r>
              <a:t>publisher platform</a:t>
            </a:r>
          </a:p>
        </p:txBody>
      </p:sp>
      <p:sp>
        <p:nvSpPr>
          <p:cNvPr id="215" name="WAYF  Cloud"/>
          <p:cNvSpPr/>
          <p:nvPr/>
        </p:nvSpPr>
        <p:spPr>
          <a:xfrm>
            <a:off x="2544420" y="3837150"/>
            <a:ext cx="1374718" cy="828483"/>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DCBD23"/>
          </a:solidFill>
          <a:ln w="12700">
            <a:solidFill>
              <a:srgbClr val="B0971C"/>
            </a:solidFill>
          </a:ln>
          <a:extLst>
            <a:ext uri="{C572A759-6A51-4108-AA02-DFA0A04FC94B}">
              <ma14:wrappingTextBoxFlag xmlns:ma14="http://schemas.microsoft.com/office/mac/drawingml/2011/main" val="1"/>
            </a:ext>
          </a:extLst>
        </p:spPr>
        <p:txBody>
          <a:bodyPr lIns="50800" tIns="50800" rIns="50800" bIns="50800" anchor="ctr"/>
          <a:lstStyle/>
          <a:p>
            <a:pPr algn="ctr" defTabSz="584200">
              <a:defRPr sz="1000">
                <a:solidFill>
                  <a:srgbClr val="02519A"/>
                </a:solidFill>
                <a:latin typeface="+mn-lt"/>
                <a:ea typeface="+mn-ea"/>
                <a:cs typeface="+mn-cs"/>
                <a:sym typeface="Helvetica"/>
              </a:defRPr>
            </a:pPr>
            <a:endParaRPr sz="1000"/>
          </a:p>
          <a:p>
            <a:pPr algn="ctr" defTabSz="584200">
              <a:defRPr sz="1000">
                <a:solidFill>
                  <a:srgbClr val="02519A"/>
                </a:solidFill>
                <a:latin typeface="+mn-lt"/>
                <a:ea typeface="+mn-ea"/>
                <a:cs typeface="+mn-cs"/>
                <a:sym typeface="Helvetica"/>
              </a:defRPr>
            </a:pPr>
            <a:endParaRPr sz="1000"/>
          </a:p>
          <a:p>
            <a:pPr algn="ctr" defTabSz="584200">
              <a:defRPr sz="1100">
                <a:solidFill>
                  <a:srgbClr val="FFFFFF"/>
                </a:solidFill>
                <a:latin typeface="+mn-lt"/>
                <a:ea typeface="+mn-ea"/>
                <a:cs typeface="+mn-cs"/>
                <a:sym typeface="Helvetica"/>
              </a:defRPr>
            </a:pPr>
            <a:r>
              <a:rPr sz="1100"/>
              <a:t>WAYF  Cloud</a:t>
            </a:r>
          </a:p>
        </p:txBody>
      </p:sp>
    </p:spTree>
    <p:extLst>
      <p:ext uri="{BB962C8B-B14F-4D97-AF65-F5344CB8AC3E}">
        <p14:creationId xmlns:p14="http://schemas.microsoft.com/office/powerpoint/2010/main" val="349597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txBox="1">
            <a:spLocks noGrp="1"/>
          </p:cNvSpPr>
          <p:nvPr>
            <p:ph type="title"/>
          </p:nvPr>
        </p:nvSpPr>
        <p:spPr>
          <a:prstGeom prst="rect">
            <a:avLst/>
          </a:prstGeom>
        </p:spPr>
        <p:txBody>
          <a:bodyPr>
            <a:normAutofit/>
          </a:bodyPr>
          <a:lstStyle>
            <a:lvl1pPr algn="l"/>
          </a:lstStyle>
          <a:p>
            <a:pPr algn="ctr"/>
            <a:r>
              <a:rPr dirty="0"/>
              <a:t>How does it </a:t>
            </a:r>
            <a:r>
              <a:rPr dirty="0" smtClean="0"/>
              <a:t>wor</a:t>
            </a:r>
            <a:r>
              <a:rPr lang="en-US" dirty="0" smtClean="0"/>
              <a:t>k?</a:t>
            </a:r>
            <a:endParaRPr dirty="0"/>
          </a:p>
        </p:txBody>
      </p:sp>
      <p:sp>
        <p:nvSpPr>
          <p:cNvPr id="220" name="Slide Number Placeholder 8"/>
          <p:cNvSpPr txBox="1">
            <a:spLocks noGrp="1"/>
          </p:cNvSpPr>
          <p:nvPr>
            <p:ph type="sldNum" sz="quarter" idx="4294967295"/>
          </p:nvPr>
        </p:nvSpPr>
        <p:spPr>
          <a:xfrm>
            <a:off x="10789958" y="6632128"/>
            <a:ext cx="259043" cy="26282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54</a:t>
            </a:fld>
            <a:endParaRPr/>
          </a:p>
        </p:txBody>
      </p:sp>
      <p:grpSp>
        <p:nvGrpSpPr>
          <p:cNvPr id="10" name="Group 9"/>
          <p:cNvGrpSpPr/>
          <p:nvPr/>
        </p:nvGrpSpPr>
        <p:grpSpPr>
          <a:xfrm>
            <a:off x="609600" y="1524000"/>
            <a:ext cx="4876800" cy="4267200"/>
            <a:chOff x="609600" y="1524000"/>
            <a:chExt cx="4876800" cy="4267200"/>
          </a:xfrm>
        </p:grpSpPr>
        <p:grpSp>
          <p:nvGrpSpPr>
            <p:cNvPr id="2" name="Group 1"/>
            <p:cNvGrpSpPr/>
            <p:nvPr/>
          </p:nvGrpSpPr>
          <p:grpSpPr>
            <a:xfrm>
              <a:off x="1016002" y="1676400"/>
              <a:ext cx="4165597" cy="3752894"/>
              <a:chOff x="3167957" y="1348912"/>
              <a:chExt cx="5942055" cy="4753511"/>
            </a:xfrm>
          </p:grpSpPr>
          <p:sp>
            <p:nvSpPr>
              <p:cNvPr id="221" name="WAYF  Cloud"/>
              <p:cNvSpPr/>
              <p:nvPr/>
            </p:nvSpPr>
            <p:spPr>
              <a:xfrm>
                <a:off x="5268118" y="3472283"/>
                <a:ext cx="1687663" cy="101708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DCBD23"/>
              </a:solidFill>
              <a:ln w="12700">
                <a:solidFill>
                  <a:srgbClr val="B0971C"/>
                </a:solidFill>
              </a:ln>
              <a:extLst>
                <a:ext uri="{C572A759-6A51-4108-AA02-DFA0A04FC94B}">
                  <ma14:wrappingTextBoxFlag xmlns:ma14="http://schemas.microsoft.com/office/mac/drawingml/2011/main" val="1"/>
                </a:ext>
              </a:extLst>
            </p:spPr>
            <p:txBody>
              <a:bodyPr lIns="50800" tIns="50800" rIns="50800" bIns="50800" anchor="ctr"/>
              <a:lstStyle/>
              <a:p>
                <a:pPr algn="ctr" defTabSz="584200">
                  <a:defRPr sz="1000">
                    <a:solidFill>
                      <a:srgbClr val="02519A"/>
                    </a:solidFill>
                    <a:latin typeface="+mn-lt"/>
                    <a:ea typeface="+mn-ea"/>
                    <a:cs typeface="+mn-cs"/>
                    <a:sym typeface="Helvetica"/>
                  </a:defRPr>
                </a:pPr>
                <a:endParaRPr sz="1000"/>
              </a:p>
              <a:p>
                <a:pPr algn="ctr" defTabSz="584200">
                  <a:defRPr sz="1000">
                    <a:solidFill>
                      <a:srgbClr val="02519A"/>
                    </a:solidFill>
                    <a:latin typeface="+mn-lt"/>
                    <a:ea typeface="+mn-ea"/>
                    <a:cs typeface="+mn-cs"/>
                    <a:sym typeface="Helvetica"/>
                  </a:defRPr>
                </a:pPr>
                <a:endParaRPr sz="1000" dirty="0"/>
              </a:p>
              <a:p>
                <a:pPr algn="ctr" defTabSz="584200">
                  <a:defRPr>
                    <a:solidFill>
                      <a:srgbClr val="FFFFFF"/>
                    </a:solidFill>
                    <a:latin typeface="+mn-lt"/>
                    <a:ea typeface="+mn-ea"/>
                    <a:cs typeface="+mn-cs"/>
                    <a:sym typeface="Helvetica"/>
                  </a:defRPr>
                </a:pPr>
                <a:r>
                  <a:rPr dirty="0"/>
                  <a:t>WAYF  Cloud</a:t>
                </a:r>
              </a:p>
            </p:txBody>
          </p:sp>
          <p:cxnSp>
            <p:nvCxnSpPr>
              <p:cNvPr id="222" name="Connection Line"/>
              <p:cNvCxnSpPr>
                <a:stCxn id="221" idx="0"/>
                <a:endCxn id="229" idx="0"/>
              </p:cNvCxnSpPr>
              <p:nvPr/>
            </p:nvCxnSpPr>
            <p:spPr>
              <a:xfrm flipV="1">
                <a:off x="6111950" y="2507114"/>
                <a:ext cx="2345887" cy="1473710"/>
              </a:xfrm>
              <a:prstGeom prst="straightConnector1">
                <a:avLst/>
              </a:prstGeom>
              <a:ln w="12700">
                <a:solidFill>
                  <a:srgbClr val="0365C0"/>
                </a:solidFill>
              </a:ln>
            </p:spPr>
          </p:cxnSp>
          <p:cxnSp>
            <p:nvCxnSpPr>
              <p:cNvPr id="223" name="Connection Line"/>
              <p:cNvCxnSpPr>
                <a:stCxn id="227" idx="0"/>
                <a:endCxn id="221" idx="0"/>
              </p:cNvCxnSpPr>
              <p:nvPr/>
            </p:nvCxnSpPr>
            <p:spPr>
              <a:xfrm>
                <a:off x="3889111" y="2553549"/>
                <a:ext cx="2222839" cy="1427275"/>
              </a:xfrm>
              <a:prstGeom prst="straightConnector1">
                <a:avLst/>
              </a:prstGeom>
              <a:ln w="12700">
                <a:solidFill>
                  <a:srgbClr val="0365C0"/>
                </a:solidFill>
              </a:ln>
            </p:spPr>
          </p:cxnSp>
          <p:cxnSp>
            <p:nvCxnSpPr>
              <p:cNvPr id="224" name="Connection Line"/>
              <p:cNvCxnSpPr>
                <a:stCxn id="221" idx="0"/>
                <a:endCxn id="231" idx="0"/>
              </p:cNvCxnSpPr>
              <p:nvPr/>
            </p:nvCxnSpPr>
            <p:spPr>
              <a:xfrm flipH="1">
                <a:off x="3905907" y="3980824"/>
                <a:ext cx="2206042" cy="1132245"/>
              </a:xfrm>
              <a:prstGeom prst="straightConnector1">
                <a:avLst/>
              </a:prstGeom>
              <a:ln w="12700">
                <a:solidFill>
                  <a:srgbClr val="0365C0"/>
                </a:solidFill>
              </a:ln>
            </p:spPr>
          </p:cxnSp>
          <p:cxnSp>
            <p:nvCxnSpPr>
              <p:cNvPr id="225" name="Connection Line"/>
              <p:cNvCxnSpPr>
                <a:stCxn id="228" idx="0"/>
                <a:endCxn id="221" idx="0"/>
              </p:cNvCxnSpPr>
              <p:nvPr/>
            </p:nvCxnSpPr>
            <p:spPr>
              <a:xfrm flipH="1" flipV="1">
                <a:off x="6111950" y="3980824"/>
                <a:ext cx="8918" cy="1501363"/>
              </a:xfrm>
              <a:prstGeom prst="straightConnector1">
                <a:avLst/>
              </a:prstGeom>
              <a:ln w="12700">
                <a:solidFill>
                  <a:srgbClr val="0365C0"/>
                </a:solidFill>
              </a:ln>
            </p:spPr>
          </p:cxnSp>
          <p:cxnSp>
            <p:nvCxnSpPr>
              <p:cNvPr id="226" name="Connection Line"/>
              <p:cNvCxnSpPr>
                <a:stCxn id="230" idx="0"/>
                <a:endCxn id="221" idx="0"/>
              </p:cNvCxnSpPr>
              <p:nvPr/>
            </p:nvCxnSpPr>
            <p:spPr>
              <a:xfrm flipH="1" flipV="1">
                <a:off x="6111950" y="3980824"/>
                <a:ext cx="2345887" cy="1187627"/>
              </a:xfrm>
              <a:prstGeom prst="straightConnector1">
                <a:avLst/>
              </a:prstGeom>
              <a:ln w="12700">
                <a:solidFill>
                  <a:srgbClr val="02519A"/>
                </a:solidFill>
              </a:ln>
            </p:spPr>
          </p:cxnSp>
          <p:sp>
            <p:nvSpPr>
              <p:cNvPr id="227" name="publisher platform"/>
              <p:cNvSpPr/>
              <p:nvPr/>
            </p:nvSpPr>
            <p:spPr>
              <a:xfrm>
                <a:off x="3209580" y="2553549"/>
                <a:ext cx="1359061"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rPr dirty="0"/>
                  <a:t>publisher platform</a:t>
                </a:r>
              </a:p>
            </p:txBody>
          </p:sp>
          <p:sp>
            <p:nvSpPr>
              <p:cNvPr id="228" name="publisher platform"/>
              <p:cNvSpPr/>
              <p:nvPr/>
            </p:nvSpPr>
            <p:spPr>
              <a:xfrm>
                <a:off x="5414342" y="5482187"/>
                <a:ext cx="1413051"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229" name="publisher platform"/>
              <p:cNvSpPr/>
              <p:nvPr/>
            </p:nvSpPr>
            <p:spPr>
              <a:xfrm>
                <a:off x="7805659" y="2507114"/>
                <a:ext cx="1304353"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230" name="publisher platform"/>
              <p:cNvSpPr/>
              <p:nvPr/>
            </p:nvSpPr>
            <p:spPr>
              <a:xfrm>
                <a:off x="7805659" y="5168451"/>
                <a:ext cx="1304353" cy="620236"/>
              </a:xfrm>
              <a:prstGeom prst="roundRect">
                <a:avLst>
                  <a:gd name="adj" fmla="val 27401"/>
                </a:avLst>
              </a:prstGeom>
              <a:solidFill>
                <a:srgbClr val="FFFFFF"/>
              </a:solidFill>
              <a:ln w="12700">
                <a:solidFill>
                  <a:schemeClr val="accent5">
                    <a:lumMod val="75000"/>
                  </a:schemeClr>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rPr dirty="0"/>
                  <a:t>publisher platform</a:t>
                </a:r>
              </a:p>
            </p:txBody>
          </p:sp>
          <p:sp>
            <p:nvSpPr>
              <p:cNvPr id="231" name="publisher platform"/>
              <p:cNvSpPr/>
              <p:nvPr/>
            </p:nvSpPr>
            <p:spPr>
              <a:xfrm>
                <a:off x="3243173" y="5113069"/>
                <a:ext cx="1325469"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237" name="Connection Line"/>
              <p:cNvSpPr/>
              <p:nvPr/>
            </p:nvSpPr>
            <p:spPr>
              <a:xfrm>
                <a:off x="3695235" y="3310652"/>
                <a:ext cx="1238579" cy="9275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72" y="20492"/>
                      <a:pt x="3672" y="13292"/>
                      <a:pt x="0" y="0"/>
                    </a:cubicBezTo>
                  </a:path>
                </a:pathLst>
              </a:custGeom>
              <a:ln w="38100">
                <a:solidFill>
                  <a:schemeClr val="accent3">
                    <a:satOff val="-6373"/>
                    <a:lumOff val="-10823"/>
                  </a:schemeClr>
                </a:solidFill>
                <a:headEnd type="triangle"/>
              </a:ln>
            </p:spPr>
            <p:txBody>
              <a:bodyPr/>
              <a:lstStyle/>
              <a:p>
                <a:endParaRPr/>
              </a:p>
            </p:txBody>
          </p:sp>
          <p:sp>
            <p:nvSpPr>
              <p:cNvPr id="233" name="share"/>
              <p:cNvSpPr txBox="1"/>
              <p:nvPr/>
            </p:nvSpPr>
            <p:spPr>
              <a:xfrm>
                <a:off x="3243171" y="3817498"/>
                <a:ext cx="618116"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chemeClr val="accent3">
                        <a:satOff val="-6373"/>
                        <a:lumOff val="-10823"/>
                      </a:schemeClr>
                    </a:solidFill>
                  </a:defRPr>
                </a:lvl1pPr>
              </a:lstStyle>
              <a:p>
                <a:r>
                  <a:t>share</a:t>
                </a:r>
              </a:p>
            </p:txBody>
          </p:sp>
          <p:sp>
            <p:nvSpPr>
              <p:cNvPr id="234" name="Female"/>
              <p:cNvSpPr/>
              <p:nvPr/>
            </p:nvSpPr>
            <p:spPr>
              <a:xfrm>
                <a:off x="5931149" y="1396499"/>
                <a:ext cx="361576" cy="799746"/>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6"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FFFFFF"/>
              </a:solidFill>
              <a:ln w="25400">
                <a:solidFill>
                  <a:schemeClr val="accent1"/>
                </a:solidFill>
              </a:ln>
            </p:spPr>
            <p:txBody>
              <a:bodyPr lIns="45719" rIns="45719" anchor="ctr"/>
              <a:lstStyle/>
              <a:p>
                <a:endParaRPr/>
              </a:p>
            </p:txBody>
          </p:sp>
          <p:sp>
            <p:nvSpPr>
              <p:cNvPr id="235" name="Line"/>
              <p:cNvSpPr/>
              <p:nvPr/>
            </p:nvSpPr>
            <p:spPr>
              <a:xfrm flipV="1">
                <a:off x="4309963" y="1972513"/>
                <a:ext cx="1480056" cy="525258"/>
              </a:xfrm>
              <a:prstGeom prst="line">
                <a:avLst/>
              </a:prstGeom>
              <a:ln w="50800">
                <a:solidFill>
                  <a:schemeClr val="accent2">
                    <a:satOff val="-4966"/>
                    <a:lumOff val="-10549"/>
                  </a:schemeClr>
                </a:solidFill>
                <a:headEnd type="triangle"/>
              </a:ln>
            </p:spPr>
            <p:txBody>
              <a:bodyPr lIns="45719" rIns="45719"/>
              <a:lstStyle/>
              <a:p>
                <a:endParaRPr/>
              </a:p>
            </p:txBody>
          </p:sp>
          <p:sp>
            <p:nvSpPr>
              <p:cNvPr id="236" name="Manual Selection"/>
              <p:cNvSpPr txBox="1"/>
              <p:nvPr/>
            </p:nvSpPr>
            <p:spPr>
              <a:xfrm>
                <a:off x="3167957" y="1348912"/>
                <a:ext cx="1753042"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chemeClr val="accent2">
                        <a:satOff val="-4966"/>
                        <a:lumOff val="-10549"/>
                      </a:schemeClr>
                    </a:solidFill>
                  </a:defRPr>
                </a:lvl1pPr>
              </a:lstStyle>
              <a:p>
                <a:r>
                  <a:t>Manual Selection</a:t>
                </a:r>
              </a:p>
            </p:txBody>
          </p:sp>
        </p:grpSp>
        <p:sp>
          <p:nvSpPr>
            <p:cNvPr id="9" name="Rectangle 8"/>
            <p:cNvSpPr/>
            <p:nvPr/>
          </p:nvSpPr>
          <p:spPr>
            <a:xfrm>
              <a:off x="609600" y="1524000"/>
              <a:ext cx="4876800" cy="4267200"/>
            </a:xfrm>
            <a:prstGeom prst="rect">
              <a:avLst/>
            </a:prstGeom>
            <a:noFill/>
            <a:ln w="254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7272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11" name="TextBox 10"/>
          <p:cNvSpPr txBox="1"/>
          <p:nvPr/>
        </p:nvSpPr>
        <p:spPr>
          <a:xfrm>
            <a:off x="2226183" y="5954968"/>
            <a:ext cx="16600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First</a:t>
            </a:r>
            <a:r>
              <a:rPr kumimoji="0" lang="en-US" sz="1800" b="0" i="0" u="none" strike="noStrike" cap="none" spc="0" normalizeH="0" dirty="0" smtClean="0">
                <a:ln>
                  <a:noFill/>
                </a:ln>
                <a:solidFill>
                  <a:srgbClr val="000000"/>
                </a:solidFill>
                <a:effectLst/>
                <a:uFillTx/>
                <a:latin typeface="+mj-lt"/>
                <a:ea typeface="+mj-ea"/>
                <a:cs typeface="+mj-cs"/>
                <a:sym typeface="Calibri"/>
              </a:rPr>
              <a:t> visit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30" name="Group 29"/>
          <p:cNvGrpSpPr/>
          <p:nvPr/>
        </p:nvGrpSpPr>
        <p:grpSpPr>
          <a:xfrm>
            <a:off x="6194551" y="1553616"/>
            <a:ext cx="4961915" cy="4237584"/>
            <a:chOff x="3209579" y="1396499"/>
            <a:chExt cx="7337178" cy="4705924"/>
          </a:xfrm>
        </p:grpSpPr>
        <p:sp>
          <p:nvSpPr>
            <p:cNvPr id="31" name="WAYF  Cloud"/>
            <p:cNvSpPr/>
            <p:nvPr/>
          </p:nvSpPr>
          <p:spPr>
            <a:xfrm>
              <a:off x="5204712" y="3562152"/>
              <a:ext cx="1687663" cy="1017081"/>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DCBD23"/>
            </a:solidFill>
            <a:ln w="12700">
              <a:solidFill>
                <a:srgbClr val="B0971C"/>
              </a:solidFill>
            </a:ln>
            <a:extLst>
              <a:ext uri="{C572A759-6A51-4108-AA02-DFA0A04FC94B}">
                <ma14:wrappingTextBoxFlag xmlns:ma14="http://schemas.microsoft.com/office/mac/drawingml/2011/main" val="1"/>
              </a:ext>
            </a:extLst>
          </p:spPr>
          <p:txBody>
            <a:bodyPr lIns="50800" tIns="50800" rIns="50800" bIns="50800" anchor="ctr"/>
            <a:lstStyle/>
            <a:p>
              <a:pPr algn="ctr" defTabSz="584200">
                <a:defRPr sz="1000">
                  <a:solidFill>
                    <a:srgbClr val="02519A"/>
                  </a:solidFill>
                  <a:latin typeface="+mn-lt"/>
                  <a:ea typeface="+mn-ea"/>
                  <a:cs typeface="+mn-cs"/>
                  <a:sym typeface="Helvetica"/>
                </a:defRPr>
              </a:pPr>
              <a:endParaRPr sz="1000"/>
            </a:p>
            <a:p>
              <a:pPr algn="ctr" defTabSz="584200">
                <a:defRPr sz="1000">
                  <a:solidFill>
                    <a:srgbClr val="02519A"/>
                  </a:solidFill>
                  <a:latin typeface="+mn-lt"/>
                  <a:ea typeface="+mn-ea"/>
                  <a:cs typeface="+mn-cs"/>
                  <a:sym typeface="Helvetica"/>
                </a:defRPr>
              </a:pPr>
              <a:endParaRPr sz="1000" dirty="0"/>
            </a:p>
            <a:p>
              <a:pPr algn="ctr" defTabSz="584200">
                <a:defRPr>
                  <a:solidFill>
                    <a:srgbClr val="FFFFFF"/>
                  </a:solidFill>
                  <a:latin typeface="+mn-lt"/>
                  <a:ea typeface="+mn-ea"/>
                  <a:cs typeface="+mn-cs"/>
                  <a:sym typeface="Helvetica"/>
                </a:defRPr>
              </a:pPr>
              <a:r>
                <a:rPr dirty="0"/>
                <a:t>WAYF  Cloud</a:t>
              </a:r>
            </a:p>
          </p:txBody>
        </p:sp>
        <p:cxnSp>
          <p:nvCxnSpPr>
            <p:cNvPr id="32" name="Connection Line"/>
            <p:cNvCxnSpPr/>
            <p:nvPr/>
          </p:nvCxnSpPr>
          <p:spPr>
            <a:xfrm flipV="1">
              <a:off x="6111949" y="3258341"/>
              <a:ext cx="2477595" cy="881769"/>
            </a:xfrm>
            <a:prstGeom prst="straightConnector1">
              <a:avLst/>
            </a:prstGeom>
            <a:ln w="12700">
              <a:solidFill>
                <a:srgbClr val="0365C0"/>
              </a:solidFill>
            </a:ln>
          </p:spPr>
        </p:cxnSp>
        <p:cxnSp>
          <p:nvCxnSpPr>
            <p:cNvPr id="33" name="Connection Line"/>
            <p:cNvCxnSpPr/>
            <p:nvPr/>
          </p:nvCxnSpPr>
          <p:spPr>
            <a:xfrm>
              <a:off x="3730049" y="2863667"/>
              <a:ext cx="2381901" cy="1276442"/>
            </a:xfrm>
            <a:prstGeom prst="straightConnector1">
              <a:avLst/>
            </a:prstGeom>
            <a:ln w="12700">
              <a:solidFill>
                <a:srgbClr val="0365C0"/>
              </a:solidFill>
            </a:ln>
          </p:spPr>
        </p:cxnSp>
        <p:cxnSp>
          <p:nvCxnSpPr>
            <p:cNvPr id="34" name="Connection Line"/>
            <p:cNvCxnSpPr/>
            <p:nvPr/>
          </p:nvCxnSpPr>
          <p:spPr>
            <a:xfrm flipH="1">
              <a:off x="4048171" y="4140108"/>
              <a:ext cx="2063779" cy="1652198"/>
            </a:xfrm>
            <a:prstGeom prst="straightConnector1">
              <a:avLst/>
            </a:prstGeom>
            <a:ln w="12700">
              <a:solidFill>
                <a:srgbClr val="0365C0"/>
              </a:solidFill>
            </a:ln>
          </p:spPr>
        </p:cxnSp>
        <p:cxnSp>
          <p:nvCxnSpPr>
            <p:cNvPr id="35" name="Connection Line"/>
            <p:cNvCxnSpPr/>
            <p:nvPr/>
          </p:nvCxnSpPr>
          <p:spPr>
            <a:xfrm flipV="1">
              <a:off x="6096001" y="4140108"/>
              <a:ext cx="15949" cy="1652198"/>
            </a:xfrm>
            <a:prstGeom prst="straightConnector1">
              <a:avLst/>
            </a:prstGeom>
            <a:ln w="12700">
              <a:solidFill>
                <a:srgbClr val="0365C0"/>
              </a:solidFill>
            </a:ln>
          </p:spPr>
        </p:cxnSp>
        <p:cxnSp>
          <p:nvCxnSpPr>
            <p:cNvPr id="36" name="Connection Line"/>
            <p:cNvCxnSpPr/>
            <p:nvPr/>
          </p:nvCxnSpPr>
          <p:spPr>
            <a:xfrm flipH="1" flipV="1">
              <a:off x="6111949" y="4140109"/>
              <a:ext cx="2477595" cy="1484613"/>
            </a:xfrm>
            <a:prstGeom prst="straightConnector1">
              <a:avLst/>
            </a:prstGeom>
            <a:ln w="12700">
              <a:solidFill>
                <a:srgbClr val="02519A"/>
              </a:solidFill>
            </a:ln>
          </p:spPr>
        </p:cxnSp>
        <p:sp>
          <p:nvSpPr>
            <p:cNvPr id="37" name="publisher platform"/>
            <p:cNvSpPr/>
            <p:nvPr/>
          </p:nvSpPr>
          <p:spPr>
            <a:xfrm>
              <a:off x="3209579" y="2553549"/>
              <a:ext cx="1359062"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38" name="publisher platform"/>
            <p:cNvSpPr/>
            <p:nvPr/>
          </p:nvSpPr>
          <p:spPr>
            <a:xfrm>
              <a:off x="5575531" y="5482187"/>
              <a:ext cx="1358032"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39" name="publisher platform"/>
            <p:cNvSpPr/>
            <p:nvPr/>
          </p:nvSpPr>
          <p:spPr>
            <a:xfrm>
              <a:off x="8069074" y="2948221"/>
              <a:ext cx="1364301"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40" name="publisher platform"/>
            <p:cNvSpPr/>
            <p:nvPr/>
          </p:nvSpPr>
          <p:spPr>
            <a:xfrm>
              <a:off x="8069074" y="5314602"/>
              <a:ext cx="1473969" cy="620236"/>
            </a:xfrm>
            <a:prstGeom prst="roundRect">
              <a:avLst>
                <a:gd name="adj" fmla="val 27401"/>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41" name="publisher platform"/>
            <p:cNvSpPr/>
            <p:nvPr/>
          </p:nvSpPr>
          <p:spPr>
            <a:xfrm>
              <a:off x="3226559" y="5349009"/>
              <a:ext cx="1359062" cy="620236"/>
            </a:xfrm>
            <a:prstGeom prst="roundRect">
              <a:avLst>
                <a:gd name="adj" fmla="val 24549"/>
              </a:avLst>
            </a:prstGeom>
            <a:solidFill>
              <a:srgbClr val="FFFFFF"/>
            </a:solidFill>
            <a:ln w="12700">
              <a:solidFill>
                <a:srgbClr val="0365C0"/>
              </a:solidFill>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400">
                  <a:solidFill>
                    <a:srgbClr val="02519A"/>
                  </a:solidFill>
                  <a:latin typeface="Arial"/>
                  <a:ea typeface="Arial"/>
                  <a:cs typeface="Arial"/>
                  <a:sym typeface="Arial"/>
                </a:defRPr>
              </a:lvl1pPr>
            </a:lstStyle>
            <a:p>
              <a:r>
                <a:t>publisher platform</a:t>
              </a:r>
            </a:p>
          </p:txBody>
        </p:sp>
        <p:sp>
          <p:nvSpPr>
            <p:cNvPr id="42" name="Connection Line"/>
            <p:cNvSpPr/>
            <p:nvPr/>
          </p:nvSpPr>
          <p:spPr>
            <a:xfrm>
              <a:off x="7191257" y="4201430"/>
              <a:ext cx="1519638" cy="986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552" y="806"/>
                    <a:pt x="16752" y="8006"/>
                    <a:pt x="21600" y="21600"/>
                  </a:cubicBezTo>
                </a:path>
              </a:pathLst>
            </a:custGeom>
            <a:ln w="25400">
              <a:solidFill>
                <a:schemeClr val="accent2"/>
              </a:solidFill>
              <a:tailEnd type="triangle"/>
            </a:ln>
          </p:spPr>
          <p:txBody>
            <a:bodyPr/>
            <a:lstStyle/>
            <a:p>
              <a:endParaRPr/>
            </a:p>
          </p:txBody>
        </p:sp>
        <p:sp>
          <p:nvSpPr>
            <p:cNvPr id="43" name="discover"/>
            <p:cNvSpPr txBox="1"/>
            <p:nvPr/>
          </p:nvSpPr>
          <p:spPr>
            <a:xfrm>
              <a:off x="8291803" y="4216180"/>
              <a:ext cx="889024"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chemeClr val="accent2"/>
                  </a:solidFill>
                </a:defRPr>
              </a:lvl1pPr>
            </a:lstStyle>
            <a:p>
              <a:r>
                <a:t>discover</a:t>
              </a:r>
            </a:p>
          </p:txBody>
        </p:sp>
        <p:sp>
          <p:nvSpPr>
            <p:cNvPr id="44" name="Female"/>
            <p:cNvSpPr/>
            <p:nvPr/>
          </p:nvSpPr>
          <p:spPr>
            <a:xfrm>
              <a:off x="5931149" y="1396499"/>
              <a:ext cx="361576" cy="799746"/>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6"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FFFFFF"/>
            </a:solidFill>
            <a:ln w="25400">
              <a:solidFill>
                <a:schemeClr val="accent1"/>
              </a:solidFill>
            </a:ln>
          </p:spPr>
          <p:txBody>
            <a:bodyPr lIns="45719" rIns="45719" anchor="ctr"/>
            <a:lstStyle/>
            <a:p>
              <a:endParaRPr/>
            </a:p>
          </p:txBody>
        </p:sp>
        <p:sp>
          <p:nvSpPr>
            <p:cNvPr id="45" name="Connection Line"/>
            <p:cNvSpPr/>
            <p:nvPr/>
          </p:nvSpPr>
          <p:spPr>
            <a:xfrm>
              <a:off x="6632417" y="2275757"/>
              <a:ext cx="3914340" cy="3123445"/>
            </a:xfrm>
            <a:custGeom>
              <a:avLst/>
              <a:gdLst/>
              <a:ahLst/>
              <a:cxnLst>
                <a:cxn ang="0">
                  <a:pos x="wd2" y="hd2"/>
                </a:cxn>
                <a:cxn ang="5400000">
                  <a:pos x="wd2" y="hd2"/>
                </a:cxn>
                <a:cxn ang="10800000">
                  <a:pos x="wd2" y="hd2"/>
                </a:cxn>
                <a:cxn ang="16200000">
                  <a:pos x="wd2" y="hd2"/>
                </a:cxn>
              </a:cxnLst>
              <a:rect l="0" t="0" r="r" b="b"/>
              <a:pathLst>
                <a:path w="16994" h="19700" extrusionOk="0">
                  <a:moveTo>
                    <a:pt x="0" y="486"/>
                  </a:moveTo>
                  <a:cubicBezTo>
                    <a:pt x="17760" y="-1900"/>
                    <a:pt x="21600" y="4505"/>
                    <a:pt x="11519" y="19700"/>
                  </a:cubicBezTo>
                </a:path>
              </a:pathLst>
            </a:custGeom>
            <a:ln w="25400">
              <a:solidFill>
                <a:schemeClr val="accent3">
                  <a:satOff val="-6373"/>
                  <a:lumOff val="-10823"/>
                </a:schemeClr>
              </a:solidFill>
              <a:tailEnd type="triangle"/>
            </a:ln>
          </p:spPr>
          <p:txBody>
            <a:bodyPr/>
            <a:lstStyle/>
            <a:p>
              <a:endParaRPr/>
            </a:p>
          </p:txBody>
        </p:sp>
        <p:sp>
          <p:nvSpPr>
            <p:cNvPr id="46" name="Past selection injected in the login page"/>
            <p:cNvSpPr txBox="1"/>
            <p:nvPr/>
          </p:nvSpPr>
          <p:spPr>
            <a:xfrm>
              <a:off x="6632417" y="1471292"/>
              <a:ext cx="3523520" cy="64940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satOff val="-6373"/>
                      <a:lumOff val="-10823"/>
                    </a:schemeClr>
                  </a:solidFill>
                </a:defRPr>
              </a:lvl1pPr>
            </a:lstStyle>
            <a:p>
              <a:r>
                <a:rPr sz="1600" dirty="0"/>
                <a:t>Past selection injected in the login page</a:t>
              </a:r>
            </a:p>
          </p:txBody>
        </p:sp>
      </p:grpSp>
      <p:sp>
        <p:nvSpPr>
          <p:cNvPr id="47" name="Rectangle 46"/>
          <p:cNvSpPr/>
          <p:nvPr/>
        </p:nvSpPr>
        <p:spPr>
          <a:xfrm>
            <a:off x="5905500" y="1524000"/>
            <a:ext cx="5372100" cy="4267200"/>
          </a:xfrm>
          <a:prstGeom prst="rect">
            <a:avLst/>
          </a:prstGeom>
          <a:noFill/>
          <a:ln w="254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7272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8" name="TextBox 47"/>
          <p:cNvSpPr txBox="1"/>
          <p:nvPr/>
        </p:nvSpPr>
        <p:spPr>
          <a:xfrm>
            <a:off x="7820866" y="5988762"/>
            <a:ext cx="16600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872722"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Second</a:t>
            </a:r>
            <a:r>
              <a:rPr kumimoji="0" lang="en-US" sz="1800" b="0" i="0" u="none" strike="noStrike" cap="none" spc="0" normalizeH="0" dirty="0" smtClean="0">
                <a:ln>
                  <a:noFill/>
                </a:ln>
                <a:solidFill>
                  <a:srgbClr val="000000"/>
                </a:solidFill>
                <a:effectLst/>
                <a:uFillTx/>
                <a:latin typeface="+mj-lt"/>
                <a:ea typeface="+mj-ea"/>
                <a:cs typeface="+mj-cs"/>
                <a:sym typeface="Calibri"/>
              </a:rPr>
              <a:t> visit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67470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cs typeface="Avenir Book"/>
              </a:rPr>
              <a:t>WAYF Cloud Components</a:t>
            </a:r>
            <a:endParaRPr lang="en-US" dirty="0">
              <a:cs typeface="Avenir Book"/>
            </a:endParaRPr>
          </a:p>
        </p:txBody>
      </p:sp>
      <p:sp>
        <p:nvSpPr>
          <p:cNvPr id="39" name="Slide Number Placeholder 38"/>
          <p:cNvSpPr>
            <a:spLocks noGrp="1"/>
          </p:cNvSpPr>
          <p:nvPr>
            <p:ph type="sldNum" sz="quarter" idx="2"/>
          </p:nvPr>
        </p:nvSpPr>
        <p:spPr/>
        <p:txBody>
          <a:bodyPr/>
          <a:lstStyle/>
          <a:p>
            <a:fld id="{86CB4B4D-7CA3-9044-876B-883B54F8677D}" type="slidenum">
              <a:rPr lang="en-GB" smtClean="0"/>
              <a:t>55</a:t>
            </a:fld>
            <a:endParaRPr lang="en-GB"/>
          </a:p>
        </p:txBody>
      </p:sp>
      <p:sp>
        <p:nvSpPr>
          <p:cNvPr id="19" name="Content Placeholder 2"/>
          <p:cNvSpPr txBox="1">
            <a:spLocks/>
          </p:cNvSpPr>
          <p:nvPr/>
        </p:nvSpPr>
        <p:spPr>
          <a:xfrm>
            <a:off x="457200" y="1371600"/>
            <a:ext cx="7467600" cy="48767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25000" lnSpcReduction="20000"/>
          </a:bodyPr>
          <a:lstStyle>
            <a:lvl1pPr marL="316531" marR="0" indent="-31653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hangingPunct="1"/>
            <a:r>
              <a:rPr lang="en-US" sz="6400" b="1" dirty="0" smtClean="0"/>
              <a:t>WAYF Cloud Widget:</a:t>
            </a:r>
          </a:p>
          <a:p>
            <a:pPr lvl="1"/>
            <a:r>
              <a:rPr lang="en-US" sz="6400" dirty="0" smtClean="0"/>
              <a:t>Transfers the unique identifier of the device in the domain of the service provider</a:t>
            </a:r>
          </a:p>
          <a:p>
            <a:pPr lvl="1"/>
            <a:r>
              <a:rPr lang="en-US" sz="6400" dirty="0"/>
              <a:t>S</a:t>
            </a:r>
            <a:r>
              <a:rPr lang="en-US" sz="6400" dirty="0" smtClean="0"/>
              <a:t>ervice provider simply incorporates the WAYF Widget URL into relevant HTML pages </a:t>
            </a:r>
          </a:p>
          <a:p>
            <a:pPr hangingPunct="1"/>
            <a:endParaRPr lang="en-US" sz="6400" dirty="0" smtClean="0"/>
          </a:p>
          <a:p>
            <a:pPr hangingPunct="1"/>
            <a:r>
              <a:rPr lang="en-US" sz="6400" b="1" dirty="0" smtClean="0"/>
              <a:t>WAYF Cloud API </a:t>
            </a:r>
          </a:p>
          <a:p>
            <a:pPr lvl="1" hangingPunct="1"/>
            <a:r>
              <a:rPr lang="en-US" sz="6400" dirty="0" smtClean="0"/>
              <a:t>Interface used by the service providers to </a:t>
            </a:r>
            <a:r>
              <a:rPr lang="en-US" sz="6400" dirty="0"/>
              <a:t>C</a:t>
            </a:r>
            <a:r>
              <a:rPr lang="en-US" sz="6400" dirty="0" smtClean="0"/>
              <a:t>reate, Discover, Share and keep up to date a user's WAYF history</a:t>
            </a:r>
            <a:br>
              <a:rPr lang="en-US" sz="6400" dirty="0" smtClean="0"/>
            </a:br>
            <a:endParaRPr lang="en-US" sz="6400" dirty="0" smtClean="0"/>
          </a:p>
          <a:p>
            <a:pPr hangingPunct="1"/>
            <a:r>
              <a:rPr lang="en-US" sz="6400" b="1" dirty="0" smtClean="0"/>
              <a:t>WAYF Cloud </a:t>
            </a:r>
          </a:p>
          <a:p>
            <a:pPr lvl="1" hangingPunct="1"/>
            <a:r>
              <a:rPr lang="en-US" sz="6400" dirty="0" smtClean="0"/>
              <a:t>Centralized service that assigns a global ID to the device and maintains the relationships with the local IDs </a:t>
            </a:r>
          </a:p>
          <a:p>
            <a:pPr lvl="1" hangingPunct="1"/>
            <a:r>
              <a:rPr lang="en-US" sz="6400" dirty="0" smtClean="0"/>
              <a:t>The global ID is stored at the device in the form of a cookie and its carried in all requests made by this device (</a:t>
            </a:r>
            <a:r>
              <a:rPr lang="en-US" sz="6400" dirty="0" err="1" smtClean="0"/>
              <a:t>i.e</a:t>
            </a:r>
            <a:r>
              <a:rPr lang="en-US" sz="6400" dirty="0" smtClean="0"/>
              <a:t> web browser) to the WAYF Cloud server.</a:t>
            </a:r>
          </a:p>
          <a:p>
            <a:pPr lvl="1" hangingPunct="1"/>
            <a:r>
              <a:rPr lang="en-US" sz="6400" dirty="0" smtClean="0"/>
              <a:t>Uses the information provided by the WAYF Widget to build relationships between a user's global ID and the different local IDs used by the different service providers for this device</a:t>
            </a:r>
          </a:p>
          <a:p>
            <a:pPr lvl="1" hangingPunct="1"/>
            <a:r>
              <a:rPr lang="en-US" sz="6600" b="1" dirty="0"/>
              <a:t>The relationship enables the seamless user experience</a:t>
            </a:r>
          </a:p>
          <a:p>
            <a:pPr lvl="1" hangingPunct="1"/>
            <a:endParaRPr lang="en-US" sz="64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828800"/>
            <a:ext cx="3835083" cy="3581400"/>
          </a:xfrm>
          <a:prstGeom prst="rect">
            <a:avLst/>
          </a:prstGeom>
        </p:spPr>
      </p:pic>
    </p:spTree>
    <p:extLst>
      <p:ext uri="{BB962C8B-B14F-4D97-AF65-F5344CB8AC3E}">
        <p14:creationId xmlns:p14="http://schemas.microsoft.com/office/powerpoint/2010/main" val="561096841"/>
      </p:ext>
    </p:extLst>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WAYF Cloud Challenges</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en-GB" smtClean="0"/>
              <a:t>56</a:t>
            </a:fld>
            <a:endParaRPr lang="en-GB"/>
          </a:p>
        </p:txBody>
      </p:sp>
      <p:sp>
        <p:nvSpPr>
          <p:cNvPr id="7" name="Rectangle 6"/>
          <p:cNvSpPr/>
          <p:nvPr/>
        </p:nvSpPr>
        <p:spPr>
          <a:xfrm>
            <a:off x="1295400" y="1752600"/>
            <a:ext cx="9906000" cy="1723549"/>
          </a:xfrm>
          <a:prstGeom prst="rect">
            <a:avLst/>
          </a:prstGeom>
        </p:spPr>
        <p:txBody>
          <a:bodyPr wrap="square">
            <a:spAutoFit/>
          </a:bodyPr>
          <a:lstStyle/>
          <a:p>
            <a:pPr marL="285750" indent="-285750">
              <a:spcAft>
                <a:spcPts val="600"/>
              </a:spcAft>
              <a:buFont typeface="Arial" charset="0"/>
              <a:buChar char="•"/>
            </a:pPr>
            <a:r>
              <a:rPr lang="en-US" sz="3200" dirty="0" smtClean="0">
                <a:solidFill>
                  <a:srgbClr val="404040"/>
                </a:solidFill>
              </a:rPr>
              <a:t>Security/Privacy</a:t>
            </a:r>
          </a:p>
          <a:p>
            <a:pPr marL="285750" indent="-285750">
              <a:spcAft>
                <a:spcPts val="600"/>
              </a:spcAft>
              <a:buFont typeface="Arial" charset="0"/>
              <a:buChar char="•"/>
            </a:pPr>
            <a:r>
              <a:rPr lang="en-US" sz="3200" dirty="0" smtClean="0">
                <a:solidFill>
                  <a:srgbClr val="404040"/>
                </a:solidFill>
              </a:rPr>
              <a:t>Maintaining an open sourced common code base</a:t>
            </a:r>
          </a:p>
          <a:p>
            <a:pPr marL="285750" indent="-285750">
              <a:spcAft>
                <a:spcPts val="600"/>
              </a:spcAft>
              <a:buFont typeface="Arial" charset="0"/>
              <a:buChar char="•"/>
            </a:pPr>
            <a:r>
              <a:rPr lang="en-US" sz="3200" dirty="0" smtClean="0">
                <a:solidFill>
                  <a:srgbClr val="404040"/>
                </a:solidFill>
              </a:rPr>
              <a:t>Operating a shared service</a:t>
            </a:r>
            <a:endParaRPr lang="en-US" sz="3200" dirty="0">
              <a:solidFill>
                <a:srgbClr val="404040"/>
              </a:solidFill>
            </a:endParaRPr>
          </a:p>
        </p:txBody>
      </p:sp>
    </p:spTree>
    <p:extLst>
      <p:ext uri="{BB962C8B-B14F-4D97-AF65-F5344CB8AC3E}">
        <p14:creationId xmlns:p14="http://schemas.microsoft.com/office/powerpoint/2010/main" val="2852766100"/>
      </p:ext>
    </p:extLst>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EFF9F5-EFA8-40B8-A6DD-3565FF7EFA32}"/>
              </a:ext>
            </a:extLst>
          </p:cNvPr>
          <p:cNvSpPr>
            <a:spLocks noGrp="1"/>
          </p:cNvSpPr>
          <p:nvPr>
            <p:ph type="ctrTitle"/>
          </p:nvPr>
        </p:nvSpPr>
        <p:spPr>
          <a:xfrm>
            <a:off x="1440111" y="249908"/>
            <a:ext cx="8660234" cy="840661"/>
          </a:xfrm>
        </p:spPr>
        <p:txBody>
          <a:bodyPr>
            <a:normAutofit/>
          </a:bodyPr>
          <a:lstStyle/>
          <a:p>
            <a:r>
              <a:rPr lang="en-US" dirty="0"/>
              <a:t>RA21 – Security &amp; </a:t>
            </a:r>
            <a:r>
              <a:rPr lang="en-US" dirty="0" smtClean="0"/>
              <a:t>Privacy </a:t>
            </a:r>
            <a:r>
              <a:rPr lang="mr-IN" dirty="0" smtClean="0"/>
              <a:t>–</a:t>
            </a:r>
            <a:r>
              <a:rPr lang="en-US" dirty="0" smtClean="0"/>
              <a:t> For all pilots</a:t>
            </a:r>
            <a:endParaRPr lang="en-US" dirty="0"/>
          </a:p>
        </p:txBody>
      </p:sp>
      <p:sp>
        <p:nvSpPr>
          <p:cNvPr id="3" name="Subtitle 2">
            <a:extLst>
              <a:ext uri="{FF2B5EF4-FFF2-40B4-BE49-F238E27FC236}">
                <a16:creationId xmlns:a16="http://schemas.microsoft.com/office/drawing/2014/main" xmlns="" id="{183D6605-B5B8-46B3-90CE-02BC6A28369C}"/>
              </a:ext>
            </a:extLst>
          </p:cNvPr>
          <p:cNvSpPr>
            <a:spLocks noGrp="1"/>
          </p:cNvSpPr>
          <p:nvPr>
            <p:ph type="subTitle" idx="1"/>
          </p:nvPr>
        </p:nvSpPr>
        <p:spPr>
          <a:xfrm>
            <a:off x="609600" y="1116435"/>
            <a:ext cx="10880521" cy="5360565"/>
          </a:xfrm>
        </p:spPr>
        <p:txBody>
          <a:bodyPr>
            <a:normAutofit fontScale="70000" lnSpcReduction="20000"/>
          </a:bodyPr>
          <a:lstStyle/>
          <a:p>
            <a:pPr algn="l"/>
            <a:r>
              <a:rPr lang="en-US" sz="3100" b="1" dirty="0" smtClean="0">
                <a:solidFill>
                  <a:srgbClr val="404040"/>
                </a:solidFill>
              </a:rPr>
              <a:t>Privacy </a:t>
            </a:r>
            <a:r>
              <a:rPr lang="en-US" sz="3100" b="1" dirty="0">
                <a:solidFill>
                  <a:srgbClr val="404040"/>
                </a:solidFill>
              </a:rPr>
              <a:t>Track (non-technical)</a:t>
            </a:r>
          </a:p>
          <a:p>
            <a:pPr marL="342900" indent="-342900" algn="l">
              <a:buFont typeface="Arial" panose="020B0604020202020204" pitchFamily="34" charset="0"/>
              <a:buChar char="•"/>
            </a:pPr>
            <a:r>
              <a:rPr lang="en-US" sz="3100" dirty="0">
                <a:solidFill>
                  <a:srgbClr val="404040"/>
                </a:solidFill>
              </a:rPr>
              <a:t>Analyze data collected for intended use and storage to ensure compliance with data privacy regulations (GDPR, GLBA, etc.)</a:t>
            </a:r>
          </a:p>
          <a:p>
            <a:pPr marL="342900" indent="-342900" algn="l">
              <a:buFont typeface="Arial" panose="020B0604020202020204" pitchFamily="34" charset="0"/>
              <a:buChar char="•"/>
            </a:pPr>
            <a:r>
              <a:rPr lang="en-US" sz="3100" dirty="0">
                <a:solidFill>
                  <a:srgbClr val="404040"/>
                </a:solidFill>
              </a:rPr>
              <a:t>Perform privacy impact assessments</a:t>
            </a:r>
          </a:p>
          <a:p>
            <a:pPr marL="342900" indent="-342900" algn="l">
              <a:spcAft>
                <a:spcPts val="600"/>
              </a:spcAft>
              <a:buFont typeface="Arial" panose="020B0604020202020204" pitchFamily="34" charset="0"/>
              <a:buChar char="•"/>
            </a:pPr>
            <a:r>
              <a:rPr lang="en-US" sz="3100" dirty="0">
                <a:solidFill>
                  <a:srgbClr val="404040"/>
                </a:solidFill>
              </a:rPr>
              <a:t>Validate privacy controls are commensurate with data values per best practices</a:t>
            </a:r>
          </a:p>
          <a:p>
            <a:pPr algn="l"/>
            <a:r>
              <a:rPr lang="en-US" sz="3100" dirty="0" smtClean="0">
                <a:solidFill>
                  <a:srgbClr val="404040"/>
                </a:solidFill>
              </a:rPr>
              <a:t>Final </a:t>
            </a:r>
            <a:r>
              <a:rPr lang="en-US" sz="3100" dirty="0">
                <a:solidFill>
                  <a:srgbClr val="404040"/>
                </a:solidFill>
              </a:rPr>
              <a:t>Results: Recommendations for privacy controls</a:t>
            </a:r>
          </a:p>
          <a:p>
            <a:pPr algn="l"/>
            <a:endParaRPr lang="en-US" sz="3100" dirty="0">
              <a:solidFill>
                <a:srgbClr val="404040"/>
              </a:solidFill>
            </a:endParaRPr>
          </a:p>
          <a:p>
            <a:pPr algn="l"/>
            <a:r>
              <a:rPr lang="en-US" sz="3100" b="1" dirty="0" smtClean="0">
                <a:solidFill>
                  <a:srgbClr val="404040"/>
                </a:solidFill>
              </a:rPr>
              <a:t>Security </a:t>
            </a:r>
            <a:r>
              <a:rPr lang="en-US" sz="3100" b="1" dirty="0">
                <a:solidFill>
                  <a:srgbClr val="404040"/>
                </a:solidFill>
              </a:rPr>
              <a:t>Track (technical)</a:t>
            </a:r>
          </a:p>
          <a:p>
            <a:pPr marL="342900" indent="-342900" algn="l">
              <a:buFont typeface="Arial" panose="020B0604020202020204" pitchFamily="34" charset="0"/>
              <a:buChar char="•"/>
            </a:pPr>
            <a:r>
              <a:rPr lang="en-US" sz="3100" dirty="0">
                <a:solidFill>
                  <a:srgbClr val="404040"/>
                </a:solidFill>
              </a:rPr>
              <a:t>Assess pilot against information security &amp; web development best practices:</a:t>
            </a:r>
          </a:p>
          <a:p>
            <a:pPr marL="800100" lvl="1" indent="-342900" algn="l">
              <a:buFont typeface="Arial" panose="020B0604020202020204" pitchFamily="34" charset="0"/>
              <a:buChar char="•"/>
            </a:pPr>
            <a:r>
              <a:rPr lang="en-US" sz="3100" dirty="0">
                <a:solidFill>
                  <a:srgbClr val="404040"/>
                </a:solidFill>
              </a:rPr>
              <a:t>Adherence to W3C web development standards </a:t>
            </a:r>
          </a:p>
          <a:p>
            <a:pPr marL="800100" lvl="1" indent="-342900" algn="l">
              <a:buFont typeface="Arial" panose="020B0604020202020204" pitchFamily="34" charset="0"/>
              <a:buChar char="•"/>
            </a:pPr>
            <a:r>
              <a:rPr lang="en-US" sz="3100" dirty="0">
                <a:solidFill>
                  <a:srgbClr val="404040"/>
                </a:solidFill>
              </a:rPr>
              <a:t>Secure coding practices</a:t>
            </a:r>
          </a:p>
          <a:p>
            <a:pPr marL="800100" lvl="1" indent="-342900" algn="l">
              <a:buFont typeface="Arial" panose="020B0604020202020204" pitchFamily="34" charset="0"/>
              <a:buChar char="•"/>
            </a:pPr>
            <a:r>
              <a:rPr lang="en-US" sz="3100" dirty="0">
                <a:solidFill>
                  <a:srgbClr val="404040"/>
                </a:solidFill>
              </a:rPr>
              <a:t>Vulnerability management</a:t>
            </a:r>
          </a:p>
          <a:p>
            <a:pPr marL="800100" lvl="1" indent="-342900" algn="l">
              <a:buFont typeface="Arial" panose="020B0604020202020204" pitchFamily="34" charset="0"/>
              <a:buChar char="•"/>
            </a:pPr>
            <a:r>
              <a:rPr lang="en-US" sz="3100" dirty="0">
                <a:solidFill>
                  <a:srgbClr val="404040"/>
                </a:solidFill>
              </a:rPr>
              <a:t>Penetration testing</a:t>
            </a:r>
          </a:p>
          <a:p>
            <a:pPr marL="800100" lvl="1" indent="-342900" algn="l">
              <a:spcAft>
                <a:spcPts val="600"/>
              </a:spcAft>
              <a:buFont typeface="Arial" panose="020B0604020202020204" pitchFamily="34" charset="0"/>
              <a:buChar char="•"/>
            </a:pPr>
            <a:r>
              <a:rPr lang="en-US" sz="3100" dirty="0">
                <a:solidFill>
                  <a:srgbClr val="404040"/>
                </a:solidFill>
              </a:rPr>
              <a:t>Authentication standards</a:t>
            </a:r>
          </a:p>
          <a:p>
            <a:pPr algn="l"/>
            <a:r>
              <a:rPr lang="en-US" sz="3100" dirty="0">
                <a:solidFill>
                  <a:srgbClr val="404040"/>
                </a:solidFill>
              </a:rPr>
              <a:t>Final Results: Recommendations for following W3C standards with proper security controls</a:t>
            </a:r>
          </a:p>
          <a:p>
            <a:pPr marL="342900" indent="-342900"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794700944"/>
      </p:ext>
    </p:extLst>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an open sourced shared service</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58</a:t>
            </a:fld>
            <a:endParaRPr lang="uk-UA"/>
          </a:p>
        </p:txBody>
      </p:sp>
      <p:graphicFrame>
        <p:nvGraphicFramePr>
          <p:cNvPr id="5" name="Table 4"/>
          <p:cNvGraphicFramePr>
            <a:graphicFrameLocks noGrp="1"/>
          </p:cNvGraphicFramePr>
          <p:nvPr>
            <p:extLst>
              <p:ext uri="{D42A27DB-BD31-4B8C-83A1-F6EECF244321}">
                <p14:modId xmlns:p14="http://schemas.microsoft.com/office/powerpoint/2010/main" val="3325887532"/>
              </p:ext>
            </p:extLst>
          </p:nvPr>
        </p:nvGraphicFramePr>
        <p:xfrm>
          <a:off x="599303" y="1630067"/>
          <a:ext cx="11277600" cy="3291840"/>
        </p:xfrm>
        <a:graphic>
          <a:graphicData uri="http://schemas.openxmlformats.org/drawingml/2006/table">
            <a:tbl>
              <a:tblPr firstRow="1" bandRow="1">
                <a:tableStyleId>{5A111915-BE36-4E01-A7E5-04B1672EAD32}</a:tableStyleId>
              </a:tblPr>
              <a:tblGrid>
                <a:gridCol w="5638800"/>
                <a:gridCol w="5638800"/>
              </a:tblGrid>
              <a:tr h="312013">
                <a:tc>
                  <a:txBody>
                    <a:bodyPr/>
                    <a:lstStyle/>
                    <a:p>
                      <a:pPr algn="ctr"/>
                      <a:r>
                        <a:rPr lang="en-US" sz="2400" baseline="0" dirty="0" smtClean="0"/>
                        <a:t>Development</a:t>
                      </a:r>
                      <a:endParaRPr lang="en-US" sz="2400" b="1" dirty="0"/>
                    </a:p>
                  </a:txBody>
                  <a:tcPr anchor="ctr">
                    <a:solidFill>
                      <a:srgbClr val="80D3B8"/>
                    </a:solidFill>
                  </a:tcPr>
                </a:tc>
                <a:tc>
                  <a:txBody>
                    <a:bodyPr/>
                    <a:lstStyle/>
                    <a:p>
                      <a:pPr algn="ctr"/>
                      <a:r>
                        <a:rPr lang="en-US" sz="2000" dirty="0" smtClean="0"/>
                        <a:t>Run</a:t>
                      </a:r>
                      <a:r>
                        <a:rPr lang="en-US" sz="2000" baseline="0" dirty="0" smtClean="0"/>
                        <a:t> Time</a:t>
                      </a:r>
                      <a:endParaRPr lang="en-US" sz="2000" b="1" dirty="0"/>
                    </a:p>
                  </a:txBody>
                  <a:tcPr anchor="ctr">
                    <a:solidFill>
                      <a:srgbClr val="80D3B8"/>
                    </a:solidFill>
                  </a:tcPr>
                </a:tc>
              </a:tr>
              <a:tr h="0">
                <a:tc>
                  <a:txBody>
                    <a:bodyPr/>
                    <a:lstStyle/>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Contributor License Agreement and documented contributing process </a:t>
                      </a:r>
                    </a:p>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Copyright ownership</a:t>
                      </a:r>
                    </a:p>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Organization to receives the contributions</a:t>
                      </a:r>
                    </a:p>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Governance</a:t>
                      </a:r>
                    </a:p>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Development process</a:t>
                      </a:r>
                    </a:p>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Release process </a:t>
                      </a:r>
                    </a:p>
                    <a:p>
                      <a:pPr marL="401638" indent="-280988" algn="l">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Testing process </a:t>
                      </a:r>
                    </a:p>
                    <a:p>
                      <a:pPr marL="171450" indent="-171450" algn="l">
                        <a:buFont typeface="Arial" charset="0"/>
                        <a:buChar char="•"/>
                      </a:pPr>
                      <a:endParaRPr lang="en-US" sz="2000" dirty="0"/>
                    </a:p>
                  </a:txBody>
                  <a:tcPr/>
                </a:tc>
                <a:tc>
                  <a:txBody>
                    <a:bodyPr/>
                    <a:lstStyle/>
                    <a:p>
                      <a:pPr marL="401638" marR="0" indent="-280988" algn="l" defTabSz="805610" rtl="0" latinLnBrk="0">
                        <a:lnSpc>
                          <a:spcPct val="100000"/>
                        </a:lnSpc>
                        <a:spcBef>
                          <a:spcPts val="0"/>
                        </a:spcBef>
                        <a:spcAft>
                          <a:spcPts val="0"/>
                        </a:spcAft>
                        <a:buClrTx/>
                        <a:buSzTx/>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How do we know what’s running is what’s on GitHub? </a:t>
                      </a:r>
                    </a:p>
                    <a:p>
                      <a:pPr marL="401638" marR="0" indent="-280988" algn="l" defTabSz="805610" rtl="0" latinLnBrk="0">
                        <a:lnSpc>
                          <a:spcPct val="100000"/>
                        </a:lnSpc>
                        <a:spcBef>
                          <a:spcPts val="0"/>
                        </a:spcBef>
                        <a:spcAft>
                          <a:spcPts val="0"/>
                        </a:spcAft>
                        <a:buClrTx/>
                        <a:buSzTx/>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Who runs the service? </a:t>
                      </a:r>
                    </a:p>
                    <a:p>
                      <a:pPr marL="401638" marR="0" indent="-280988" algn="l" defTabSz="805610" rtl="0" latinLnBrk="0">
                        <a:lnSpc>
                          <a:spcPct val="100000"/>
                        </a:lnSpc>
                        <a:spcBef>
                          <a:spcPts val="0"/>
                        </a:spcBef>
                        <a:spcAft>
                          <a:spcPts val="0"/>
                        </a:spcAft>
                        <a:buClrTx/>
                        <a:buSzTx/>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Who takes the responsibility for failure? </a:t>
                      </a:r>
                    </a:p>
                    <a:p>
                      <a:pPr marL="401638" marR="0" indent="-280988" algn="l" defTabSz="805610" rtl="0" latinLnBrk="0">
                        <a:lnSpc>
                          <a:spcPct val="100000"/>
                        </a:lnSpc>
                        <a:spcBef>
                          <a:spcPts val="0"/>
                        </a:spcBef>
                        <a:spcAft>
                          <a:spcPts val="0"/>
                        </a:spcAft>
                        <a:buClrTx/>
                        <a:buSzTx/>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Who owns the data? </a:t>
                      </a:r>
                    </a:p>
                    <a:p>
                      <a:pPr marL="401638" marR="0" indent="-280988" algn="l" defTabSz="805610" rtl="0" latinLnBrk="0">
                        <a:lnSpc>
                          <a:spcPct val="100000"/>
                        </a:lnSpc>
                        <a:spcBef>
                          <a:spcPts val="0"/>
                        </a:spcBef>
                        <a:spcAft>
                          <a:spcPts val="0"/>
                        </a:spcAft>
                        <a:buClrTx/>
                        <a:buSzTx/>
                        <a:buFont typeface="Arial" charset="0"/>
                        <a:buChar char="•"/>
                        <a:tabLst/>
                      </a:pPr>
                      <a:r>
                        <a:rPr lang="en-US" sz="2000" b="0" i="0" u="none" strike="noStrike" cap="none" spc="0" baseline="0" dirty="0" smtClean="0">
                          <a:ln>
                            <a:noFill/>
                          </a:ln>
                          <a:solidFill>
                            <a:srgbClr val="404040"/>
                          </a:solidFill>
                          <a:uFillTx/>
                          <a:latin typeface="+mj-lt"/>
                          <a:ea typeface="+mj-ea"/>
                          <a:cs typeface="+mj-cs"/>
                          <a:sym typeface="Calibri"/>
                        </a:rPr>
                        <a:t>How and who manages SLAs (performance, security, privacy, etc.)? </a:t>
                      </a:r>
                    </a:p>
                    <a:p>
                      <a:endParaRPr lang="en-US" dirty="0"/>
                    </a:p>
                  </a:txBody>
                  <a:tcPr/>
                </a:tc>
              </a:tr>
            </a:tbl>
          </a:graphicData>
        </a:graphic>
      </p:graphicFrame>
    </p:spTree>
    <p:extLst>
      <p:ext uri="{BB962C8B-B14F-4D97-AF65-F5344CB8AC3E}">
        <p14:creationId xmlns:p14="http://schemas.microsoft.com/office/powerpoint/2010/main" val="3012152406"/>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prstGeom prst="rect">
            <a:avLst/>
          </a:prstGeom>
        </p:spPr>
        <p:txBody>
          <a:bodyPr>
            <a:normAutofit/>
          </a:bodyPr>
          <a:lstStyle>
            <a:lvl1pPr algn="l"/>
          </a:lstStyle>
          <a:p>
            <a:pPr algn="ctr"/>
            <a:r>
              <a:rPr lang="en-US" dirty="0" smtClean="0"/>
              <a:t>Progress </a:t>
            </a:r>
            <a:r>
              <a:rPr lang="mr-IN" dirty="0" smtClean="0"/>
              <a:t>–</a:t>
            </a:r>
            <a:r>
              <a:rPr lang="en-US" dirty="0" smtClean="0"/>
              <a:t> Development</a:t>
            </a:r>
            <a:endParaRPr dirty="0"/>
          </a:p>
        </p:txBody>
      </p:sp>
      <p:sp>
        <p:nvSpPr>
          <p:cNvPr id="277" name="Slide Number Placeholder 8"/>
          <p:cNvSpPr txBox="1">
            <a:spLocks noGrp="1"/>
          </p:cNvSpPr>
          <p:nvPr>
            <p:ph type="sldNum" sz="quarter" idx="4294967295"/>
          </p:nvPr>
        </p:nvSpPr>
        <p:spPr>
          <a:xfrm>
            <a:off x="10785019" y="6628922"/>
            <a:ext cx="263983" cy="2692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59</a:t>
            </a:fld>
            <a:endParaRPr/>
          </a:p>
        </p:txBody>
      </p:sp>
      <p:grpSp>
        <p:nvGrpSpPr>
          <p:cNvPr id="280" name="Screen Shot 2017-11-28 at 15.13.04.png"/>
          <p:cNvGrpSpPr/>
          <p:nvPr/>
        </p:nvGrpSpPr>
        <p:grpSpPr>
          <a:xfrm>
            <a:off x="1295400" y="2438398"/>
            <a:ext cx="3372298" cy="3276602"/>
            <a:chOff x="0" y="0"/>
            <a:chExt cx="5089219" cy="4490620"/>
          </a:xfrm>
        </p:grpSpPr>
        <p:pic>
          <p:nvPicPr>
            <p:cNvPr id="279" name="Screen Shot 2017-11-28 at 15.13.04.png" descr="Screen Shot 2017-11-28 at 15.13.04.png"/>
            <p:cNvPicPr>
              <a:picLocks noChangeAspect="1"/>
            </p:cNvPicPr>
            <p:nvPr/>
          </p:nvPicPr>
          <p:blipFill>
            <a:blip r:embed="rId3">
              <a:extLst/>
            </a:blip>
            <a:stretch>
              <a:fillRect/>
            </a:stretch>
          </p:blipFill>
          <p:spPr>
            <a:xfrm>
              <a:off x="203200" y="203200"/>
              <a:ext cx="4682820" cy="4046121"/>
            </a:xfrm>
            <a:prstGeom prst="rect">
              <a:avLst/>
            </a:prstGeom>
            <a:ln>
              <a:noFill/>
            </a:ln>
            <a:effectLst/>
          </p:spPr>
        </p:pic>
        <p:pic>
          <p:nvPicPr>
            <p:cNvPr id="278" name="Screen Shot 2017-11-28 at 15.13.04.png" descr="Screen Shot 2017-11-28 at 15.13.04.png"/>
            <p:cNvPicPr>
              <a:picLocks/>
            </p:cNvPicPr>
            <p:nvPr/>
          </p:nvPicPr>
          <p:blipFill>
            <a:blip r:embed="rId4">
              <a:extLst/>
            </a:blip>
            <a:stretch>
              <a:fillRect/>
            </a:stretch>
          </p:blipFill>
          <p:spPr>
            <a:xfrm>
              <a:off x="0" y="0"/>
              <a:ext cx="5089220" cy="4490621"/>
            </a:xfrm>
            <a:prstGeom prst="rect">
              <a:avLst/>
            </a:prstGeom>
            <a:effectLst/>
          </p:spPr>
        </p:pic>
      </p:grpSp>
      <p:sp>
        <p:nvSpPr>
          <p:cNvPr id="5" name="Rectangle 4"/>
          <p:cNvSpPr/>
          <p:nvPr/>
        </p:nvSpPr>
        <p:spPr>
          <a:xfrm>
            <a:off x="1295400" y="1472625"/>
            <a:ext cx="2590800" cy="584775"/>
          </a:xfrm>
          <a:prstGeom prst="rect">
            <a:avLst/>
          </a:prstGeom>
        </p:spPr>
        <p:txBody>
          <a:bodyPr wrap="square">
            <a:spAutoFit/>
          </a:bodyPr>
          <a:lstStyle/>
          <a:p>
            <a:r>
              <a:rPr lang="en-US" sz="1600" dirty="0">
                <a:solidFill>
                  <a:srgbClr val="404040"/>
                </a:solidFill>
              </a:rPr>
              <a:t>Open Sourced </a:t>
            </a:r>
          </a:p>
          <a:p>
            <a:r>
              <a:rPr lang="en-US" sz="1600" dirty="0">
                <a:solidFill>
                  <a:srgbClr val="404040"/>
                </a:solidFill>
              </a:rPr>
              <a:t>Licensed under Apache v2.0 </a:t>
            </a:r>
          </a:p>
        </p:txBody>
      </p:sp>
      <p:grpSp>
        <p:nvGrpSpPr>
          <p:cNvPr id="12" name="Screen Shot 2017-11-28 at 15.25.20.png"/>
          <p:cNvGrpSpPr/>
          <p:nvPr/>
        </p:nvGrpSpPr>
        <p:grpSpPr>
          <a:xfrm>
            <a:off x="6553200" y="2243720"/>
            <a:ext cx="4114800" cy="3395080"/>
            <a:chOff x="0" y="0"/>
            <a:chExt cx="6324244" cy="4123160"/>
          </a:xfrm>
        </p:grpSpPr>
        <p:pic>
          <p:nvPicPr>
            <p:cNvPr id="13" name="Screen Shot 2017-11-28 at 15.25.20.png" descr="Screen Shot 2017-11-28 at 15.25.20.png"/>
            <p:cNvPicPr>
              <a:picLocks noChangeAspect="1"/>
            </p:cNvPicPr>
            <p:nvPr/>
          </p:nvPicPr>
          <p:blipFill>
            <a:blip r:embed="rId5">
              <a:extLst/>
            </a:blip>
            <a:stretch>
              <a:fillRect/>
            </a:stretch>
          </p:blipFill>
          <p:spPr>
            <a:xfrm>
              <a:off x="203200" y="203200"/>
              <a:ext cx="5917845" cy="3678661"/>
            </a:xfrm>
            <a:prstGeom prst="rect">
              <a:avLst/>
            </a:prstGeom>
            <a:ln>
              <a:noFill/>
            </a:ln>
            <a:effectLst/>
          </p:spPr>
        </p:pic>
        <p:pic>
          <p:nvPicPr>
            <p:cNvPr id="14" name="Screen Shot 2017-11-28 at 15.25.20.png" descr="Screen Shot 2017-11-28 at 15.25.20.png"/>
            <p:cNvPicPr>
              <a:picLocks/>
            </p:cNvPicPr>
            <p:nvPr/>
          </p:nvPicPr>
          <p:blipFill>
            <a:blip r:embed="rId6">
              <a:extLst/>
            </a:blip>
            <a:stretch>
              <a:fillRect/>
            </a:stretch>
          </p:blipFill>
          <p:spPr>
            <a:xfrm>
              <a:off x="0" y="0"/>
              <a:ext cx="6324245" cy="4123161"/>
            </a:xfrm>
            <a:prstGeom prst="rect">
              <a:avLst/>
            </a:prstGeom>
            <a:effectLst/>
          </p:spPr>
        </p:pic>
      </p:grpSp>
      <p:sp>
        <p:nvSpPr>
          <p:cNvPr id="16" name="API documentation web-site for vendors interested in integrating with the WAYF Cloud"/>
          <p:cNvSpPr txBox="1">
            <a:spLocks/>
          </p:cNvSpPr>
          <p:nvPr/>
        </p:nvSpPr>
        <p:spPr>
          <a:xfrm>
            <a:off x="6590270" y="1471157"/>
            <a:ext cx="4114801" cy="25307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342899" marR="0" indent="-342899" algn="l" defTabSz="422042" rtl="0" latinLnBrk="0">
              <a:lnSpc>
                <a:spcPct val="100000"/>
              </a:lnSpc>
              <a:spcBef>
                <a:spcPts val="646"/>
              </a:spcBef>
              <a:spcAft>
                <a:spcPts val="0"/>
              </a:spcAft>
              <a:buClrTx/>
              <a:buSzPct val="100000"/>
              <a:buFont typeface="Arial"/>
              <a:buChar char="•"/>
              <a:tabLst/>
              <a:defRPr sz="2000" b="0" i="0" u="none" strike="noStrike" cap="none" spc="0" baseline="0">
                <a:ln>
                  <a:noFill/>
                </a:ln>
                <a:solidFill>
                  <a:srgbClr val="404040"/>
                </a:solidFill>
                <a:uFillTx/>
                <a:latin typeface="+mj-lt"/>
                <a:ea typeface="+mj-ea"/>
                <a:cs typeface="+mj-cs"/>
                <a:sym typeface="Calibri"/>
              </a:defRPr>
            </a:lvl1pPr>
            <a:lvl2pPr marL="723499" marR="0" indent="-301458"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2pPr>
            <a:lvl3pPr marL="1125443" marR="0" indent="-281361"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3pPr>
            <a:lvl4pPr marL="1603757"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4pPr>
            <a:lvl5pPr marL="2025798"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5pPr>
            <a:lvl6pPr marL="2447840"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6pPr>
            <a:lvl7pPr marL="2869881" marR="0" indent="-337633"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7pPr>
            <a:lvl8pPr marL="3291921"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8pPr>
            <a:lvl9pPr marL="3713963" marR="0" indent="-337632" algn="l" defTabSz="422042" rtl="0" latinLnBrk="0">
              <a:lnSpc>
                <a:spcPct val="100000"/>
              </a:lnSpc>
              <a:spcBef>
                <a:spcPts val="646"/>
              </a:spcBef>
              <a:spcAft>
                <a:spcPts val="0"/>
              </a:spcAft>
              <a:buClrTx/>
              <a:buSzPct val="100000"/>
              <a:buFont typeface="Arial"/>
              <a:buChar char="•"/>
              <a:tabLst/>
              <a:defRPr sz="2954" b="0" i="0" u="none" strike="noStrike" cap="none" spc="0" baseline="0">
                <a:ln>
                  <a:noFill/>
                </a:ln>
                <a:solidFill>
                  <a:srgbClr val="404040"/>
                </a:solidFill>
                <a:uFillTx/>
                <a:latin typeface="+mj-lt"/>
                <a:ea typeface="+mj-ea"/>
                <a:cs typeface="+mj-cs"/>
                <a:sym typeface="Calibri"/>
              </a:defRPr>
            </a:lvl9pPr>
          </a:lstStyle>
          <a:p>
            <a:pPr marL="0" indent="0" hangingPunct="1">
              <a:buNone/>
            </a:pPr>
            <a:r>
              <a:rPr lang="en-US" sz="1600" dirty="0" smtClean="0"/>
              <a:t>API documentation web-site for vendors interested in integrating with the WAYF Cloud </a:t>
            </a:r>
            <a:endParaRPr lang="en-US" sz="1600" dirty="0"/>
          </a:p>
        </p:txBody>
      </p:sp>
    </p:spTree>
    <p:extLst>
      <p:ext uri="{BB962C8B-B14F-4D97-AF65-F5344CB8AC3E}">
        <p14:creationId xmlns:p14="http://schemas.microsoft.com/office/powerpoint/2010/main" val="2786439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on</a:t>
            </a:r>
            <a:r>
              <a:rPr lang="en-US" dirty="0"/>
              <a:t> campus</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45" y="1744517"/>
            <a:ext cx="7001393" cy="477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512997" y="2393005"/>
            <a:ext cx="5760640" cy="561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8244260" y="1933166"/>
            <a:ext cx="2401636" cy="1569660"/>
            <a:chOff x="6317461" y="1933166"/>
            <a:chExt cx="1951329" cy="156966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61" y="2078698"/>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612100" y="1933166"/>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grpSp>
    </p:spTree>
    <p:extLst>
      <p:ext uri="{BB962C8B-B14F-4D97-AF65-F5344CB8AC3E}">
        <p14:creationId xmlns:p14="http://schemas.microsoft.com/office/powerpoint/2010/main" val="24050524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andbox system &amp; working demo"/>
          <p:cNvSpPr txBox="1">
            <a:spLocks noGrp="1"/>
          </p:cNvSpPr>
          <p:nvPr>
            <p:ph type="body" sz="half" idx="4294967295"/>
          </p:nvPr>
        </p:nvSpPr>
        <p:spPr>
          <a:xfrm>
            <a:off x="1638301" y="1600200"/>
            <a:ext cx="4211857" cy="5257800"/>
          </a:xfrm>
          <a:prstGeom prst="rect">
            <a:avLst/>
          </a:prstGeom>
        </p:spPr>
        <p:txBody>
          <a:bodyPr/>
          <a:lstStyle>
            <a:lvl1pPr marL="342899" indent="-342899">
              <a:defRPr sz="2000"/>
            </a:lvl1pPr>
          </a:lstStyle>
          <a:p>
            <a:r>
              <a:rPr dirty="0"/>
              <a:t>Sandbox system &amp; working demo </a:t>
            </a:r>
          </a:p>
        </p:txBody>
      </p:sp>
      <p:grpSp>
        <p:nvGrpSpPr>
          <p:cNvPr id="297" name="Screen Shot 2017-11-28 at 15.18.39.png"/>
          <p:cNvGrpSpPr/>
          <p:nvPr/>
        </p:nvGrpSpPr>
        <p:grpSpPr>
          <a:xfrm>
            <a:off x="2024202" y="2659530"/>
            <a:ext cx="3867265" cy="2658371"/>
            <a:chOff x="0" y="0"/>
            <a:chExt cx="3867264" cy="2658369"/>
          </a:xfrm>
        </p:grpSpPr>
        <p:pic>
          <p:nvPicPr>
            <p:cNvPr id="296" name="Screen Shot 2017-11-28 at 15.18.39.png" descr="Screen Shot 2017-11-28 at 15.18.39.png"/>
            <p:cNvPicPr>
              <a:picLocks noChangeAspect="1"/>
            </p:cNvPicPr>
            <p:nvPr/>
          </p:nvPicPr>
          <p:blipFill>
            <a:blip r:embed="rId3">
              <a:extLst/>
            </a:blip>
            <a:srcRect/>
            <a:stretch>
              <a:fillRect/>
            </a:stretch>
          </p:blipFill>
          <p:spPr>
            <a:xfrm>
              <a:off x="203200" y="203200"/>
              <a:ext cx="3460865" cy="2213870"/>
            </a:xfrm>
            <a:prstGeom prst="rect">
              <a:avLst/>
            </a:prstGeom>
            <a:ln>
              <a:noFill/>
            </a:ln>
            <a:effectLst/>
          </p:spPr>
        </p:pic>
        <p:pic>
          <p:nvPicPr>
            <p:cNvPr id="295" name="Screen Shot 2017-11-28 at 15.18.39.png" descr="Screen Shot 2017-11-28 at 15.18.39.png"/>
            <p:cNvPicPr>
              <a:picLocks/>
            </p:cNvPicPr>
            <p:nvPr/>
          </p:nvPicPr>
          <p:blipFill>
            <a:blip r:embed="rId4">
              <a:extLst/>
            </a:blip>
            <a:stretch>
              <a:fillRect/>
            </a:stretch>
          </p:blipFill>
          <p:spPr>
            <a:xfrm>
              <a:off x="-1" y="0"/>
              <a:ext cx="3867266" cy="2658370"/>
            </a:xfrm>
            <a:prstGeom prst="rect">
              <a:avLst/>
            </a:prstGeom>
            <a:effectLst/>
          </p:spPr>
        </p:pic>
      </p:grpSp>
      <p:sp>
        <p:nvSpPr>
          <p:cNvPr id="299" name="Slide Number Placeholder 8"/>
          <p:cNvSpPr txBox="1">
            <a:spLocks noGrp="1"/>
          </p:cNvSpPr>
          <p:nvPr>
            <p:ph type="sldNum" sz="quarter" idx="4294967295"/>
          </p:nvPr>
        </p:nvSpPr>
        <p:spPr>
          <a:xfrm>
            <a:off x="10785019" y="6628922"/>
            <a:ext cx="263983" cy="2692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60</a:t>
            </a:fld>
            <a:endParaRPr/>
          </a:p>
        </p:txBody>
      </p:sp>
      <p:sp>
        <p:nvSpPr>
          <p:cNvPr id="300" name="https://wayf-cloud-sandbox.literatumonline.com"/>
          <p:cNvSpPr txBox="1"/>
          <p:nvPr/>
        </p:nvSpPr>
        <p:spPr>
          <a:xfrm>
            <a:off x="1992665" y="1899149"/>
            <a:ext cx="3923508" cy="3231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u="sng">
                <a:solidFill>
                  <a:srgbClr val="0000FF"/>
                </a:solidFill>
                <a:uFill>
                  <a:solidFill>
                    <a:srgbClr val="0000FF"/>
                  </a:solidFill>
                </a:uFill>
                <a:hlinkClick r:id=""/>
              </a:defRPr>
            </a:lvl1pPr>
          </a:lstStyle>
          <a:p>
            <a:pPr>
              <a:defRPr u="none">
                <a:solidFill>
                  <a:srgbClr val="000000"/>
                </a:solidFill>
                <a:uFillTx/>
              </a:defRPr>
            </a:pPr>
            <a:r>
              <a:rPr dirty="0"/>
              <a:t>https://wayf-cloud-sandbox.literatumonline.com</a:t>
            </a:r>
          </a:p>
        </p:txBody>
      </p:sp>
      <p:grpSp>
        <p:nvGrpSpPr>
          <p:cNvPr id="303" name="Screen Shot 2017-11-28 at 15.28.17.png"/>
          <p:cNvGrpSpPr/>
          <p:nvPr/>
        </p:nvGrpSpPr>
        <p:grpSpPr>
          <a:xfrm>
            <a:off x="5929969" y="2626735"/>
            <a:ext cx="4436865" cy="2723961"/>
            <a:chOff x="0" y="0"/>
            <a:chExt cx="4436863" cy="2723959"/>
          </a:xfrm>
        </p:grpSpPr>
        <p:pic>
          <p:nvPicPr>
            <p:cNvPr id="302" name="Screen Shot 2017-11-28 at 15.28.17.png" descr="Screen Shot 2017-11-28 at 15.28.17.png"/>
            <p:cNvPicPr>
              <a:picLocks noChangeAspect="1"/>
            </p:cNvPicPr>
            <p:nvPr/>
          </p:nvPicPr>
          <p:blipFill>
            <a:blip r:embed="rId5">
              <a:extLst/>
            </a:blip>
            <a:stretch>
              <a:fillRect/>
            </a:stretch>
          </p:blipFill>
          <p:spPr>
            <a:xfrm>
              <a:off x="203200" y="203200"/>
              <a:ext cx="4030464" cy="2279460"/>
            </a:xfrm>
            <a:prstGeom prst="rect">
              <a:avLst/>
            </a:prstGeom>
            <a:ln>
              <a:noFill/>
            </a:ln>
            <a:effectLst/>
          </p:spPr>
        </p:pic>
        <p:pic>
          <p:nvPicPr>
            <p:cNvPr id="301" name="Screen Shot 2017-11-28 at 15.28.17.png" descr="Screen Shot 2017-11-28 at 15.28.17.png"/>
            <p:cNvPicPr>
              <a:picLocks/>
            </p:cNvPicPr>
            <p:nvPr/>
          </p:nvPicPr>
          <p:blipFill>
            <a:blip r:embed="rId6">
              <a:extLst/>
            </a:blip>
            <a:stretch>
              <a:fillRect/>
            </a:stretch>
          </p:blipFill>
          <p:spPr>
            <a:xfrm>
              <a:off x="0" y="0"/>
              <a:ext cx="4436864" cy="2723960"/>
            </a:xfrm>
            <a:prstGeom prst="rect">
              <a:avLst/>
            </a:prstGeom>
            <a:effectLst/>
          </p:spPr>
        </p:pic>
      </p:grpSp>
      <p:sp>
        <p:nvSpPr>
          <p:cNvPr id="3" name="Title 2"/>
          <p:cNvSpPr>
            <a:spLocks noGrp="1"/>
          </p:cNvSpPr>
          <p:nvPr>
            <p:ph type="title"/>
          </p:nvPr>
        </p:nvSpPr>
        <p:spPr/>
        <p:txBody>
          <a:bodyPr>
            <a:normAutofit/>
          </a:bodyPr>
          <a:lstStyle/>
          <a:p>
            <a:r>
              <a:rPr lang="en-US" dirty="0" smtClean="0"/>
              <a:t>Progress - Sandbox</a:t>
            </a:r>
            <a:endParaRPr lang="en-US" dirty="0"/>
          </a:p>
        </p:txBody>
      </p:sp>
    </p:spTree>
    <p:extLst>
      <p:ext uri="{BB962C8B-B14F-4D97-AF65-F5344CB8AC3E}">
        <p14:creationId xmlns:p14="http://schemas.microsoft.com/office/powerpoint/2010/main" val="97121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noGrp="1"/>
          </p:cNvSpPr>
          <p:nvPr>
            <p:ph type="title"/>
          </p:nvPr>
        </p:nvSpPr>
        <p:spPr>
          <a:prstGeom prst="rect">
            <a:avLst/>
          </a:prstGeom>
        </p:spPr>
        <p:txBody>
          <a:bodyPr>
            <a:normAutofit/>
          </a:bodyPr>
          <a:lstStyle>
            <a:lvl1pPr algn="l"/>
          </a:lstStyle>
          <a:p>
            <a:pPr algn="ctr"/>
            <a:r>
              <a:rPr lang="en-US" dirty="0" smtClean="0"/>
              <a:t>Working Groups and Next Steps</a:t>
            </a:r>
            <a:endParaRPr dirty="0"/>
          </a:p>
        </p:txBody>
      </p:sp>
      <p:sp>
        <p:nvSpPr>
          <p:cNvPr id="271" name="Slide Number Placeholder 8"/>
          <p:cNvSpPr txBox="1">
            <a:spLocks noGrp="1"/>
          </p:cNvSpPr>
          <p:nvPr>
            <p:ph type="sldNum" sz="quarter" idx="4294967295"/>
          </p:nvPr>
        </p:nvSpPr>
        <p:spPr>
          <a:xfrm>
            <a:off x="10789958" y="6632128"/>
            <a:ext cx="259043" cy="26282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61</a:t>
            </a:fld>
            <a:endParaRPr/>
          </a:p>
        </p:txBody>
      </p:sp>
      <p:sp>
        <p:nvSpPr>
          <p:cNvPr id="272" name="Broad participation - # Organizations including vendors, publishers, service providers, universities (end users)…"/>
          <p:cNvSpPr txBox="1">
            <a:spLocks noGrp="1"/>
          </p:cNvSpPr>
          <p:nvPr>
            <p:ph type="body" idx="4294967295"/>
          </p:nvPr>
        </p:nvSpPr>
        <p:spPr>
          <a:xfrm>
            <a:off x="762000" y="1295400"/>
            <a:ext cx="10668000" cy="5257800"/>
          </a:xfrm>
          <a:prstGeom prst="rect">
            <a:avLst/>
          </a:prstGeom>
        </p:spPr>
        <p:txBody>
          <a:bodyPr/>
          <a:lstStyle/>
          <a:p>
            <a:pPr marL="342899" indent="-342899">
              <a:spcBef>
                <a:spcPts val="5000"/>
              </a:spcBef>
              <a:defRPr sz="2800"/>
            </a:pPr>
            <a:endParaRPr dirty="0"/>
          </a:p>
          <a:p>
            <a:pPr marL="800100" lvl="1" indent="-342900">
              <a:buChar char="•"/>
              <a:defRPr sz="2800"/>
            </a:pPr>
            <a:r>
              <a:rPr dirty="0" smtClean="0"/>
              <a:t>Privacy </a:t>
            </a:r>
            <a:r>
              <a:rPr dirty="0"/>
              <a:t>&amp; </a:t>
            </a:r>
            <a:r>
              <a:rPr dirty="0" smtClean="0"/>
              <a:t>Security</a:t>
            </a:r>
            <a:r>
              <a:rPr lang="en-US" dirty="0" smtClean="0"/>
              <a:t> </a:t>
            </a:r>
            <a:r>
              <a:rPr lang="mr-IN" dirty="0" smtClean="0"/>
              <a:t>–</a:t>
            </a:r>
            <a:r>
              <a:rPr lang="en-US" dirty="0" smtClean="0"/>
              <a:t> Face to face workshop on Dec 8th</a:t>
            </a:r>
            <a:endParaRPr dirty="0"/>
          </a:p>
          <a:p>
            <a:pPr marL="800100" lvl="1" indent="-342900">
              <a:buChar char="•"/>
              <a:defRPr sz="2800"/>
            </a:pPr>
            <a:r>
              <a:rPr dirty="0" smtClean="0"/>
              <a:t>Interface </a:t>
            </a:r>
            <a:r>
              <a:rPr dirty="0"/>
              <a:t>Specification / </a:t>
            </a:r>
            <a:r>
              <a:rPr dirty="0" smtClean="0"/>
              <a:t>Realization</a:t>
            </a:r>
            <a:endParaRPr dirty="0"/>
          </a:p>
          <a:p>
            <a:pPr marL="800100" lvl="1" indent="-342900">
              <a:buChar char="•"/>
              <a:defRPr sz="2800"/>
            </a:pPr>
            <a:r>
              <a:rPr dirty="0"/>
              <a:t>Testing &amp; Usability </a:t>
            </a:r>
            <a:r>
              <a:rPr dirty="0" smtClean="0"/>
              <a:t>Evaluation</a:t>
            </a:r>
            <a:endParaRPr lang="en-US" dirty="0" smtClean="0"/>
          </a:p>
          <a:p>
            <a:pPr marL="800100" lvl="1" indent="-342900">
              <a:buChar char="•"/>
              <a:defRPr sz="2800"/>
            </a:pPr>
            <a:r>
              <a:rPr lang="en-US" dirty="0" smtClean="0"/>
              <a:t>Operating the shared service</a:t>
            </a:r>
          </a:p>
        </p:txBody>
      </p:sp>
    </p:spTree>
    <p:extLst>
      <p:ext uri="{BB962C8B-B14F-4D97-AF65-F5344CB8AC3E}">
        <p14:creationId xmlns:p14="http://schemas.microsoft.com/office/powerpoint/2010/main" val="105555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Picture 5" descr="Picture 5"/>
          <p:cNvPicPr>
            <a:picLocks noChangeAspect="1"/>
          </p:cNvPicPr>
          <p:nvPr/>
        </p:nvPicPr>
        <p:blipFill>
          <a:blip r:embed="rId2">
            <a:extLst/>
          </a:blip>
          <a:stretch>
            <a:fillRect/>
          </a:stretch>
        </p:blipFill>
        <p:spPr>
          <a:xfrm>
            <a:off x="3642360" y="2667000"/>
            <a:ext cx="4912952" cy="1676400"/>
          </a:xfrm>
          <a:prstGeom prst="rect">
            <a:avLst/>
          </a:prstGeom>
          <a:ln w="12700">
            <a:miter lim="400000"/>
          </a:ln>
        </p:spPr>
      </p:pic>
      <p:sp>
        <p:nvSpPr>
          <p:cNvPr id="3" name="Title 2"/>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2"/>
          </p:nvPr>
        </p:nvSpPr>
        <p:spPr/>
        <p:txBody>
          <a:bodyPr/>
          <a:lstStyle/>
          <a:p>
            <a:fld id="{86CB4B4D-7CA3-9044-876B-883B54F8677D}" type="slidenum">
              <a:rPr lang="en-GB" smtClean="0"/>
              <a:t>62</a:t>
            </a:fld>
            <a:endParaRPr lang="en-GB"/>
          </a:p>
        </p:txBody>
      </p:sp>
    </p:spTree>
    <p:extLst>
      <p:ext uri="{BB962C8B-B14F-4D97-AF65-F5344CB8AC3E}">
        <p14:creationId xmlns:p14="http://schemas.microsoft.com/office/powerpoint/2010/main" val="4061303617"/>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85613"/>
            <a:ext cx="931287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How a user experiences access to resources </a:t>
            </a:r>
            <a:r>
              <a:rPr lang="en-US" u="sng" dirty="0"/>
              <a:t>on</a:t>
            </a:r>
            <a:r>
              <a:rPr lang="en-US" dirty="0"/>
              <a:t> campus</a:t>
            </a:r>
            <a:endParaRPr lang="en-GB" dirty="0"/>
          </a:p>
        </p:txBody>
      </p:sp>
      <p:sp>
        <p:nvSpPr>
          <p:cNvPr id="5" name="Oval 4"/>
          <p:cNvSpPr/>
          <p:nvPr/>
        </p:nvSpPr>
        <p:spPr>
          <a:xfrm>
            <a:off x="7014204" y="4716370"/>
            <a:ext cx="1506629"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10132445" y="2795444"/>
            <a:ext cx="1213422" cy="2776248"/>
            <a:chOff x="7851610" y="2795444"/>
            <a:chExt cx="985905" cy="2776248"/>
          </a:xfrm>
        </p:grpSpPr>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610" y="4293096"/>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016216" y="2795444"/>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grpSp>
    </p:spTree>
    <p:extLst>
      <p:ext uri="{BB962C8B-B14F-4D97-AF65-F5344CB8AC3E}">
        <p14:creationId xmlns:p14="http://schemas.microsoft.com/office/powerpoint/2010/main" val="2435118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on</a:t>
            </a:r>
            <a:r>
              <a:rPr lang="en-US" dirty="0"/>
              <a:t> campus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160" y="1621229"/>
            <a:ext cx="6015458" cy="500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8754757" y="1412776"/>
            <a:ext cx="1772505" cy="1440160"/>
          </a:xfrm>
          <a:prstGeom prst="ellipse">
            <a:avLst/>
          </a:prstGeom>
          <a:solidFill>
            <a:srgbClr val="92D05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GB" sz="8000" b="1" dirty="0">
              <a:solidFill>
                <a:srgbClr val="FF0000"/>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743" y="2926460"/>
            <a:ext cx="1213422"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000145" y="2780928"/>
            <a:ext cx="808234"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spTree>
    <p:extLst>
      <p:ext uri="{BB962C8B-B14F-4D97-AF65-F5344CB8AC3E}">
        <p14:creationId xmlns:p14="http://schemas.microsoft.com/office/powerpoint/2010/main" val="15487238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user experiences access to resources </a:t>
            </a:r>
            <a:r>
              <a:rPr lang="en-US" u="sng" dirty="0"/>
              <a:t>off</a:t>
            </a:r>
            <a:r>
              <a:rPr lang="en-US" dirty="0"/>
              <a:t> campus</a:t>
            </a:r>
            <a:endParaRPr lang="en-GB" dirty="0"/>
          </a:p>
        </p:txBody>
      </p:sp>
      <p:grpSp>
        <p:nvGrpSpPr>
          <p:cNvPr id="4" name="Group 3"/>
          <p:cNvGrpSpPr/>
          <p:nvPr/>
        </p:nvGrpSpPr>
        <p:grpSpPr>
          <a:xfrm>
            <a:off x="8244260" y="1933166"/>
            <a:ext cx="2401636" cy="1569660"/>
            <a:chOff x="6317461" y="1933166"/>
            <a:chExt cx="1951329" cy="156966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461" y="2078698"/>
              <a:ext cx="985905" cy="12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612100" y="1933166"/>
              <a:ext cx="656690"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45" y="1734245"/>
            <a:ext cx="7001393" cy="477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1512997" y="2413552"/>
            <a:ext cx="5760640" cy="561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05156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SK ">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87272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3944</TotalTime>
  <Words>2987</Words>
  <Application>Microsoft Macintosh PowerPoint</Application>
  <PresentationFormat>Custom</PresentationFormat>
  <Paragraphs>631</Paragraphs>
  <Slides>62</Slides>
  <Notes>39</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GSK </vt:lpstr>
      <vt:lpstr>Resource Access for the 21th Century a NISO-STM Initiative</vt:lpstr>
      <vt:lpstr>What is RA21?</vt:lpstr>
      <vt:lpstr> Late 20th Century: from print to digital</vt:lpstr>
      <vt:lpstr>Early 21st Century: digital and remote</vt:lpstr>
      <vt:lpstr>RA21 Problem Statement</vt:lpstr>
      <vt:lpstr>How a user experiences access to resources on campus</vt:lpstr>
      <vt:lpstr>How a user experiences access to resources on campus</vt:lpstr>
      <vt:lpstr>How a user experiences access to resources on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How a user experiences access to resources off campus</vt:lpstr>
      <vt:lpstr>RA21 Principles: It must be open</vt:lpstr>
      <vt:lpstr>Three Pilots</vt:lpstr>
      <vt:lpstr>RA21 Timeline</vt:lpstr>
      <vt:lpstr>Who’s Involved</vt:lpstr>
      <vt:lpstr>Resource Access for the 21th Century Position Papers</vt:lpstr>
      <vt:lpstr>RA21 Position Papers</vt:lpstr>
      <vt:lpstr>Recommendations to Identity Providers and Federation Operators</vt:lpstr>
      <vt:lpstr>Recommendations to Content Providers</vt:lpstr>
      <vt:lpstr>(Possible) Future Papers</vt:lpstr>
      <vt:lpstr>Helen Malone  Director, Information Hub</vt:lpstr>
      <vt:lpstr>Objectives for the RA21 Corporate Pilot</vt:lpstr>
      <vt:lpstr>Corporate Pilot:  Pharma Companies &amp; Publishers </vt:lpstr>
      <vt:lpstr>Example of a Potential New Access Model: Inside the Corporate Network </vt:lpstr>
      <vt:lpstr>Example of a Potential New Access Model: Outside the Corporate Network </vt:lpstr>
      <vt:lpstr>Easy Set Up between Companies and Publishers?</vt:lpstr>
      <vt:lpstr>Usage Statistics: Knowing what and when our users download</vt:lpstr>
      <vt:lpstr>Usage Statistics: An additional attribute</vt:lpstr>
      <vt:lpstr>Working Together in Partnership</vt:lpstr>
      <vt:lpstr>User Experience</vt:lpstr>
      <vt:lpstr>RA21 User Experience</vt:lpstr>
      <vt:lpstr>RA21’s User Experience Challenge</vt:lpstr>
      <vt:lpstr>RA21’s User Experience Goals</vt:lpstr>
      <vt:lpstr>RA21 UX Development Across the RA21 Pilots</vt:lpstr>
      <vt:lpstr>RA21 UX Development Across the RA21 Pilots</vt:lpstr>
      <vt:lpstr>Pilot Approaches to Cross-Publisher Sharing P3W vs. WAYF Cloud</vt:lpstr>
      <vt:lpstr>Questions?</vt:lpstr>
      <vt:lpstr>The P3W Pilot Privacy Preserving Persistent WAYF</vt:lpstr>
      <vt:lpstr>P3W Pilot Goals</vt:lpstr>
      <vt:lpstr>P3W Components</vt:lpstr>
      <vt:lpstr>P3W Integration models</vt:lpstr>
      <vt:lpstr>UI Flow – User Perspective</vt:lpstr>
      <vt:lpstr>Preserving Privacy</vt:lpstr>
      <vt:lpstr>Challenges</vt:lpstr>
      <vt:lpstr>Progress and Next steps</vt:lpstr>
      <vt:lpstr>The WAYF Cloud Pilot</vt:lpstr>
      <vt:lpstr>WAYF Cloud Pilot Goals</vt:lpstr>
      <vt:lpstr>Desired User Access Experience</vt:lpstr>
      <vt:lpstr>The WAYF Cloud at a glance</vt:lpstr>
      <vt:lpstr>How does it work?</vt:lpstr>
      <vt:lpstr>WAYF Cloud Components</vt:lpstr>
      <vt:lpstr>WAYF Cloud Challenges</vt:lpstr>
      <vt:lpstr>RA21 – Security &amp; Privacy – For all pilots</vt:lpstr>
      <vt:lpstr>Operating an open sourced shared service</vt:lpstr>
      <vt:lpstr>Progress – Development</vt:lpstr>
      <vt:lpstr>Progress - Sandbox</vt:lpstr>
      <vt:lpstr>Working Groups and Next Steps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RA21</dc:title>
  <dc:creator>Finley, Colleen - Hoboken</dc:creator>
  <cp:lastModifiedBy>Heather Flanagan</cp:lastModifiedBy>
  <cp:revision>105</cp:revision>
  <cp:lastPrinted>2017-11-15T16:43:34Z</cp:lastPrinted>
  <dcterms:modified xsi:type="dcterms:W3CDTF">2017-12-05T10:40:06Z</dcterms:modified>
</cp:coreProperties>
</file>