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48"/>
  </p:notesMasterIdLst>
  <p:sldIdLst>
    <p:sldId id="256" r:id="rId2"/>
    <p:sldId id="270" r:id="rId3"/>
    <p:sldId id="271" r:id="rId4"/>
    <p:sldId id="272" r:id="rId5"/>
    <p:sldId id="273" r:id="rId6"/>
    <p:sldId id="274" r:id="rId7"/>
    <p:sldId id="275" r:id="rId8"/>
    <p:sldId id="276" r:id="rId9"/>
    <p:sldId id="277" r:id="rId10"/>
    <p:sldId id="278" r:id="rId11"/>
    <p:sldId id="293" r:id="rId12"/>
    <p:sldId id="280" r:id="rId13"/>
    <p:sldId id="281" r:id="rId14"/>
    <p:sldId id="282" r:id="rId15"/>
    <p:sldId id="283" r:id="rId16"/>
    <p:sldId id="284" r:id="rId17"/>
    <p:sldId id="285" r:id="rId18"/>
    <p:sldId id="286" r:id="rId19"/>
    <p:sldId id="287" r:id="rId20"/>
    <p:sldId id="288" r:id="rId21"/>
    <p:sldId id="289" r:id="rId22"/>
    <p:sldId id="290" r:id="rId23"/>
    <p:sldId id="292" r:id="rId24"/>
    <p:sldId id="295" r:id="rId25"/>
    <p:sldId id="296" r:id="rId26"/>
    <p:sldId id="257" r:id="rId27"/>
    <p:sldId id="258" r:id="rId28"/>
    <p:sldId id="259" r:id="rId29"/>
    <p:sldId id="260" r:id="rId30"/>
    <p:sldId id="297" r:id="rId31"/>
    <p:sldId id="298" r:id="rId32"/>
    <p:sldId id="299" r:id="rId33"/>
    <p:sldId id="300" r:id="rId34"/>
    <p:sldId id="301" r:id="rId35"/>
    <p:sldId id="302" r:id="rId36"/>
    <p:sldId id="303" r:id="rId37"/>
    <p:sldId id="304" r:id="rId38"/>
    <p:sldId id="261" r:id="rId39"/>
    <p:sldId id="262" r:id="rId40"/>
    <p:sldId id="263" r:id="rId41"/>
    <p:sldId id="264" r:id="rId42"/>
    <p:sldId id="265" r:id="rId43"/>
    <p:sldId id="266" r:id="rId44"/>
    <p:sldId id="267" r:id="rId45"/>
    <p:sldId id="305" r:id="rId46"/>
    <p:sldId id="269" r:id="rId47"/>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76DA0D-5DFF-44DF-BE4A-68F442F4F2EA}">
  <a:tblStyle styleId="{A776DA0D-5DFF-44DF-BE4A-68F442F4F2E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1"/>
  </p:normalViewPr>
  <p:slideViewPr>
    <p:cSldViewPr snapToGrid="0" snapToObjects="1">
      <p:cViewPr varScale="1">
        <p:scale>
          <a:sx n="94" d="100"/>
          <a:sy n="94" d="100"/>
        </p:scale>
        <p:origin x="33"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lstStyle>
            <a:lvl1pPr marL="0" marR="0" lvl="0" indent="0" algn="l" rtl="0">
              <a:spcBef>
                <a:spcPts val="0"/>
              </a:spcBef>
              <a:buChar char="●"/>
              <a:defRPr sz="1100" b="0" i="0" u="none" strike="noStrike" cap="none">
                <a:latin typeface="Calibri"/>
                <a:ea typeface="Calibri"/>
                <a:cs typeface="Calibri"/>
                <a:sym typeface="Calibri"/>
              </a:defRPr>
            </a:lvl1pPr>
            <a:lvl2pPr marL="0" marR="0" lvl="1" indent="228600" algn="l" rtl="0">
              <a:spcBef>
                <a:spcPts val="0"/>
              </a:spcBef>
              <a:buChar char="○"/>
              <a:defRPr sz="1100" b="0" i="0" u="none" strike="noStrike" cap="none">
                <a:latin typeface="Calibri"/>
                <a:ea typeface="Calibri"/>
                <a:cs typeface="Calibri"/>
                <a:sym typeface="Calibri"/>
              </a:defRPr>
            </a:lvl2pPr>
            <a:lvl3pPr marL="0" marR="0" lvl="2" indent="457200" algn="l" rtl="0">
              <a:spcBef>
                <a:spcPts val="0"/>
              </a:spcBef>
              <a:buChar char="■"/>
              <a:defRPr sz="1100" b="0" i="0" u="none" strike="noStrike" cap="none">
                <a:latin typeface="Calibri"/>
                <a:ea typeface="Calibri"/>
                <a:cs typeface="Calibri"/>
                <a:sym typeface="Calibri"/>
              </a:defRPr>
            </a:lvl3pPr>
            <a:lvl4pPr marL="0" marR="0" lvl="3" indent="685800" algn="l" rtl="0">
              <a:spcBef>
                <a:spcPts val="0"/>
              </a:spcBef>
              <a:buChar char="●"/>
              <a:defRPr sz="1100" b="0" i="0" u="none" strike="noStrike" cap="none">
                <a:latin typeface="Calibri"/>
                <a:ea typeface="Calibri"/>
                <a:cs typeface="Calibri"/>
                <a:sym typeface="Calibri"/>
              </a:defRPr>
            </a:lvl4pPr>
            <a:lvl5pPr marL="0" marR="0" lvl="4" indent="914400" algn="l" rtl="0">
              <a:spcBef>
                <a:spcPts val="0"/>
              </a:spcBef>
              <a:buChar char="○"/>
              <a:defRPr sz="1100" b="0" i="0" u="none" strike="noStrike" cap="none">
                <a:latin typeface="Calibri"/>
                <a:ea typeface="Calibri"/>
                <a:cs typeface="Calibri"/>
                <a:sym typeface="Calibri"/>
              </a:defRPr>
            </a:lvl5pPr>
            <a:lvl6pPr marL="0" marR="0" lvl="5" indent="1143000" algn="l" rtl="0">
              <a:spcBef>
                <a:spcPts val="0"/>
              </a:spcBef>
              <a:buChar char="■"/>
              <a:defRPr sz="1100" b="0" i="0" u="none" strike="noStrike" cap="none">
                <a:latin typeface="Calibri"/>
                <a:ea typeface="Calibri"/>
                <a:cs typeface="Calibri"/>
                <a:sym typeface="Calibri"/>
              </a:defRPr>
            </a:lvl6pPr>
            <a:lvl7pPr marL="0" marR="0" lvl="6" indent="1371600" algn="l" rtl="0">
              <a:spcBef>
                <a:spcPts val="0"/>
              </a:spcBef>
              <a:buChar char="●"/>
              <a:defRPr sz="1100" b="0" i="0" u="none" strike="noStrike" cap="none">
                <a:latin typeface="Calibri"/>
                <a:ea typeface="Calibri"/>
                <a:cs typeface="Calibri"/>
                <a:sym typeface="Calibri"/>
              </a:defRPr>
            </a:lvl7pPr>
            <a:lvl8pPr marL="0" marR="0" lvl="7" indent="1600200" algn="l" rtl="0">
              <a:spcBef>
                <a:spcPts val="0"/>
              </a:spcBef>
              <a:buChar char="○"/>
              <a:defRPr sz="1100" b="0" i="0" u="none" strike="noStrike" cap="none">
                <a:latin typeface="Calibri"/>
                <a:ea typeface="Calibri"/>
                <a:cs typeface="Calibri"/>
                <a:sym typeface="Calibri"/>
              </a:defRPr>
            </a:lvl8pPr>
            <a:lvl9pPr marL="0" marR="0" lvl="8" indent="1828800" algn="l" rtl="0">
              <a:spcBef>
                <a:spcPts val="0"/>
              </a:spcBef>
              <a:buChar char="■"/>
              <a:defRPr sz="11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10175114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3" name="Shape 83"/>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228600" marR="0" lvl="0" indent="-228600" algn="l" rtl="0">
              <a:lnSpc>
                <a:spcPct val="100000"/>
              </a:lnSpc>
              <a:spcBef>
                <a:spcPts val="0"/>
              </a:spcBef>
              <a:spcAft>
                <a:spcPts val="0"/>
              </a:spcAft>
              <a:buSzPct val="100000"/>
              <a:buFont typeface="Calibri"/>
              <a:buAutoNum type="arabicPeriod"/>
            </a:pPr>
            <a:r>
              <a:rPr lang="en-US" sz="1100" b="0" i="0" u="none" strike="noStrike" cap="none">
                <a:latin typeface="Calibri"/>
                <a:ea typeface="Calibri"/>
                <a:cs typeface="Calibri"/>
                <a:sym typeface="Calibri"/>
              </a:rPr>
              <a:t>Good Morning everyone! </a:t>
            </a:r>
          </a:p>
          <a:p>
            <a:pPr marL="228600" marR="0" lvl="0" indent="-228600" algn="l" rtl="0">
              <a:spcBef>
                <a:spcPts val="0"/>
              </a:spcBef>
              <a:buSzPct val="100000"/>
              <a:buFont typeface="Calibri"/>
              <a:buAutoNum type="arabicPeriod"/>
            </a:pPr>
            <a:r>
              <a:rPr lang="en-US" sz="1100" b="0" i="0" u="none" strike="noStrike" cap="none">
                <a:latin typeface="Calibri"/>
                <a:ea typeface="Calibri"/>
                <a:cs typeface="Calibri"/>
                <a:sym typeface="Calibri"/>
              </a:rPr>
              <a:t>My name is Ann Gabriel and I am a Vice President for Academic and Research Relations at Elsevier, an information technology company and publisher member for RA21.   </a:t>
            </a:r>
          </a:p>
          <a:p>
            <a:pPr marL="228600" marR="0" lvl="0" indent="-228600" algn="l" rtl="0">
              <a:spcBef>
                <a:spcPts val="0"/>
              </a:spcBef>
              <a:spcAft>
                <a:spcPts val="0"/>
              </a:spcAft>
              <a:buSzPct val="100000"/>
              <a:buFont typeface="Calibri"/>
              <a:buAutoNum type="arabicPeriod"/>
            </a:pPr>
            <a:r>
              <a:rPr lang="en-US" sz="1100" b="0" i="0" u="none" strike="noStrike" cap="none">
                <a:latin typeface="Calibri"/>
                <a:ea typeface="Calibri"/>
                <a:cs typeface="Calibri"/>
                <a:sym typeface="Calibri"/>
              </a:rPr>
              <a:t>With me is Keith Webster Dean of Libraries for Carnegie Mellon University, as well as Director of Emerging and Integrative Media Initiatives.  We are pleased he is able to share his time in presenting to AGLIN, particularly given that before moving for Carnegie Mellon following a brief stint with John Wiley, he was University Librarian and Dean of Libraries for the University of Queensland</a:t>
            </a:r>
          </a:p>
          <a:p>
            <a:pPr marL="228600" marR="0" lvl="0" indent="-228600" algn="l" rtl="0">
              <a:lnSpc>
                <a:spcPct val="100000"/>
              </a:lnSpc>
              <a:spcBef>
                <a:spcPts val="0"/>
              </a:spcBef>
              <a:spcAft>
                <a:spcPts val="0"/>
              </a:spcAft>
              <a:buSzPct val="100000"/>
              <a:buFont typeface="Calibri"/>
              <a:buAutoNum type="arabicPeriod"/>
            </a:pPr>
            <a:r>
              <a:rPr lang="en-US" sz="1100" b="0" i="0" u="none" strike="noStrike" cap="none">
                <a:latin typeface="Calibri"/>
                <a:ea typeface="Calibri"/>
                <a:cs typeface="Calibri"/>
                <a:sym typeface="Calibri"/>
              </a:rPr>
              <a:t>Before we begin we would first like to thank everyone involved in the AGLIN forum, especially Anne Lahey and Jan Bordoni for reaching across the globe to learn more and inviting us here today.  We especially appreciate the flexibility with the virtual format, and hope all goes well.  We are recording this presentation so it will be available afterward, and also happy to circulate the presentation along with the presenters notes as a follow up.</a:t>
            </a:r>
          </a:p>
          <a:p>
            <a:pPr marL="228600" marR="0" lvl="0" indent="-228600" algn="l" rtl="0">
              <a:spcBef>
                <a:spcPts val="0"/>
              </a:spcBef>
              <a:buSzPct val="100000"/>
              <a:buFont typeface="Calibri"/>
              <a:buAutoNum type="arabicPeriod"/>
            </a:pPr>
            <a:r>
              <a:rPr lang="en-US" sz="1100" b="0" i="0" u="none" strike="noStrike" cap="none">
                <a:latin typeface="Calibri"/>
                <a:ea typeface="Calibri"/>
                <a:cs typeface="Calibri"/>
                <a:sym typeface="Calibri"/>
              </a:rPr>
              <a:t>RA21 stands for Resource Access for the 21</a:t>
            </a:r>
            <a:r>
              <a:rPr lang="en-US" sz="1100" b="0" i="0" u="none" strike="noStrike" cap="none" baseline="30000">
                <a:latin typeface="Calibri"/>
                <a:ea typeface="Calibri"/>
                <a:cs typeface="Calibri"/>
                <a:sym typeface="Calibri"/>
              </a:rPr>
              <a:t>st</a:t>
            </a:r>
            <a:r>
              <a:rPr lang="en-US" sz="1100" b="0" i="0" u="none" strike="noStrike" cap="none">
                <a:latin typeface="Calibri"/>
                <a:ea typeface="Calibri"/>
                <a:cs typeface="Calibri"/>
                <a:sym typeface="Calibri"/>
              </a:rPr>
              <a:t> Century.</a:t>
            </a:r>
          </a:p>
          <a:p>
            <a:pPr marL="228600" marR="0" lvl="0" indent="-228600" algn="l" rtl="0">
              <a:spcBef>
                <a:spcPts val="0"/>
              </a:spcBef>
              <a:buSzPct val="100000"/>
              <a:buFont typeface="Calibri"/>
              <a:buAutoNum type="arabicPeriod"/>
            </a:pPr>
            <a:r>
              <a:rPr lang="en-US" sz="1100" b="0" i="0" u="none" strike="noStrike" cap="none">
                <a:latin typeface="Calibri"/>
                <a:ea typeface="Calibri"/>
                <a:cs typeface="Calibri"/>
                <a:sym typeface="Calibri"/>
              </a:rPr>
              <a:t>We hope to share with you today a general overview of the project, as well as offer some insight into the pilot projects.</a:t>
            </a:r>
          </a:p>
          <a:p>
            <a:pPr marL="228600" marR="0" lvl="0" indent="-228600" algn="l" rtl="0">
              <a:spcBef>
                <a:spcPts val="0"/>
              </a:spcBef>
              <a:buSzPct val="100000"/>
              <a:buFont typeface="Calibri"/>
              <a:buAutoNum type="arabicPeriod"/>
            </a:pPr>
            <a:r>
              <a:rPr lang="en-US" sz="1100" b="0" i="0" u="none" strike="noStrike" cap="none">
                <a:latin typeface="Calibri"/>
                <a:ea typeface="Calibri"/>
                <a:cs typeface="Calibri"/>
                <a:sym typeface="Calibri"/>
              </a:rPr>
              <a:t>This is a joint effort between STM the global association of STM Publishers and NISO National Information Standards Organization.</a:t>
            </a:r>
          </a:p>
          <a:p>
            <a:pPr marL="228600" marR="0" lvl="0" indent="-228600" algn="l" rtl="0">
              <a:spcBef>
                <a:spcPts val="0"/>
              </a:spcBef>
              <a:buSzPct val="100000"/>
              <a:buFont typeface="Calibri"/>
              <a:buAutoNum type="arabicPeriod"/>
            </a:pPr>
            <a:r>
              <a:rPr lang="en-US" sz="1100" b="0" i="0" u="none" strike="noStrike" cap="none">
                <a:latin typeface="Calibri"/>
                <a:ea typeface="Calibri"/>
                <a:cs typeface="Calibri"/>
                <a:sym typeface="Calibri"/>
              </a:rPr>
              <a:t>So to begin our journey, we would first like to share some scenarios that led to the problem statement and some of the proposed RA21 solutions.</a:t>
            </a:r>
          </a:p>
        </p:txBody>
      </p:sp>
    </p:spTree>
    <p:extLst>
      <p:ext uri="{BB962C8B-B14F-4D97-AF65-F5344CB8AC3E}">
        <p14:creationId xmlns:p14="http://schemas.microsoft.com/office/powerpoint/2010/main" val="902222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a:t>Thank you for your kind attention.  We</a:t>
            </a:r>
            <a:r>
              <a:rPr lang="en-US" baseline="0" dirty="0"/>
              <a:t> would love to have you involved with any of the pilots.  </a:t>
            </a:r>
          </a:p>
          <a:p>
            <a:r>
              <a:rPr lang="en-US" baseline="0" dirty="0"/>
              <a:t>While we currently have a lot of active leadership and participation from the US and UK, we are actively seeking greater involvement from Europe and Australasia.</a:t>
            </a:r>
          </a:p>
          <a:p>
            <a:endParaRPr lang="en-US" baseline="0" dirty="0"/>
          </a:p>
          <a:p>
            <a:r>
              <a:rPr lang="en-US" baseline="0" dirty="0"/>
              <a:t>There are a couple of ways you can register your interest:  Through our mailing list, or emailing our project leaders directly.</a:t>
            </a:r>
          </a:p>
          <a:p>
            <a:endParaRPr lang="en-US" baseline="0" dirty="0"/>
          </a:p>
          <a:p>
            <a:r>
              <a:rPr lang="en-US" baseline="0" dirty="0"/>
              <a:t>We are also happy to answer any questions off line, or connect with me directly</a:t>
            </a:r>
          </a:p>
          <a:p>
            <a:r>
              <a:rPr lang="en-US" baseline="0" dirty="0"/>
              <a:t>Ann Gabriel</a:t>
            </a:r>
          </a:p>
          <a:p>
            <a:r>
              <a:rPr lang="en-US" baseline="0" dirty="0"/>
              <a:t>a.gabriel@Elsevier.com</a:t>
            </a:r>
            <a:endParaRPr lang="en-US" dirty="0"/>
          </a:p>
        </p:txBody>
      </p:sp>
    </p:spTree>
    <p:extLst>
      <p:ext uri="{BB962C8B-B14F-4D97-AF65-F5344CB8AC3E}">
        <p14:creationId xmlns:p14="http://schemas.microsoft.com/office/powerpoint/2010/main" val="1337719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4" name="Shape 114"/>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100" b="0" i="0" u="none" strike="noStrike" cap="none">
              <a:latin typeface="Calibri"/>
              <a:ea typeface="Calibri"/>
              <a:cs typeface="Calibri"/>
              <a:sym typeface="Calibri"/>
            </a:endParaRPr>
          </a:p>
        </p:txBody>
      </p:sp>
    </p:spTree>
    <p:extLst>
      <p:ext uri="{BB962C8B-B14F-4D97-AF65-F5344CB8AC3E}">
        <p14:creationId xmlns:p14="http://schemas.microsoft.com/office/powerpoint/2010/main" val="49491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3" name="Shape 93"/>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100" b="0" i="0" u="none" strike="noStrike" cap="none">
              <a:latin typeface="Calibri"/>
              <a:ea typeface="Calibri"/>
              <a:cs typeface="Calibri"/>
              <a:sym typeface="Calibri"/>
            </a:endParaRPr>
          </a:p>
        </p:txBody>
      </p:sp>
    </p:spTree>
    <p:extLst>
      <p:ext uri="{BB962C8B-B14F-4D97-AF65-F5344CB8AC3E}">
        <p14:creationId xmlns:p14="http://schemas.microsoft.com/office/powerpoint/2010/main" val="26492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0" name="Shape 100"/>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100" b="0" i="0" u="none" strike="noStrike" cap="none">
              <a:latin typeface="Calibri"/>
              <a:ea typeface="Calibri"/>
              <a:cs typeface="Calibri"/>
              <a:sym typeface="Calibri"/>
            </a:endParaRPr>
          </a:p>
        </p:txBody>
      </p:sp>
    </p:spTree>
    <p:extLst>
      <p:ext uri="{BB962C8B-B14F-4D97-AF65-F5344CB8AC3E}">
        <p14:creationId xmlns:p14="http://schemas.microsoft.com/office/powerpoint/2010/main" val="791663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7" name="Shape 107"/>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100" b="0" i="0" u="none" strike="noStrike" cap="none">
              <a:latin typeface="Calibri"/>
              <a:ea typeface="Calibri"/>
              <a:cs typeface="Calibri"/>
              <a:sym typeface="Calibri"/>
            </a:endParaRPr>
          </a:p>
        </p:txBody>
      </p:sp>
    </p:spTree>
    <p:extLst>
      <p:ext uri="{BB962C8B-B14F-4D97-AF65-F5344CB8AC3E}">
        <p14:creationId xmlns:p14="http://schemas.microsoft.com/office/powerpoint/2010/main" val="1827974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4" name="Shape 114"/>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100" b="0" i="0" u="none" strike="noStrike" cap="none">
              <a:latin typeface="Calibri"/>
              <a:ea typeface="Calibri"/>
              <a:cs typeface="Calibri"/>
              <a:sym typeface="Calibri"/>
            </a:endParaRPr>
          </a:p>
        </p:txBody>
      </p:sp>
    </p:spTree>
    <p:extLst>
      <p:ext uri="{BB962C8B-B14F-4D97-AF65-F5344CB8AC3E}">
        <p14:creationId xmlns:p14="http://schemas.microsoft.com/office/powerpoint/2010/main" val="85856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180013" y="6513513"/>
            <a:ext cx="3962400" cy="344487"/>
          </a:xfrm>
          <a:prstGeom prst="rect">
            <a:avLst/>
          </a:prstGeom>
        </p:spPr>
        <p:txBody>
          <a:bodyPr/>
          <a:lstStyle/>
          <a:p>
            <a:fld id="{39AA89AD-EDFF-42B5-81BD-CC7AC7CE5079}" type="slidenum">
              <a:rPr lang="en-US" smtClean="0"/>
              <a:t>36</a:t>
            </a:fld>
            <a:endParaRPr lang="en-US"/>
          </a:p>
        </p:txBody>
      </p:sp>
    </p:spTree>
    <p:extLst>
      <p:ext uri="{BB962C8B-B14F-4D97-AF65-F5344CB8AC3E}">
        <p14:creationId xmlns:p14="http://schemas.microsoft.com/office/powerpoint/2010/main" val="887728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sz="1800" dirty="0"/>
              <a:t>Improve education </a:t>
            </a:r>
          </a:p>
          <a:p>
            <a:pPr lvl="1"/>
            <a:r>
              <a:rPr lang="en-US" sz="1800" dirty="0"/>
              <a:t>EZproxy and content access management</a:t>
            </a:r>
          </a:p>
          <a:p>
            <a:pPr lvl="1"/>
            <a:r>
              <a:rPr lang="en-US" sz="1800" dirty="0"/>
              <a:t>General securing of credentials</a:t>
            </a:r>
          </a:p>
          <a:p>
            <a:r>
              <a:rPr lang="en-US" sz="1800" dirty="0"/>
              <a:t>Improve technology</a:t>
            </a:r>
          </a:p>
          <a:p>
            <a:pPr lvl="1"/>
            <a:r>
              <a:rPr lang="en-US" sz="1800" dirty="0"/>
              <a:t>Alerting and notification process</a:t>
            </a:r>
          </a:p>
          <a:p>
            <a:pPr lvl="1"/>
            <a:r>
              <a:rPr lang="en-US" sz="1800" dirty="0"/>
              <a:t>Alternatives to IP authentication</a:t>
            </a:r>
          </a:p>
          <a:p>
            <a:pPr lvl="1"/>
            <a:r>
              <a:rPr lang="en-US" sz="1800" dirty="0"/>
              <a:t>Reporting process</a:t>
            </a:r>
          </a:p>
          <a:p>
            <a:r>
              <a:rPr lang="en-US" sz="1800" dirty="0"/>
              <a:t>Improve support of our mutual customers</a:t>
            </a:r>
          </a:p>
          <a:p>
            <a:pPr lvl="1"/>
            <a:r>
              <a:rPr lang="en-US" sz="1800" dirty="0"/>
              <a:t>EZproxy database stanza maintenance</a:t>
            </a:r>
          </a:p>
          <a:p>
            <a:pPr lvl="1"/>
            <a:r>
              <a:rPr lang="en-US" sz="1800" dirty="0"/>
              <a:t>General support </a:t>
            </a:r>
          </a:p>
          <a:p>
            <a:r>
              <a:rPr lang="en-US" sz="1800" dirty="0"/>
              <a:t>Your ideas?</a:t>
            </a:r>
          </a:p>
          <a:p>
            <a:endParaRPr lang="en-US" dirty="0"/>
          </a:p>
        </p:txBody>
      </p:sp>
      <p:sp>
        <p:nvSpPr>
          <p:cNvPr id="4" name="Slide Number Placeholder 3"/>
          <p:cNvSpPr>
            <a:spLocks noGrp="1"/>
          </p:cNvSpPr>
          <p:nvPr>
            <p:ph type="sldNum" sz="quarter" idx="10"/>
          </p:nvPr>
        </p:nvSpPr>
        <p:spPr>
          <a:xfrm>
            <a:off x="5180013" y="6513513"/>
            <a:ext cx="3962400" cy="344487"/>
          </a:xfrm>
          <a:prstGeom prst="rect">
            <a:avLst/>
          </a:prstGeom>
        </p:spPr>
        <p:txBody>
          <a:bodyPr/>
          <a:lstStyle/>
          <a:p>
            <a:fld id="{39AA89AD-EDFF-42B5-81BD-CC7AC7CE5079}" type="slidenum">
              <a:rPr lang="en-US" smtClean="0"/>
              <a:t>37</a:t>
            </a:fld>
            <a:endParaRPr lang="en-US"/>
          </a:p>
        </p:txBody>
      </p:sp>
    </p:spTree>
    <p:extLst>
      <p:ext uri="{BB962C8B-B14F-4D97-AF65-F5344CB8AC3E}">
        <p14:creationId xmlns:p14="http://schemas.microsoft.com/office/powerpoint/2010/main" val="1266217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 name="Shape 121"/>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latin typeface="Calibri"/>
                <a:ea typeface="Calibri"/>
                <a:cs typeface="Calibri"/>
                <a:sym typeface="Calibri"/>
              </a:rPr>
              <a:t>From the publisher perspective what we really want to do is to enable the discovery service to be deeply integrated into the publishers sites.  We would like to expose suitable APIs within the publisher sign-in flow and learn which service providers work with which ID providers.</a:t>
            </a:r>
          </a:p>
          <a:p>
            <a:pPr marL="0" marR="0" lvl="0" indent="0" algn="l" rtl="0">
              <a:spcBef>
                <a:spcPts val="0"/>
              </a:spcBef>
              <a:buSzPct val="25000"/>
              <a:buNone/>
            </a:pPr>
            <a:endParaRPr sz="1100" b="0" i="0" u="none" strike="noStrike" cap="none">
              <a:latin typeface="Calibri"/>
              <a:ea typeface="Calibri"/>
              <a:cs typeface="Calibri"/>
              <a:sym typeface="Calibri"/>
            </a:endParaRPr>
          </a:p>
          <a:p>
            <a:pPr marL="339469" marR="0" lvl="0" indent="-339469" algn="l" rtl="0">
              <a:spcBef>
                <a:spcPts val="0"/>
              </a:spcBef>
              <a:spcAft>
                <a:spcPts val="0"/>
              </a:spcAft>
              <a:buSzPct val="25000"/>
              <a:buNone/>
            </a:pPr>
            <a:r>
              <a:rPr lang="en-US" sz="3168" b="0" i="0" u="none" strike="noStrike" cap="none">
                <a:latin typeface="Calibri"/>
                <a:ea typeface="Calibri"/>
                <a:cs typeface="Calibri"/>
                <a:sym typeface="Calibri"/>
              </a:rPr>
              <a:t>A Good discovery experience relies on two things:</a:t>
            </a:r>
          </a:p>
          <a:p>
            <a:pPr marL="735520" marR="0" lvl="1" indent="-291020" algn="l" rtl="0">
              <a:spcBef>
                <a:spcPts val="600"/>
              </a:spcBef>
              <a:spcAft>
                <a:spcPts val="0"/>
              </a:spcAft>
              <a:buSzPct val="25000"/>
              <a:buNone/>
            </a:pPr>
            <a:r>
              <a:rPr lang="en-US" sz="2772" b="0" i="0" u="none" strike="noStrike" cap="none">
                <a:latin typeface="Calibri"/>
                <a:ea typeface="Calibri"/>
                <a:cs typeface="Calibri"/>
                <a:sym typeface="Calibri"/>
              </a:rPr>
              <a:t>Accurately predicting user needs</a:t>
            </a:r>
          </a:p>
          <a:p>
            <a:pPr marL="1131568" marR="0" lvl="2" indent="-229868" algn="l" rtl="0">
              <a:spcBef>
                <a:spcPts val="500"/>
              </a:spcBef>
              <a:spcAft>
                <a:spcPts val="0"/>
              </a:spcAft>
              <a:buSzPct val="25000"/>
              <a:buNone/>
            </a:pPr>
            <a:r>
              <a:rPr lang="en-US" sz="2376" b="0" i="0" u="none" strike="noStrike" cap="none">
                <a:latin typeface="Calibri"/>
                <a:ea typeface="Calibri"/>
                <a:cs typeface="Calibri"/>
                <a:sym typeface="Calibri"/>
              </a:rPr>
              <a:t>don’t present more UI than necessary</a:t>
            </a:r>
          </a:p>
          <a:p>
            <a:pPr marL="1131568" marR="0" lvl="2" indent="-229868" algn="l" rtl="0">
              <a:spcBef>
                <a:spcPts val="500"/>
              </a:spcBef>
              <a:spcAft>
                <a:spcPts val="0"/>
              </a:spcAft>
              <a:buSzPct val="25000"/>
              <a:buNone/>
            </a:pPr>
            <a:r>
              <a:rPr lang="en-US" sz="2376" b="0" i="0" u="none" strike="noStrike" cap="none">
                <a:latin typeface="Calibri"/>
                <a:ea typeface="Calibri"/>
                <a:cs typeface="Calibri"/>
                <a:sym typeface="Calibri"/>
              </a:rPr>
              <a:t>understand user context</a:t>
            </a:r>
          </a:p>
          <a:p>
            <a:pPr marL="1131568" marR="0" lvl="2" indent="-229868" algn="l" rtl="0">
              <a:spcBef>
                <a:spcPts val="500"/>
              </a:spcBef>
              <a:spcAft>
                <a:spcPts val="0"/>
              </a:spcAft>
              <a:buSzPct val="25000"/>
              <a:buNone/>
            </a:pPr>
            <a:r>
              <a:rPr lang="en-US" sz="2376" b="0" i="0" u="none" strike="noStrike" cap="none">
                <a:latin typeface="Calibri"/>
                <a:ea typeface="Calibri"/>
                <a:cs typeface="Calibri"/>
                <a:sym typeface="Calibri"/>
              </a:rPr>
              <a:t>integrate with the web platform</a:t>
            </a:r>
          </a:p>
          <a:p>
            <a:pPr marL="1131568" marR="0" lvl="2" indent="-229868" algn="l" rtl="0">
              <a:spcBef>
                <a:spcPts val="500"/>
              </a:spcBef>
              <a:spcAft>
                <a:spcPts val="0"/>
              </a:spcAft>
              <a:buSzPct val="25000"/>
              <a:buNone/>
            </a:pPr>
            <a:r>
              <a:rPr lang="en-US" sz="2376" b="0" i="0" u="none" strike="noStrike" cap="none">
                <a:latin typeface="Calibri"/>
                <a:ea typeface="Calibri"/>
                <a:cs typeface="Calibri"/>
                <a:sym typeface="Calibri"/>
              </a:rPr>
              <a:t>do mobile</a:t>
            </a:r>
          </a:p>
          <a:p>
            <a:pPr marL="735520" marR="0" lvl="1" indent="-291020" algn="l" rtl="0">
              <a:spcBef>
                <a:spcPts val="600"/>
              </a:spcBef>
              <a:spcAft>
                <a:spcPts val="0"/>
              </a:spcAft>
              <a:buSzPct val="25000"/>
              <a:buNone/>
            </a:pPr>
            <a:r>
              <a:rPr lang="en-US" sz="2772" b="0" i="0" u="none" strike="noStrike" cap="none">
                <a:latin typeface="Calibri"/>
                <a:ea typeface="Calibri"/>
                <a:cs typeface="Calibri"/>
                <a:sym typeface="Calibri"/>
              </a:rPr>
              <a:t>Correctly representing the publisher-customer link</a:t>
            </a:r>
          </a:p>
          <a:p>
            <a:pPr marL="1131568" marR="0" lvl="2" indent="-229868" algn="l" rtl="0">
              <a:spcBef>
                <a:spcPts val="500"/>
              </a:spcBef>
              <a:spcAft>
                <a:spcPts val="0"/>
              </a:spcAft>
              <a:buSzPct val="25000"/>
              <a:buNone/>
            </a:pPr>
            <a:r>
              <a:rPr lang="en-US" sz="2376" b="0" i="0" u="none" strike="noStrike" cap="none">
                <a:latin typeface="Calibri"/>
                <a:ea typeface="Calibri"/>
                <a:cs typeface="Calibri"/>
                <a:sym typeface="Calibri"/>
              </a:rPr>
              <a:t>make search count</a:t>
            </a:r>
          </a:p>
          <a:p>
            <a:pPr marL="1131568" marR="0" lvl="2" indent="-229868" algn="l" rtl="0">
              <a:spcBef>
                <a:spcPts val="500"/>
              </a:spcBef>
              <a:buSzPct val="25000"/>
              <a:buNone/>
            </a:pPr>
            <a:r>
              <a:rPr lang="en-US" sz="2376" b="0" i="0" u="none" strike="noStrike" cap="none">
                <a:latin typeface="Calibri"/>
                <a:ea typeface="Calibri"/>
                <a:cs typeface="Calibri"/>
                <a:sym typeface="Calibri"/>
              </a:rPr>
              <a:t>don’t disappoint the user</a:t>
            </a:r>
          </a:p>
          <a:p>
            <a:pPr marL="0" marR="0" lvl="0" indent="0" algn="l" rtl="0">
              <a:spcBef>
                <a:spcPts val="0"/>
              </a:spcBef>
              <a:buSzPct val="25000"/>
              <a:buNone/>
            </a:pPr>
            <a:endParaRPr sz="1100" b="0" i="0" u="none" strike="noStrike" cap="none">
              <a:latin typeface="Calibri"/>
              <a:ea typeface="Calibri"/>
              <a:cs typeface="Calibri"/>
              <a:sym typeface="Calibri"/>
            </a:endParaRPr>
          </a:p>
        </p:txBody>
      </p:sp>
    </p:spTree>
    <p:extLst>
      <p:ext uri="{BB962C8B-B14F-4D97-AF65-F5344CB8AC3E}">
        <p14:creationId xmlns:p14="http://schemas.microsoft.com/office/powerpoint/2010/main" val="1027735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 name="Shape 127"/>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latin typeface="Calibri"/>
                <a:ea typeface="Calibri"/>
                <a:cs typeface="Calibri"/>
                <a:sym typeface="Calibri"/>
              </a:rPr>
              <a:t>From the publisher perspective what we really want to do is to enable the discovery service to be deeply integrated into the publishers sites.  We would like to expose suitable APIs within the publisher sign-in flow and learn which service providers work with which ID providers.</a:t>
            </a:r>
          </a:p>
          <a:p>
            <a:pPr marL="0" marR="0" lvl="0" indent="0" algn="l" rtl="0">
              <a:spcBef>
                <a:spcPts val="0"/>
              </a:spcBef>
              <a:buSzPct val="25000"/>
              <a:buNone/>
            </a:pPr>
            <a:endParaRPr sz="1100" b="0" i="0" u="none" strike="noStrike" cap="none">
              <a:latin typeface="Calibri"/>
              <a:ea typeface="Calibri"/>
              <a:cs typeface="Calibri"/>
              <a:sym typeface="Calibri"/>
            </a:endParaRPr>
          </a:p>
          <a:p>
            <a:pPr marL="339470" marR="0" lvl="0" indent="-339470" algn="l" rtl="0">
              <a:spcBef>
                <a:spcPts val="0"/>
              </a:spcBef>
              <a:spcAft>
                <a:spcPts val="0"/>
              </a:spcAft>
              <a:buSzPct val="25000"/>
              <a:buNone/>
            </a:pPr>
            <a:r>
              <a:rPr lang="en-US" sz="3168" b="0" i="0" u="none" strike="noStrike" cap="none">
                <a:latin typeface="Calibri"/>
                <a:ea typeface="Calibri"/>
                <a:cs typeface="Calibri"/>
                <a:sym typeface="Calibri"/>
              </a:rPr>
              <a:t>A Good discovery experience relies on two things:</a:t>
            </a:r>
          </a:p>
          <a:p>
            <a:pPr marL="735520" marR="0" lvl="1" indent="-291019" algn="l" rtl="0">
              <a:spcBef>
                <a:spcPts val="600"/>
              </a:spcBef>
              <a:spcAft>
                <a:spcPts val="0"/>
              </a:spcAft>
              <a:buSzPct val="25000"/>
              <a:buNone/>
            </a:pPr>
            <a:r>
              <a:rPr lang="en-US" sz="2772" b="0" i="0" u="none" strike="noStrike" cap="none">
                <a:latin typeface="Calibri"/>
                <a:ea typeface="Calibri"/>
                <a:cs typeface="Calibri"/>
                <a:sym typeface="Calibri"/>
              </a:rPr>
              <a:t>Accurately predicting user needs</a:t>
            </a:r>
          </a:p>
          <a:p>
            <a:pPr marL="1131569" marR="0" lvl="2" indent="-229869" algn="l" rtl="0">
              <a:spcBef>
                <a:spcPts val="500"/>
              </a:spcBef>
              <a:spcAft>
                <a:spcPts val="0"/>
              </a:spcAft>
              <a:buSzPct val="25000"/>
              <a:buNone/>
            </a:pPr>
            <a:r>
              <a:rPr lang="en-US" sz="2376" b="0" i="0" u="none" strike="noStrike" cap="none">
                <a:latin typeface="Calibri"/>
                <a:ea typeface="Calibri"/>
                <a:cs typeface="Calibri"/>
                <a:sym typeface="Calibri"/>
              </a:rPr>
              <a:t>don’t present more UI than necessary</a:t>
            </a:r>
          </a:p>
          <a:p>
            <a:pPr marL="1131569" marR="0" lvl="2" indent="-229869" algn="l" rtl="0">
              <a:spcBef>
                <a:spcPts val="500"/>
              </a:spcBef>
              <a:spcAft>
                <a:spcPts val="0"/>
              </a:spcAft>
              <a:buSzPct val="25000"/>
              <a:buNone/>
            </a:pPr>
            <a:r>
              <a:rPr lang="en-US" sz="2376" b="0" i="0" u="none" strike="noStrike" cap="none">
                <a:latin typeface="Calibri"/>
                <a:ea typeface="Calibri"/>
                <a:cs typeface="Calibri"/>
                <a:sym typeface="Calibri"/>
              </a:rPr>
              <a:t>understand user context</a:t>
            </a:r>
          </a:p>
          <a:p>
            <a:pPr marL="1131569" marR="0" lvl="2" indent="-229869" algn="l" rtl="0">
              <a:spcBef>
                <a:spcPts val="500"/>
              </a:spcBef>
              <a:spcAft>
                <a:spcPts val="0"/>
              </a:spcAft>
              <a:buSzPct val="25000"/>
              <a:buNone/>
            </a:pPr>
            <a:r>
              <a:rPr lang="en-US" sz="2376" b="0" i="0" u="none" strike="noStrike" cap="none">
                <a:latin typeface="Calibri"/>
                <a:ea typeface="Calibri"/>
                <a:cs typeface="Calibri"/>
                <a:sym typeface="Calibri"/>
              </a:rPr>
              <a:t>integrate with the web platform</a:t>
            </a:r>
          </a:p>
          <a:p>
            <a:pPr marL="1131569" marR="0" lvl="2" indent="-229869" algn="l" rtl="0">
              <a:spcBef>
                <a:spcPts val="500"/>
              </a:spcBef>
              <a:spcAft>
                <a:spcPts val="0"/>
              </a:spcAft>
              <a:buSzPct val="25000"/>
              <a:buNone/>
            </a:pPr>
            <a:r>
              <a:rPr lang="en-US" sz="2376" b="0" i="0" u="none" strike="noStrike" cap="none">
                <a:latin typeface="Calibri"/>
                <a:ea typeface="Calibri"/>
                <a:cs typeface="Calibri"/>
                <a:sym typeface="Calibri"/>
              </a:rPr>
              <a:t>do mobile</a:t>
            </a:r>
          </a:p>
          <a:p>
            <a:pPr marL="735520" marR="0" lvl="1" indent="-291019" algn="l" rtl="0">
              <a:spcBef>
                <a:spcPts val="600"/>
              </a:spcBef>
              <a:spcAft>
                <a:spcPts val="0"/>
              </a:spcAft>
              <a:buSzPct val="25000"/>
              <a:buNone/>
            </a:pPr>
            <a:r>
              <a:rPr lang="en-US" sz="2772" b="0" i="0" u="none" strike="noStrike" cap="none">
                <a:latin typeface="Calibri"/>
                <a:ea typeface="Calibri"/>
                <a:cs typeface="Calibri"/>
                <a:sym typeface="Calibri"/>
              </a:rPr>
              <a:t>Correctly representing the publisher-customer link</a:t>
            </a:r>
          </a:p>
          <a:p>
            <a:pPr marL="1131569" marR="0" lvl="2" indent="-229869" algn="l" rtl="0">
              <a:spcBef>
                <a:spcPts val="500"/>
              </a:spcBef>
              <a:spcAft>
                <a:spcPts val="0"/>
              </a:spcAft>
              <a:buSzPct val="25000"/>
              <a:buNone/>
            </a:pPr>
            <a:r>
              <a:rPr lang="en-US" sz="2376" b="0" i="0" u="none" strike="noStrike" cap="none">
                <a:latin typeface="Calibri"/>
                <a:ea typeface="Calibri"/>
                <a:cs typeface="Calibri"/>
                <a:sym typeface="Calibri"/>
              </a:rPr>
              <a:t>make search count</a:t>
            </a:r>
          </a:p>
          <a:p>
            <a:pPr marL="1131569" marR="0" lvl="2" indent="-229869" algn="l" rtl="0">
              <a:spcBef>
                <a:spcPts val="500"/>
              </a:spcBef>
              <a:buSzPct val="25000"/>
              <a:buNone/>
            </a:pPr>
            <a:r>
              <a:rPr lang="en-US" sz="2376" b="0" i="0" u="none" strike="noStrike" cap="none">
                <a:latin typeface="Calibri"/>
                <a:ea typeface="Calibri"/>
                <a:cs typeface="Calibri"/>
                <a:sym typeface="Calibri"/>
              </a:rPr>
              <a:t>don’t disappoint the user</a:t>
            </a:r>
          </a:p>
          <a:p>
            <a:pPr marL="0" marR="0" lvl="0" indent="0" algn="l" rtl="0">
              <a:spcBef>
                <a:spcPts val="0"/>
              </a:spcBef>
              <a:buSzPct val="25000"/>
              <a:buNone/>
            </a:pPr>
            <a:endParaRPr sz="1100" b="0" i="0" u="none" strike="noStrike" cap="none">
              <a:latin typeface="Calibri"/>
              <a:ea typeface="Calibri"/>
              <a:cs typeface="Calibri"/>
              <a:sym typeface="Calibri"/>
            </a:endParaRPr>
          </a:p>
        </p:txBody>
      </p:sp>
    </p:spTree>
    <p:extLst>
      <p:ext uri="{BB962C8B-B14F-4D97-AF65-F5344CB8AC3E}">
        <p14:creationId xmlns:p14="http://schemas.microsoft.com/office/powerpoint/2010/main" val="93616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83212" cy="372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fld id="{8731FDDB-74AF-466F-B92E-1346EC410FDE}" type="slidenum">
              <a:rPr lang="en-GB" smtClean="0"/>
              <a:t>2</a:t>
            </a:fld>
            <a:endParaRPr lang="en-GB"/>
          </a:p>
        </p:txBody>
      </p:sp>
    </p:spTree>
    <p:extLst>
      <p:ext uri="{BB962C8B-B14F-4D97-AF65-F5344CB8AC3E}">
        <p14:creationId xmlns:p14="http://schemas.microsoft.com/office/powerpoint/2010/main" val="1386602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4" name="Shape 134"/>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339470" marR="0" lvl="0" indent="-339470" algn="l" rtl="0">
              <a:spcBef>
                <a:spcPts val="0"/>
              </a:spcBef>
              <a:buSzPct val="25000"/>
              <a:buNone/>
            </a:pPr>
            <a:r>
              <a:rPr lang="en-US" sz="1100" b="0" i="0" u="none" strike="noStrike" cap="none">
                <a:latin typeface="Calibri"/>
                <a:ea typeface="Calibri"/>
                <a:cs typeface="Calibri"/>
                <a:sym typeface="Calibri"/>
              </a:rPr>
              <a:t>The General Data Protection Regulation and the e-privacy regulation proposal arising from the EU provide a strong set of considerations that act as powerful input to the expectations of the project.</a:t>
            </a:r>
          </a:p>
          <a:p>
            <a:pPr marL="339470" marR="0" lvl="0" indent="-339470" algn="l" rtl="0">
              <a:spcBef>
                <a:spcPts val="0"/>
              </a:spcBef>
              <a:buSzPct val="25000"/>
              <a:buNone/>
            </a:pPr>
            <a:r>
              <a:rPr lang="en-US" sz="1100" b="0" i="0" u="none" strike="noStrike" cap="none">
                <a:latin typeface="Calibri"/>
                <a:ea typeface="Calibri"/>
                <a:cs typeface="Calibri"/>
                <a:sym typeface="Calibri"/>
              </a:rPr>
              <a:t>All of the currently proposed pilots make use of SAML federated authentication technology which has in-built mechanisms for preserving privacy. </a:t>
            </a:r>
          </a:p>
          <a:p>
            <a:pPr marL="339470" marR="0" lvl="0" indent="-339470" algn="l" rtl="0">
              <a:spcBef>
                <a:spcPts val="0"/>
              </a:spcBef>
              <a:buSzPct val="25000"/>
              <a:buNone/>
            </a:pPr>
            <a:r>
              <a:rPr lang="en-US" sz="1100" b="0" i="0" u="none" strike="noStrike" cap="none">
                <a:latin typeface="Calibri"/>
                <a:ea typeface="Calibri"/>
                <a:cs typeface="Calibri"/>
                <a:sym typeface="Calibri"/>
              </a:rPr>
              <a:t>This puts the institution, and the user, fully in control of what personally identifiable information is disclosed to a resource provider via what are called “attribute release policies”. </a:t>
            </a:r>
          </a:p>
          <a:p>
            <a:pPr marL="339470" marR="0" lvl="0" indent="-339470" algn="l" rtl="0">
              <a:spcBef>
                <a:spcPts val="0"/>
              </a:spcBef>
              <a:buSzPct val="25000"/>
              <a:buNone/>
            </a:pPr>
            <a:r>
              <a:rPr lang="en-US" sz="1100" b="0" i="0" u="none" strike="noStrike" cap="none">
                <a:latin typeface="Calibri"/>
                <a:ea typeface="Calibri"/>
                <a:cs typeface="Calibri"/>
                <a:sym typeface="Calibri"/>
              </a:rPr>
              <a:t>Typically, academic SAML Identity Providers provide unique, persistent, but opaque identifiers, which provides a way for publishers to personalize services for users without knowing the actual identity of the individual. </a:t>
            </a:r>
          </a:p>
          <a:p>
            <a:pPr marL="339470" marR="0" lvl="0" indent="-339470" algn="l" rtl="0">
              <a:spcBef>
                <a:spcPts val="0"/>
              </a:spcBef>
              <a:buSzPct val="25000"/>
              <a:buNone/>
            </a:pPr>
            <a:r>
              <a:rPr lang="en-US" sz="1100" b="0" i="0" u="none" strike="noStrike" cap="none">
                <a:latin typeface="Calibri"/>
                <a:ea typeface="Calibri"/>
                <a:cs typeface="Calibri"/>
                <a:sym typeface="Calibri"/>
              </a:rPr>
              <a:t>Optionally, publishers may then ask for additional personal information from users via their normal registration processes, disclosing their privacy policies, in order to provide services which require the publisher to know the identity of the user, such as email alerts.</a:t>
            </a:r>
          </a:p>
        </p:txBody>
      </p:sp>
    </p:spTree>
    <p:extLst>
      <p:ext uri="{BB962C8B-B14F-4D97-AF65-F5344CB8AC3E}">
        <p14:creationId xmlns:p14="http://schemas.microsoft.com/office/powerpoint/2010/main" val="474364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1" name="Shape 141"/>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339470" marR="0" lvl="0" indent="-339470" algn="l" rtl="0">
              <a:spcBef>
                <a:spcPts val="0"/>
              </a:spcBef>
              <a:buSzPct val="25000"/>
              <a:buNone/>
            </a:pPr>
            <a:r>
              <a:rPr lang="en-US" sz="1100" b="0" i="0" u="none" strike="noStrike" cap="none">
                <a:latin typeface="Calibri"/>
                <a:ea typeface="Calibri"/>
                <a:cs typeface="Calibri"/>
                <a:sym typeface="Calibri"/>
              </a:rPr>
              <a:t>The General Data Protection Regulation and the e-privacy regulation proposal arising from the EU provide a strong set of considerations that act as powerful input to the expectations of the project.</a:t>
            </a:r>
          </a:p>
          <a:p>
            <a:pPr marL="339470" marR="0" lvl="0" indent="-339470" algn="l" rtl="0">
              <a:spcBef>
                <a:spcPts val="0"/>
              </a:spcBef>
              <a:buSzPct val="25000"/>
              <a:buNone/>
            </a:pPr>
            <a:r>
              <a:rPr lang="en-US" sz="1100" b="0" i="0" u="none" strike="noStrike" cap="none">
                <a:latin typeface="Calibri"/>
                <a:ea typeface="Calibri"/>
                <a:cs typeface="Calibri"/>
                <a:sym typeface="Calibri"/>
              </a:rPr>
              <a:t>All of the currently proposed pilots make use of SAML federated authentication technology which has in-built mechanisms for preserving privacy. </a:t>
            </a:r>
          </a:p>
          <a:p>
            <a:pPr marL="339470" marR="0" lvl="0" indent="-339470" algn="l" rtl="0">
              <a:spcBef>
                <a:spcPts val="0"/>
              </a:spcBef>
              <a:buSzPct val="25000"/>
              <a:buNone/>
            </a:pPr>
            <a:r>
              <a:rPr lang="en-US" sz="1100" b="0" i="0" u="none" strike="noStrike" cap="none">
                <a:latin typeface="Calibri"/>
                <a:ea typeface="Calibri"/>
                <a:cs typeface="Calibri"/>
                <a:sym typeface="Calibri"/>
              </a:rPr>
              <a:t>This puts the institution, and the user, fully in control of what personally identifiable information is disclosed to a resource provider via what are called “attribute release policies”. </a:t>
            </a:r>
          </a:p>
          <a:p>
            <a:pPr marL="339470" marR="0" lvl="0" indent="-339470" algn="l" rtl="0">
              <a:spcBef>
                <a:spcPts val="0"/>
              </a:spcBef>
              <a:buSzPct val="25000"/>
              <a:buNone/>
            </a:pPr>
            <a:r>
              <a:rPr lang="en-US" sz="1100" b="0" i="0" u="none" strike="noStrike" cap="none">
                <a:latin typeface="Calibri"/>
                <a:ea typeface="Calibri"/>
                <a:cs typeface="Calibri"/>
                <a:sym typeface="Calibri"/>
              </a:rPr>
              <a:t>Typically, academic SAML Identity Providers provide unique, persistent, but opaque identifiers, which provides a way for publishers to personalize services for users without knowing the actual identity of the individual. </a:t>
            </a:r>
          </a:p>
          <a:p>
            <a:pPr marL="339470" marR="0" lvl="0" indent="-339470" algn="l" rtl="0">
              <a:spcBef>
                <a:spcPts val="0"/>
              </a:spcBef>
              <a:buSzPct val="25000"/>
              <a:buNone/>
            </a:pPr>
            <a:r>
              <a:rPr lang="en-US" sz="1100" b="0" i="0" u="none" strike="noStrike" cap="none">
                <a:latin typeface="Calibri"/>
                <a:ea typeface="Calibri"/>
                <a:cs typeface="Calibri"/>
                <a:sym typeface="Calibri"/>
              </a:rPr>
              <a:t>Optionally, publishers may then ask for additional personal information from users via their normal registration processes, disclosing their privacy policies, in order to provide services which require the publisher to know the identity of the user, such as email alerts.</a:t>
            </a:r>
          </a:p>
        </p:txBody>
      </p:sp>
    </p:spTree>
    <p:extLst>
      <p:ext uri="{BB962C8B-B14F-4D97-AF65-F5344CB8AC3E}">
        <p14:creationId xmlns:p14="http://schemas.microsoft.com/office/powerpoint/2010/main" val="1184198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latin typeface="Calibri"/>
                <a:ea typeface="Calibri"/>
                <a:cs typeface="Calibri"/>
                <a:sym typeface="Calibri"/>
              </a:rPr>
              <a:t>From the publisher perspective what we really want to do is to enable the discovery service to be deeply integrated into the publishers sites.  We would like to expose suitable APIs within the publisher sign-in flow and learn which service providers work with which ID providers.</a:t>
            </a:r>
          </a:p>
          <a:p>
            <a:pPr marL="0" marR="0" lvl="0" indent="0" algn="l" rtl="0">
              <a:spcBef>
                <a:spcPts val="0"/>
              </a:spcBef>
              <a:buSzPct val="25000"/>
              <a:buNone/>
            </a:pPr>
            <a:endParaRPr sz="1100" b="0" i="0" u="none" strike="noStrike" cap="none">
              <a:latin typeface="Calibri"/>
              <a:ea typeface="Calibri"/>
              <a:cs typeface="Calibri"/>
              <a:sym typeface="Calibri"/>
            </a:endParaRPr>
          </a:p>
          <a:p>
            <a:pPr marL="339470" marR="0" lvl="0" indent="-339470" algn="l" rtl="0">
              <a:spcBef>
                <a:spcPts val="0"/>
              </a:spcBef>
              <a:spcAft>
                <a:spcPts val="0"/>
              </a:spcAft>
              <a:buSzPct val="25000"/>
              <a:buNone/>
            </a:pPr>
            <a:r>
              <a:rPr lang="en-US" sz="3168" b="0" i="0" u="none" strike="noStrike" cap="none">
                <a:latin typeface="Calibri"/>
                <a:ea typeface="Calibri"/>
                <a:cs typeface="Calibri"/>
                <a:sym typeface="Calibri"/>
              </a:rPr>
              <a:t>A Good discovery experience relies on two things:</a:t>
            </a:r>
          </a:p>
          <a:p>
            <a:pPr marL="735520" marR="0" lvl="1" indent="-291019" algn="l" rtl="0">
              <a:spcBef>
                <a:spcPts val="600"/>
              </a:spcBef>
              <a:spcAft>
                <a:spcPts val="0"/>
              </a:spcAft>
              <a:buSzPct val="25000"/>
              <a:buNone/>
            </a:pPr>
            <a:r>
              <a:rPr lang="en-US" sz="2772" b="0" i="0" u="none" strike="noStrike" cap="none">
                <a:latin typeface="Calibri"/>
                <a:ea typeface="Calibri"/>
                <a:cs typeface="Calibri"/>
                <a:sym typeface="Calibri"/>
              </a:rPr>
              <a:t>Accurately predicting user needs</a:t>
            </a:r>
          </a:p>
          <a:p>
            <a:pPr marL="1131569" marR="0" lvl="2" indent="-229869" algn="l" rtl="0">
              <a:spcBef>
                <a:spcPts val="500"/>
              </a:spcBef>
              <a:spcAft>
                <a:spcPts val="0"/>
              </a:spcAft>
              <a:buSzPct val="25000"/>
              <a:buNone/>
            </a:pPr>
            <a:r>
              <a:rPr lang="en-US" sz="2376" b="0" i="0" u="none" strike="noStrike" cap="none">
                <a:latin typeface="Calibri"/>
                <a:ea typeface="Calibri"/>
                <a:cs typeface="Calibri"/>
                <a:sym typeface="Calibri"/>
              </a:rPr>
              <a:t>don’t present more UI than necessary</a:t>
            </a:r>
          </a:p>
          <a:p>
            <a:pPr marL="1131569" marR="0" lvl="2" indent="-229869" algn="l" rtl="0">
              <a:spcBef>
                <a:spcPts val="500"/>
              </a:spcBef>
              <a:spcAft>
                <a:spcPts val="0"/>
              </a:spcAft>
              <a:buSzPct val="25000"/>
              <a:buNone/>
            </a:pPr>
            <a:r>
              <a:rPr lang="en-US" sz="2376" b="0" i="0" u="none" strike="noStrike" cap="none">
                <a:latin typeface="Calibri"/>
                <a:ea typeface="Calibri"/>
                <a:cs typeface="Calibri"/>
                <a:sym typeface="Calibri"/>
              </a:rPr>
              <a:t>understand user context</a:t>
            </a:r>
          </a:p>
          <a:p>
            <a:pPr marL="1131569" marR="0" lvl="2" indent="-229869" algn="l" rtl="0">
              <a:spcBef>
                <a:spcPts val="500"/>
              </a:spcBef>
              <a:spcAft>
                <a:spcPts val="0"/>
              </a:spcAft>
              <a:buSzPct val="25000"/>
              <a:buNone/>
            </a:pPr>
            <a:r>
              <a:rPr lang="en-US" sz="2376" b="0" i="0" u="none" strike="noStrike" cap="none">
                <a:latin typeface="Calibri"/>
                <a:ea typeface="Calibri"/>
                <a:cs typeface="Calibri"/>
                <a:sym typeface="Calibri"/>
              </a:rPr>
              <a:t>integrate with the web platform</a:t>
            </a:r>
          </a:p>
          <a:p>
            <a:pPr marL="1131569" marR="0" lvl="2" indent="-229869" algn="l" rtl="0">
              <a:spcBef>
                <a:spcPts val="500"/>
              </a:spcBef>
              <a:spcAft>
                <a:spcPts val="0"/>
              </a:spcAft>
              <a:buSzPct val="25000"/>
              <a:buNone/>
            </a:pPr>
            <a:r>
              <a:rPr lang="en-US" sz="2376" b="0" i="0" u="none" strike="noStrike" cap="none">
                <a:latin typeface="Calibri"/>
                <a:ea typeface="Calibri"/>
                <a:cs typeface="Calibri"/>
                <a:sym typeface="Calibri"/>
              </a:rPr>
              <a:t>do mobile</a:t>
            </a:r>
          </a:p>
          <a:p>
            <a:pPr marL="735520" marR="0" lvl="1" indent="-291019" algn="l" rtl="0">
              <a:spcBef>
                <a:spcPts val="600"/>
              </a:spcBef>
              <a:spcAft>
                <a:spcPts val="0"/>
              </a:spcAft>
              <a:buSzPct val="25000"/>
              <a:buNone/>
            </a:pPr>
            <a:r>
              <a:rPr lang="en-US" sz="2772" b="0" i="0" u="none" strike="noStrike" cap="none">
                <a:latin typeface="Calibri"/>
                <a:ea typeface="Calibri"/>
                <a:cs typeface="Calibri"/>
                <a:sym typeface="Calibri"/>
              </a:rPr>
              <a:t>Correctly representing the publisher-customer link</a:t>
            </a:r>
          </a:p>
          <a:p>
            <a:pPr marL="1131569" marR="0" lvl="2" indent="-229869" algn="l" rtl="0">
              <a:spcBef>
                <a:spcPts val="500"/>
              </a:spcBef>
              <a:spcAft>
                <a:spcPts val="0"/>
              </a:spcAft>
              <a:buSzPct val="25000"/>
              <a:buNone/>
            </a:pPr>
            <a:r>
              <a:rPr lang="en-US" sz="2376" b="0" i="0" u="none" strike="noStrike" cap="none">
                <a:latin typeface="Calibri"/>
                <a:ea typeface="Calibri"/>
                <a:cs typeface="Calibri"/>
                <a:sym typeface="Calibri"/>
              </a:rPr>
              <a:t>make search count</a:t>
            </a:r>
          </a:p>
          <a:p>
            <a:pPr marL="1131569" marR="0" lvl="2" indent="-229869" algn="l" rtl="0">
              <a:spcBef>
                <a:spcPts val="500"/>
              </a:spcBef>
              <a:buSzPct val="25000"/>
              <a:buNone/>
            </a:pPr>
            <a:r>
              <a:rPr lang="en-US" sz="2376" b="0" i="0" u="none" strike="noStrike" cap="none">
                <a:latin typeface="Calibri"/>
                <a:ea typeface="Calibri"/>
                <a:cs typeface="Calibri"/>
                <a:sym typeface="Calibri"/>
              </a:rPr>
              <a:t>don’t disappoint the user</a:t>
            </a:r>
          </a:p>
          <a:p>
            <a:pPr marL="0" marR="0" lvl="0" indent="0" algn="l" rtl="0">
              <a:spcBef>
                <a:spcPts val="0"/>
              </a:spcBef>
              <a:buSzPct val="25000"/>
              <a:buNone/>
            </a:pPr>
            <a:endParaRPr sz="1100" b="0" i="0" u="none" strike="noStrike" cap="none">
              <a:latin typeface="Calibri"/>
              <a:ea typeface="Calibri"/>
              <a:cs typeface="Calibri"/>
              <a:sym typeface="Calibri"/>
            </a:endParaRPr>
          </a:p>
        </p:txBody>
      </p:sp>
    </p:spTree>
    <p:extLst>
      <p:ext uri="{BB962C8B-B14F-4D97-AF65-F5344CB8AC3E}">
        <p14:creationId xmlns:p14="http://schemas.microsoft.com/office/powerpoint/2010/main" val="2090930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7" name="Shape 157"/>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latin typeface="Calibri"/>
                <a:ea typeface="Calibri"/>
                <a:cs typeface="Calibri"/>
                <a:sym typeface="Calibri"/>
              </a:rPr>
              <a:t>What are the deliverables?</a:t>
            </a:r>
          </a:p>
          <a:p>
            <a:pPr marL="0" marR="0" lvl="0" indent="0" algn="l" rtl="0">
              <a:spcBef>
                <a:spcPts val="0"/>
              </a:spcBef>
              <a:buSzPct val="25000"/>
              <a:buNone/>
            </a:pPr>
            <a:endParaRPr sz="1100" b="0" i="0" u="none" strike="noStrike" cap="none">
              <a:latin typeface="Calibri"/>
              <a:ea typeface="Calibri"/>
              <a:cs typeface="Calibri"/>
              <a:sym typeface="Calibri"/>
            </a:endParaRPr>
          </a:p>
          <a:p>
            <a:pPr marL="0" marR="0" lvl="0" indent="0" algn="l" rtl="0">
              <a:spcBef>
                <a:spcPts val="0"/>
              </a:spcBef>
              <a:buSzPct val="25000"/>
              <a:buNone/>
            </a:pPr>
            <a:r>
              <a:rPr lang="en-US" sz="1100" b="0" i="0" u="none" strike="noStrike" cap="none">
                <a:latin typeface="Calibri"/>
                <a:ea typeface="Calibri"/>
                <a:cs typeface="Calibri"/>
                <a:sym typeface="Calibri"/>
              </a:rPr>
              <a:t>While not a bespoke solution the team are working toward a demoable system, with publisher platforms integrated with the WAYF Cloud.</a:t>
            </a:r>
          </a:p>
          <a:p>
            <a:pPr marL="0" marR="0" lvl="0" indent="0" algn="l" rtl="0">
              <a:spcBef>
                <a:spcPts val="0"/>
              </a:spcBef>
              <a:buSzPct val="25000"/>
              <a:buNone/>
            </a:pPr>
            <a:r>
              <a:rPr lang="en-US" sz="1100" b="0" i="0" u="none" strike="noStrike" cap="none">
                <a:latin typeface="Calibri"/>
                <a:ea typeface="Calibri"/>
                <a:cs typeface="Calibri"/>
                <a:sym typeface="Calibri"/>
              </a:rPr>
              <a:t>Further aims include:</a:t>
            </a:r>
          </a:p>
          <a:p>
            <a:pPr marL="0" marR="0" lvl="0" indent="0" algn="l" rtl="0">
              <a:spcBef>
                <a:spcPts val="0"/>
              </a:spcBef>
              <a:spcAft>
                <a:spcPts val="0"/>
              </a:spcAft>
              <a:buSzPct val="25000"/>
              <a:buNone/>
            </a:pPr>
            <a:endParaRPr sz="1100" b="0" i="0" u="none" strike="noStrike" cap="none">
              <a:latin typeface="Calibri"/>
              <a:ea typeface="Calibri"/>
              <a:cs typeface="Calibri"/>
              <a:sym typeface="Calibri"/>
            </a:endParaRPr>
          </a:p>
          <a:p>
            <a:pPr marL="742950" marR="0" lvl="1" indent="-285750" algn="l" rtl="0">
              <a:lnSpc>
                <a:spcPct val="88000"/>
              </a:lnSpc>
              <a:spcBef>
                <a:spcPts val="400"/>
              </a:spcBef>
              <a:spcAft>
                <a:spcPts val="0"/>
              </a:spcAft>
              <a:buSzPct val="25000"/>
              <a:buNone/>
            </a:pPr>
            <a:r>
              <a:rPr lang="en-US" sz="2000" b="0" i="0" u="none" strike="noStrike" cap="none">
                <a:latin typeface="Calibri"/>
                <a:ea typeface="Calibri"/>
                <a:cs typeface="Calibri"/>
                <a:sym typeface="Calibri"/>
              </a:rPr>
              <a:t>A public Github repository with the source of the WAYF Cloud with an Open Source License</a:t>
            </a:r>
          </a:p>
          <a:p>
            <a:pPr marL="742950" marR="0" lvl="1" indent="-285750" algn="l" rtl="0">
              <a:lnSpc>
                <a:spcPct val="88000"/>
              </a:lnSpc>
              <a:spcBef>
                <a:spcPts val="400"/>
              </a:spcBef>
              <a:spcAft>
                <a:spcPts val="0"/>
              </a:spcAft>
              <a:buSzPct val="25000"/>
              <a:buNone/>
            </a:pPr>
            <a:r>
              <a:rPr lang="en-US" sz="2000" b="0" i="0" u="none" strike="noStrike" cap="none">
                <a:latin typeface="Calibri"/>
                <a:ea typeface="Calibri"/>
                <a:cs typeface="Calibri"/>
                <a:sym typeface="Calibri"/>
              </a:rPr>
              <a:t>A report with the results from user testing</a:t>
            </a:r>
          </a:p>
          <a:p>
            <a:pPr marL="742950" marR="0" lvl="1" indent="-285750" algn="l" rtl="0">
              <a:lnSpc>
                <a:spcPct val="88000"/>
              </a:lnSpc>
              <a:spcBef>
                <a:spcPts val="400"/>
              </a:spcBef>
              <a:buSzPct val="25000"/>
              <a:buNone/>
            </a:pPr>
            <a:r>
              <a:rPr lang="en-US" sz="2000" b="0" i="0" u="none" strike="noStrike" cap="none">
                <a:latin typeface="Calibri"/>
                <a:ea typeface="Calibri"/>
                <a:cs typeface="Calibri"/>
                <a:sym typeface="Calibri"/>
              </a:rPr>
              <a:t>A set of recommendations for the governance and other operational aspects of the WAYF Cloud</a:t>
            </a:r>
          </a:p>
          <a:p>
            <a:pPr marL="0" marR="0" lvl="0" indent="0" algn="l" rtl="0">
              <a:spcBef>
                <a:spcPts val="0"/>
              </a:spcBef>
              <a:buSzPct val="25000"/>
              <a:buNone/>
            </a:pPr>
            <a:endParaRPr sz="1100" b="0" i="0" u="none" strike="noStrike" cap="none">
              <a:latin typeface="Calibri"/>
              <a:ea typeface="Calibri"/>
              <a:cs typeface="Calibri"/>
              <a:sym typeface="Calibri"/>
            </a:endParaRPr>
          </a:p>
        </p:txBody>
      </p:sp>
    </p:spTree>
    <p:extLst>
      <p:ext uri="{BB962C8B-B14F-4D97-AF65-F5344CB8AC3E}">
        <p14:creationId xmlns:p14="http://schemas.microsoft.com/office/powerpoint/2010/main" val="841337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3" name="Shape 163"/>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latin typeface="Calibri"/>
                <a:ea typeface="Calibri"/>
                <a:cs typeface="Calibri"/>
                <a:sym typeface="Calibri"/>
              </a:rPr>
              <a:t>And involvement of multiple stakeholders is in an of itself a guiding principle.</a:t>
            </a:r>
          </a:p>
          <a:p>
            <a:pPr marL="0" marR="0" lvl="0" indent="0" algn="l" rtl="0">
              <a:spcBef>
                <a:spcPts val="0"/>
              </a:spcBef>
              <a:buSzPct val="25000"/>
              <a:buNone/>
            </a:pPr>
            <a:r>
              <a:rPr lang="en-US" sz="1100" b="0" i="0" u="none" strike="noStrike" cap="none">
                <a:latin typeface="Calibri"/>
                <a:ea typeface="Calibri"/>
                <a:cs typeface="Calibri"/>
                <a:sym typeface="Calibri"/>
              </a:rPr>
              <a:t>There is a chain of parties involved in access and authentication, and if we don’t solve these problems together, solutions will never work.</a:t>
            </a:r>
          </a:p>
          <a:p>
            <a:pPr marL="0" marR="0" lvl="0" indent="0" algn="l" rtl="0">
              <a:spcBef>
                <a:spcPts val="0"/>
              </a:spcBef>
              <a:buSzPct val="25000"/>
              <a:buNone/>
            </a:pPr>
            <a:endParaRPr sz="1100" b="0" i="0" u="none" strike="noStrike" cap="none">
              <a:latin typeface="Calibri"/>
              <a:ea typeface="Calibri"/>
              <a:cs typeface="Calibri"/>
              <a:sym typeface="Calibri"/>
            </a:endParaRPr>
          </a:p>
          <a:p>
            <a:pPr marL="0" marR="0" lvl="0" indent="0" algn="l" rtl="0">
              <a:spcBef>
                <a:spcPts val="0"/>
              </a:spcBef>
              <a:buSzPct val="25000"/>
              <a:buNone/>
            </a:pPr>
            <a:r>
              <a:rPr lang="en-US" sz="1100" b="0" i="0" u="none" strike="noStrike" cap="none">
                <a:latin typeface="Calibri"/>
                <a:ea typeface="Calibri"/>
                <a:cs typeface="Calibri"/>
                <a:sym typeface="Calibri"/>
              </a:rPr>
              <a:t>We are including people from the library world, vendors, and identity management communities. You see here the list of members on the RA21 steering committee, but there is also an outreach committee, which I chair; and we are in the process of forming an advisory committee for the project. We still have a few seats free so if you are interested, please feel free to reach out following the AGLIN forum to make yourself known.</a:t>
            </a:r>
          </a:p>
          <a:p>
            <a:pPr marL="0" marR="0" lvl="0" indent="0" algn="l" rtl="0">
              <a:spcBef>
                <a:spcPts val="0"/>
              </a:spcBef>
              <a:buSzPct val="25000"/>
              <a:buNone/>
            </a:pPr>
            <a:endParaRPr sz="1100" b="0" i="0" u="none" strike="noStrike" cap="none">
              <a:latin typeface="Calibri"/>
              <a:ea typeface="Calibri"/>
              <a:cs typeface="Calibri"/>
              <a:sym typeface="Calibri"/>
            </a:endParaRPr>
          </a:p>
          <a:p>
            <a:pPr marL="0" marR="0" lvl="0" indent="0" algn="l" rtl="0">
              <a:spcBef>
                <a:spcPts val="0"/>
              </a:spcBef>
              <a:buSzPct val="25000"/>
              <a:buNone/>
            </a:pPr>
            <a:r>
              <a:rPr lang="en-US" sz="1100" b="0" i="0" u="none" strike="noStrike" cap="none">
                <a:latin typeface="Calibri"/>
                <a:ea typeface="Calibri"/>
                <a:cs typeface="Calibri"/>
                <a:sym typeface="Calibri"/>
              </a:rPr>
              <a:t>RA21 has some funding for a Program Director, in this case Julia Wallace, who is based in the UK and for whom we are grateful; and also the very necessary Heather Flanagan, our project coordinator, who is managing many of the logistics around the pilots which we will discuss shortly.</a:t>
            </a:r>
          </a:p>
        </p:txBody>
      </p:sp>
    </p:spTree>
    <p:extLst>
      <p:ext uri="{BB962C8B-B14F-4D97-AF65-F5344CB8AC3E}">
        <p14:creationId xmlns:p14="http://schemas.microsoft.com/office/powerpoint/2010/main" val="1325955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4" name="Shape 114"/>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100" b="0" i="0" u="none" strike="noStrike" cap="none">
              <a:latin typeface="Calibri"/>
              <a:ea typeface="Calibri"/>
              <a:cs typeface="Calibri"/>
              <a:sym typeface="Calibri"/>
            </a:endParaRPr>
          </a:p>
        </p:txBody>
      </p:sp>
    </p:spTree>
    <p:extLst>
      <p:ext uri="{BB962C8B-B14F-4D97-AF65-F5344CB8AC3E}">
        <p14:creationId xmlns:p14="http://schemas.microsoft.com/office/powerpoint/2010/main" val="1073398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4" name="Shape 184"/>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latin typeface="Calibri"/>
                <a:ea typeface="Calibri"/>
                <a:cs typeface="Calibri"/>
                <a:sym typeface="Calibri"/>
              </a:rPr>
              <a:t>What are the deliverables?</a:t>
            </a:r>
          </a:p>
          <a:p>
            <a:pPr marL="0" marR="0" lvl="0" indent="0" algn="l" rtl="0">
              <a:spcBef>
                <a:spcPts val="0"/>
              </a:spcBef>
              <a:buSzPct val="25000"/>
              <a:buNone/>
            </a:pPr>
            <a:endParaRPr sz="1100" b="0" i="0" u="none" strike="noStrike" cap="none">
              <a:latin typeface="Calibri"/>
              <a:ea typeface="Calibri"/>
              <a:cs typeface="Calibri"/>
              <a:sym typeface="Calibri"/>
            </a:endParaRPr>
          </a:p>
          <a:p>
            <a:pPr marL="0" marR="0" lvl="0" indent="0" algn="l" rtl="0">
              <a:spcBef>
                <a:spcPts val="0"/>
              </a:spcBef>
              <a:buSzPct val="25000"/>
              <a:buNone/>
            </a:pPr>
            <a:r>
              <a:rPr lang="en-US" sz="1100" b="0" i="0" u="none" strike="noStrike" cap="none">
                <a:latin typeface="Calibri"/>
                <a:ea typeface="Calibri"/>
                <a:cs typeface="Calibri"/>
                <a:sym typeface="Calibri"/>
              </a:rPr>
              <a:t>While not a bespoke solution the team are working toward a demoable system, with publisher platforms integrated with the WAYF Cloud.</a:t>
            </a:r>
          </a:p>
          <a:p>
            <a:pPr marL="0" marR="0" lvl="0" indent="0" algn="l" rtl="0">
              <a:spcBef>
                <a:spcPts val="0"/>
              </a:spcBef>
              <a:buSzPct val="25000"/>
              <a:buNone/>
            </a:pPr>
            <a:r>
              <a:rPr lang="en-US" sz="1100" b="0" i="0" u="none" strike="noStrike" cap="none">
                <a:latin typeface="Calibri"/>
                <a:ea typeface="Calibri"/>
                <a:cs typeface="Calibri"/>
                <a:sym typeface="Calibri"/>
              </a:rPr>
              <a:t>Further aims include:</a:t>
            </a:r>
          </a:p>
          <a:p>
            <a:pPr marL="0" marR="0" lvl="0" indent="0" algn="l" rtl="0">
              <a:spcBef>
                <a:spcPts val="0"/>
              </a:spcBef>
              <a:spcAft>
                <a:spcPts val="0"/>
              </a:spcAft>
              <a:buSzPct val="25000"/>
              <a:buNone/>
            </a:pPr>
            <a:endParaRPr sz="1100" b="0" i="0" u="none" strike="noStrike" cap="none">
              <a:latin typeface="Calibri"/>
              <a:ea typeface="Calibri"/>
              <a:cs typeface="Calibri"/>
              <a:sym typeface="Calibri"/>
            </a:endParaRPr>
          </a:p>
          <a:p>
            <a:pPr marL="742950" marR="0" lvl="1" indent="-285750" algn="l" rtl="0">
              <a:lnSpc>
                <a:spcPct val="88000"/>
              </a:lnSpc>
              <a:spcBef>
                <a:spcPts val="400"/>
              </a:spcBef>
              <a:spcAft>
                <a:spcPts val="0"/>
              </a:spcAft>
              <a:buSzPct val="25000"/>
              <a:buNone/>
            </a:pPr>
            <a:r>
              <a:rPr lang="en-US" sz="2000" b="0" i="0" u="none" strike="noStrike" cap="none">
                <a:latin typeface="Calibri"/>
                <a:ea typeface="Calibri"/>
                <a:cs typeface="Calibri"/>
                <a:sym typeface="Calibri"/>
              </a:rPr>
              <a:t>A public Github repository with the source of the WAYF Cloud with an Open Source License</a:t>
            </a:r>
          </a:p>
          <a:p>
            <a:pPr marL="742950" marR="0" lvl="1" indent="-285750" algn="l" rtl="0">
              <a:lnSpc>
                <a:spcPct val="88000"/>
              </a:lnSpc>
              <a:spcBef>
                <a:spcPts val="400"/>
              </a:spcBef>
              <a:spcAft>
                <a:spcPts val="0"/>
              </a:spcAft>
              <a:buSzPct val="25000"/>
              <a:buNone/>
            </a:pPr>
            <a:r>
              <a:rPr lang="en-US" sz="2000" b="0" i="0" u="none" strike="noStrike" cap="none">
                <a:latin typeface="Calibri"/>
                <a:ea typeface="Calibri"/>
                <a:cs typeface="Calibri"/>
                <a:sym typeface="Calibri"/>
              </a:rPr>
              <a:t>A report with the results from user testing</a:t>
            </a:r>
          </a:p>
          <a:p>
            <a:pPr marL="742950" marR="0" lvl="1" indent="-285750" algn="l" rtl="0">
              <a:lnSpc>
                <a:spcPct val="88000"/>
              </a:lnSpc>
              <a:spcBef>
                <a:spcPts val="400"/>
              </a:spcBef>
              <a:buSzPct val="25000"/>
              <a:buNone/>
            </a:pPr>
            <a:r>
              <a:rPr lang="en-US" sz="2000" b="0" i="0" u="none" strike="noStrike" cap="none">
                <a:latin typeface="Calibri"/>
                <a:ea typeface="Calibri"/>
                <a:cs typeface="Calibri"/>
                <a:sym typeface="Calibri"/>
              </a:rPr>
              <a:t>A set of recommendations for the governance and other operational aspects of the WAYF Cloud</a:t>
            </a:r>
          </a:p>
          <a:p>
            <a:pPr marL="0" marR="0" lvl="0" indent="0" algn="l" rtl="0">
              <a:spcBef>
                <a:spcPts val="0"/>
              </a:spcBef>
              <a:buSzPct val="25000"/>
              <a:buNone/>
            </a:pPr>
            <a:endParaRPr sz="1100" b="0" i="0" u="none" strike="noStrike" cap="none">
              <a:latin typeface="Calibri"/>
              <a:ea typeface="Calibri"/>
              <a:cs typeface="Calibri"/>
              <a:sym typeface="Calibri"/>
            </a:endParaRPr>
          </a:p>
        </p:txBody>
      </p:sp>
    </p:spTree>
    <p:extLst>
      <p:ext uri="{BB962C8B-B14F-4D97-AF65-F5344CB8AC3E}">
        <p14:creationId xmlns:p14="http://schemas.microsoft.com/office/powerpoint/2010/main" val="86655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Raise your hand if this happens at least once per year? </a:t>
            </a:r>
            <a:r>
              <a:rPr lang="en-US" sz="1100" kern="1200" dirty="0" err="1">
                <a:solidFill>
                  <a:schemeClr val="tx1"/>
                </a:solidFill>
                <a:effectLst/>
                <a:latin typeface="+mn-lt"/>
                <a:ea typeface="+mn-ea"/>
                <a:cs typeface="+mn-cs"/>
              </a:rPr>
              <a:t>Oncer</a:t>
            </a:r>
            <a:r>
              <a:rPr lang="en-US" sz="1100" kern="1200" dirty="0">
                <a:solidFill>
                  <a:schemeClr val="tx1"/>
                </a:solidFill>
                <a:effectLst/>
                <a:latin typeface="+mn-lt"/>
                <a:ea typeface="+mn-ea"/>
                <a:cs typeface="+mn-cs"/>
              </a:rPr>
              <a:t> per semester?  Once per month?  Anyone have this happen every week?</a:t>
            </a:r>
          </a:p>
          <a:p>
            <a:endParaRPr lang="en-US" dirty="0"/>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fld id="{8731FDDB-74AF-466F-B92E-1346EC410FDE}" type="slidenum">
              <a:rPr lang="en-GB" smtClean="0"/>
              <a:t>10</a:t>
            </a:fld>
            <a:endParaRPr lang="en-GB"/>
          </a:p>
        </p:txBody>
      </p:sp>
    </p:spTree>
    <p:extLst>
      <p:ext uri="{BB962C8B-B14F-4D97-AF65-F5344CB8AC3E}">
        <p14:creationId xmlns:p14="http://schemas.microsoft.com/office/powerpoint/2010/main" val="1311196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a:t>So what are the pilots you ask?</a:t>
            </a:r>
          </a:p>
          <a:p>
            <a:endParaRPr lang="en-US" dirty="0"/>
          </a:p>
          <a:p>
            <a:r>
              <a:rPr lang="en-US" dirty="0"/>
              <a:t>We have a Corporate</a:t>
            </a:r>
            <a:r>
              <a:rPr lang="en-US" baseline="0" dirty="0"/>
              <a:t> Pilot as well as two academic pilots:</a:t>
            </a:r>
          </a:p>
          <a:p>
            <a:pPr marL="0" marR="0" lvl="0" indent="0" defTabSz="872722" eaLnBrk="1" fontAlgn="auto" latinLnBrk="0" hangingPunct="1">
              <a:lnSpc>
                <a:spcPct val="100000"/>
              </a:lnSpc>
              <a:spcBef>
                <a:spcPts val="0"/>
              </a:spcBef>
              <a:spcAft>
                <a:spcPts val="0"/>
              </a:spcAft>
              <a:buClrTx/>
              <a:buSzTx/>
              <a:buFontTx/>
              <a:buNone/>
              <a:tabLst/>
              <a:defRPr/>
            </a:pPr>
            <a:r>
              <a:rPr lang="en-US" baseline="0" dirty="0"/>
              <a:t>The P3W pilot - </a:t>
            </a:r>
            <a:r>
              <a:rPr lang="en-US" dirty="0"/>
              <a:t>Privacy Preserving Persistent WAYF Pilot  - quite the tongue twister</a:t>
            </a:r>
          </a:p>
          <a:p>
            <a:pPr marL="0" marR="0" lvl="0" indent="0" defTabSz="872722" eaLnBrk="1" fontAlgn="auto" latinLnBrk="0" hangingPunct="1">
              <a:lnSpc>
                <a:spcPct val="100000"/>
              </a:lnSpc>
              <a:spcBef>
                <a:spcPts val="0"/>
              </a:spcBef>
              <a:spcAft>
                <a:spcPts val="0"/>
              </a:spcAft>
              <a:buClrTx/>
              <a:buSzTx/>
              <a:buFontTx/>
              <a:buNone/>
              <a:tabLst/>
              <a:defRPr/>
            </a:pPr>
            <a:r>
              <a:rPr lang="en-US" sz="1400" dirty="0"/>
              <a:t>And the WAYF Cloud</a:t>
            </a:r>
            <a:r>
              <a:rPr lang="en-US" sz="1400" baseline="0" dirty="0"/>
              <a:t> pilot</a:t>
            </a:r>
          </a:p>
          <a:p>
            <a:pPr marL="0" marR="0" lvl="0" indent="0" defTabSz="872722" eaLnBrk="1" fontAlgn="auto" latinLnBrk="0" hangingPunct="1">
              <a:lnSpc>
                <a:spcPct val="100000"/>
              </a:lnSpc>
              <a:spcBef>
                <a:spcPts val="0"/>
              </a:spcBef>
              <a:spcAft>
                <a:spcPts val="0"/>
              </a:spcAft>
              <a:buClrTx/>
              <a:buSzTx/>
              <a:buFontTx/>
              <a:buNone/>
              <a:tabLst/>
              <a:defRPr/>
            </a:pPr>
            <a:endParaRPr lang="en-US" sz="1400" baseline="0" dirty="0"/>
          </a:p>
          <a:p>
            <a:pPr marL="0" marR="0" lvl="0" indent="0" defTabSz="872722" eaLnBrk="1" fontAlgn="auto" latinLnBrk="0" hangingPunct="1">
              <a:lnSpc>
                <a:spcPct val="100000"/>
              </a:lnSpc>
              <a:spcBef>
                <a:spcPts val="0"/>
              </a:spcBef>
              <a:spcAft>
                <a:spcPts val="0"/>
              </a:spcAft>
              <a:buClrTx/>
              <a:buSzTx/>
              <a:buFontTx/>
              <a:buNone/>
              <a:tabLst/>
              <a:defRPr/>
            </a:pPr>
            <a:r>
              <a:rPr lang="en-US" sz="1400" baseline="0" dirty="0"/>
              <a:t>All seek to address the experience of access outside an institute and to streamline the UX – the user experience – in order to have a similar experience throughout – users do not like to be confronted again and again with new interfaces to master.</a:t>
            </a:r>
          </a:p>
          <a:p>
            <a:pPr marL="0" marR="0" lvl="0" indent="0" defTabSz="872722" eaLnBrk="1" fontAlgn="auto" latinLnBrk="0" hangingPunct="1">
              <a:lnSpc>
                <a:spcPct val="100000"/>
              </a:lnSpc>
              <a:spcBef>
                <a:spcPts val="0"/>
              </a:spcBef>
              <a:spcAft>
                <a:spcPts val="0"/>
              </a:spcAft>
              <a:buClrTx/>
              <a:buSzTx/>
              <a:buFontTx/>
              <a:buNone/>
              <a:tabLst/>
              <a:defRPr/>
            </a:pPr>
            <a:endParaRPr lang="en-US" sz="1400" baseline="0" dirty="0"/>
          </a:p>
          <a:p>
            <a:pPr marL="0" marR="0" lvl="0" indent="0" defTabSz="872722" eaLnBrk="1" fontAlgn="auto" latinLnBrk="0" hangingPunct="1">
              <a:lnSpc>
                <a:spcPct val="100000"/>
              </a:lnSpc>
              <a:spcBef>
                <a:spcPts val="0"/>
              </a:spcBef>
              <a:spcAft>
                <a:spcPts val="0"/>
              </a:spcAft>
              <a:buClrTx/>
              <a:buSzTx/>
              <a:buFontTx/>
              <a:buNone/>
              <a:tabLst/>
              <a:defRPr/>
            </a:pPr>
            <a:r>
              <a:rPr lang="en-US" sz="1400" baseline="0" dirty="0"/>
              <a:t>So following this bit of context for an introduction, we can now go into a bit of detail on the pilots themselves.</a:t>
            </a:r>
            <a:endParaRPr lang="en-US" sz="1400" dirty="0"/>
          </a:p>
          <a:p>
            <a:endParaRPr lang="en-US" dirty="0"/>
          </a:p>
        </p:txBody>
      </p:sp>
    </p:spTree>
    <p:extLst>
      <p:ext uri="{BB962C8B-B14F-4D97-AF65-F5344CB8AC3E}">
        <p14:creationId xmlns:p14="http://schemas.microsoft.com/office/powerpoint/2010/main" val="473424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a:t>The</a:t>
            </a:r>
            <a:r>
              <a:rPr lang="en-US" baseline="0" dirty="0"/>
              <a:t> team</a:t>
            </a:r>
            <a:r>
              <a:rPr lang="en-US" dirty="0"/>
              <a:t> have made great progress</a:t>
            </a:r>
            <a:r>
              <a:rPr lang="en-US" baseline="0" dirty="0"/>
              <a:t> since the pilots started earlier this year: </a:t>
            </a:r>
          </a:p>
          <a:p>
            <a:endParaRPr lang="en-US" baseline="0" dirty="0"/>
          </a:p>
          <a:p>
            <a:pPr marL="228600" indent="-228600">
              <a:buAutoNum type="arabicPeriod"/>
            </a:pPr>
            <a:r>
              <a:rPr lang="en-US" baseline="0" dirty="0"/>
              <a:t>The publishers themselves have produced a new user experience workflow, which is about to be tested with pharma </a:t>
            </a:r>
            <a:r>
              <a:rPr lang="en-US" baseline="0" dirty="0" err="1"/>
              <a:t>endusers</a:t>
            </a:r>
            <a:endParaRPr lang="en-US" baseline="0" dirty="0"/>
          </a:p>
          <a:p>
            <a:pPr marL="228600" indent="-228600">
              <a:buAutoNum type="arabicPeriod"/>
            </a:pPr>
            <a:r>
              <a:rPr lang="en-US" baseline="0" dirty="0"/>
              <a:t>The team have also agreed requirements for granular usage statistics which will be moved forward in the second half of the year; and</a:t>
            </a:r>
          </a:p>
          <a:p>
            <a:pPr marL="228600" indent="-228600">
              <a:buAutoNum type="arabicPeriod"/>
            </a:pPr>
            <a:r>
              <a:rPr lang="en-US" baseline="0" dirty="0"/>
              <a:t>The team have also explored a federated flow between publishers –  this is more common in academia, but new for pharma.  Early SAML testing with individuals was not scalable, so there is hope that a federate structure will be more streamlined.</a:t>
            </a:r>
            <a:endParaRPr lang="en-US" dirty="0"/>
          </a:p>
        </p:txBody>
      </p:sp>
    </p:spTree>
    <p:extLst>
      <p:ext uri="{BB962C8B-B14F-4D97-AF65-F5344CB8AC3E}">
        <p14:creationId xmlns:p14="http://schemas.microsoft.com/office/powerpoint/2010/main" val="81568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a:t>So onto the first of the Academic</a:t>
            </a:r>
            <a:r>
              <a:rPr lang="en-US" baseline="0" dirty="0"/>
              <a:t> pilots:  the </a:t>
            </a:r>
            <a:r>
              <a:rPr lang="en-US" dirty="0"/>
              <a:t>Privacy Preserving Persistent (P3) WAYF Pilot.  There are several important things we are trying to investigate in this pilot:</a:t>
            </a:r>
          </a:p>
          <a:p>
            <a:pPr marL="171450" marR="0" lvl="0" indent="-171450" defTabSz="872722" eaLnBrk="1" fontAlgn="auto" latinLnBrk="0" hangingPunct="1">
              <a:lnSpc>
                <a:spcPct val="100000"/>
              </a:lnSpc>
              <a:spcBef>
                <a:spcPts val="0"/>
              </a:spcBef>
              <a:spcAft>
                <a:spcPts val="0"/>
              </a:spcAft>
              <a:buClrTx/>
              <a:buSzTx/>
              <a:buFontTx/>
              <a:buChar char="-"/>
              <a:tabLst/>
              <a:defRPr/>
            </a:pPr>
            <a:r>
              <a:rPr lang="en-US" baseline="0" dirty="0"/>
              <a:t>All pilots are addressing the UX in one way or another – If we don’t streamline the UX for authentication, we won’t get </a:t>
            </a:r>
            <a:r>
              <a:rPr lang="en-US" baseline="0" dirty="0" err="1"/>
              <a:t>endusers</a:t>
            </a:r>
            <a:r>
              <a:rPr lang="en-US" baseline="0" dirty="0"/>
              <a:t> to adopt the solution</a:t>
            </a:r>
          </a:p>
          <a:p>
            <a:pPr marL="171450" lvl="3" indent="-171450">
              <a:buFontTx/>
              <a:buChar char="-"/>
            </a:pPr>
            <a:r>
              <a:rPr lang="en-US" baseline="0" dirty="0"/>
              <a:t>We want to make sure the identity provider discovery is consistent; we have a multiple of science providers participating – the idea is if an </a:t>
            </a:r>
            <a:r>
              <a:rPr lang="en-US" baseline="0" dirty="0" err="1"/>
              <a:t>enduser</a:t>
            </a:r>
            <a:r>
              <a:rPr lang="en-US" baseline="0" dirty="0"/>
              <a:t> selects your identity with one; they won’t have to repeat for the others; but this sharing of information creates a privacy problem, thus we aim for </a:t>
            </a:r>
            <a:r>
              <a:rPr lang="en-US" dirty="0"/>
              <a:t>cross-provider persistence of WAYF choice using browser local storage.</a:t>
            </a:r>
          </a:p>
          <a:p>
            <a:pPr marL="742950" lvl="1" indent="-285750">
              <a:lnSpc>
                <a:spcPct val="88000"/>
              </a:lnSpc>
              <a:spcBef>
                <a:spcPts val="400"/>
              </a:spcBef>
              <a:buClr>
                <a:srgbClr val="376092"/>
              </a:buClr>
              <a:buSzPct val="150000"/>
              <a:defRPr sz="1800"/>
            </a:pPr>
            <a:endParaRPr lang="en-US" sz="1800" dirty="0"/>
          </a:p>
          <a:p>
            <a:pPr marL="742950" lvl="1" indent="-285750">
              <a:lnSpc>
                <a:spcPct val="88000"/>
              </a:lnSpc>
              <a:spcBef>
                <a:spcPts val="400"/>
              </a:spcBef>
              <a:buClr>
                <a:srgbClr val="376092"/>
              </a:buClr>
              <a:buSzPct val="150000"/>
              <a:defRPr sz="1800"/>
            </a:pPr>
            <a:r>
              <a:rPr lang="en-US" sz="1800" dirty="0"/>
              <a:t>There</a:t>
            </a:r>
            <a:r>
              <a:rPr lang="en-US" sz="1800" baseline="0" dirty="0"/>
              <a:t> is a rather large set of folks collaborating on this; originally two pilots combined.  It is managed by </a:t>
            </a:r>
            <a:r>
              <a:rPr lang="en-US" sz="1800" baseline="0" dirty="0" err="1"/>
              <a:t>Geant</a:t>
            </a:r>
            <a:r>
              <a:rPr lang="en-US" sz="1800" baseline="0" dirty="0"/>
              <a:t>, and has participation of several access management Federations, </a:t>
            </a:r>
            <a:r>
              <a:rPr lang="en-US" sz="1800" baseline="0" dirty="0" err="1"/>
              <a:t>Sunet</a:t>
            </a:r>
            <a:r>
              <a:rPr lang="en-US" sz="1800" baseline="0" dirty="0"/>
              <a:t>, </a:t>
            </a:r>
            <a:r>
              <a:rPr lang="en-US" sz="1800" baseline="0" dirty="0" err="1"/>
              <a:t>EduServ</a:t>
            </a:r>
            <a:r>
              <a:rPr lang="en-US" sz="1800" baseline="0" dirty="0"/>
              <a:t> are two examples, as well as publishers and subscribing institutions MIT UC Davis, and many well known service providers:  ProQuest, </a:t>
            </a:r>
            <a:r>
              <a:rPr lang="en-US" sz="1800" baseline="0" dirty="0" err="1"/>
              <a:t>LibLynx</a:t>
            </a:r>
            <a:r>
              <a:rPr lang="en-US" sz="1800" baseline="0" dirty="0"/>
              <a:t>, </a:t>
            </a:r>
            <a:r>
              <a:rPr lang="en-US" sz="1800" baseline="0" dirty="0" err="1"/>
              <a:t>Ebsco</a:t>
            </a:r>
            <a:endParaRPr lang="en-US" sz="1500" dirty="0"/>
          </a:p>
          <a:p>
            <a:endParaRPr lang="en-US" dirty="0"/>
          </a:p>
        </p:txBody>
      </p:sp>
    </p:spTree>
    <p:extLst>
      <p:ext uri="{BB962C8B-B14F-4D97-AF65-F5344CB8AC3E}">
        <p14:creationId xmlns:p14="http://schemas.microsoft.com/office/powerpoint/2010/main" val="2124223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a:t>So to recap</a:t>
            </a:r>
            <a:r>
              <a:rPr lang="en-US" baseline="0" dirty="0"/>
              <a:t> – the P3WAYF pilot would like to make clear to users they only require the domain part of their email (some UX challenges there, but we will solve it), and that their </a:t>
            </a:r>
            <a:r>
              <a:rPr lang="en-US" baseline="0" dirty="0" err="1"/>
              <a:t>IdP</a:t>
            </a:r>
            <a:r>
              <a:rPr lang="en-US" baseline="0" dirty="0"/>
              <a:t> preference is stored locally in the browser, retrieved using centrally served </a:t>
            </a:r>
            <a:r>
              <a:rPr lang="en-US" baseline="0" dirty="0" err="1"/>
              <a:t>javascript</a:t>
            </a:r>
            <a:r>
              <a:rPr lang="en-US" baseline="0" dirty="0"/>
              <a:t>, not on central server.</a:t>
            </a:r>
            <a:endParaRPr lang="en-US" dirty="0"/>
          </a:p>
        </p:txBody>
      </p:sp>
    </p:spTree>
    <p:extLst>
      <p:ext uri="{BB962C8B-B14F-4D97-AF65-F5344CB8AC3E}">
        <p14:creationId xmlns:p14="http://schemas.microsoft.com/office/powerpoint/2010/main" val="41430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a:t>This pilot</a:t>
            </a:r>
            <a:r>
              <a:rPr lang="en-US" baseline="0" dirty="0"/>
              <a:t> is actually similar to the PW3 Pilot, but the implementation is different.</a:t>
            </a:r>
          </a:p>
          <a:p>
            <a:r>
              <a:rPr lang="en-US" baseline="0" dirty="0"/>
              <a:t>The goals are similar to the rest of the pilots:</a:t>
            </a:r>
          </a:p>
          <a:p>
            <a:endParaRPr lang="en-US" baseline="0" dirty="0"/>
          </a:p>
          <a:p>
            <a:pPr marL="742950" lvl="1" indent="-285750">
              <a:lnSpc>
                <a:spcPct val="88000"/>
              </a:lnSpc>
              <a:spcBef>
                <a:spcPts val="400"/>
              </a:spcBef>
              <a:buClr>
                <a:srgbClr val="376092"/>
              </a:buClr>
              <a:buSzPct val="150000"/>
              <a:defRPr sz="1800"/>
            </a:pPr>
            <a:r>
              <a:rPr lang="en-US" dirty="0"/>
              <a:t>Seamless Access as close to IP Authentication as possible - go from 6 clicks to zero as much as possible</a:t>
            </a:r>
          </a:p>
          <a:p>
            <a:pPr marL="742950" lvl="1" indent="-285750">
              <a:lnSpc>
                <a:spcPct val="88000"/>
              </a:lnSpc>
              <a:spcBef>
                <a:spcPts val="400"/>
              </a:spcBef>
              <a:buClr>
                <a:srgbClr val="376092"/>
              </a:buClr>
              <a:buSzPct val="150000"/>
              <a:defRPr sz="1800"/>
            </a:pPr>
            <a:r>
              <a:rPr lang="en-US" dirty="0"/>
              <a:t>Eliminate steps which users have to repeat for every publisher</a:t>
            </a:r>
          </a:p>
          <a:p>
            <a:pPr marL="742950" lvl="1" indent="-285750">
              <a:lnSpc>
                <a:spcPct val="88000"/>
              </a:lnSpc>
              <a:spcBef>
                <a:spcPts val="400"/>
              </a:spcBef>
              <a:buClr>
                <a:srgbClr val="376092"/>
              </a:buClr>
              <a:buSzPct val="150000"/>
              <a:defRPr sz="1800"/>
            </a:pPr>
            <a:r>
              <a:rPr lang="en-US" dirty="0"/>
              <a:t>Support for remote access </a:t>
            </a:r>
          </a:p>
          <a:p>
            <a:endParaRPr lang="en-US" dirty="0"/>
          </a:p>
          <a:p>
            <a:r>
              <a:rPr lang="en-US" dirty="0"/>
              <a:t>RA21 are hoping to create a shared infrastructure for</a:t>
            </a:r>
            <a:r>
              <a:rPr lang="en-US" baseline="0" dirty="0"/>
              <a:t> sharing WAYF data amongst publishers.</a:t>
            </a:r>
          </a:p>
          <a:p>
            <a:endParaRPr lang="en-US" baseline="0" dirty="0"/>
          </a:p>
          <a:p>
            <a:r>
              <a:rPr lang="en-US" baseline="0" dirty="0"/>
              <a:t>We hope to test out – if we build a shared open infrastructure – how would governance and data formats work?</a:t>
            </a:r>
            <a:endParaRPr lang="en-US" dirty="0"/>
          </a:p>
        </p:txBody>
      </p:sp>
    </p:spTree>
    <p:extLst>
      <p:ext uri="{BB962C8B-B14F-4D97-AF65-F5344CB8AC3E}">
        <p14:creationId xmlns:p14="http://schemas.microsoft.com/office/powerpoint/2010/main" val="515219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a:t>We have built</a:t>
            </a:r>
            <a:r>
              <a:rPr lang="en-US" baseline="0" dirty="0"/>
              <a:t> an infrastructure not owned by anybody.  The infrastructure will hold a hash key for each user which is mapped through cookies on the users device so users do not have to repeat, and the information gets carried which will allow publishers to exchange information with each other and get close to the IP authentication experience.</a:t>
            </a:r>
          </a:p>
          <a:p>
            <a:endParaRPr lang="en-US" baseline="0" dirty="0"/>
          </a:p>
          <a:p>
            <a:r>
              <a:rPr lang="en-US" baseline="0" dirty="0"/>
              <a:t>So let look at a use case:</a:t>
            </a:r>
            <a:endParaRPr lang="en-US" dirty="0"/>
          </a:p>
        </p:txBody>
      </p:sp>
    </p:spTree>
    <p:extLst>
      <p:ext uri="{BB962C8B-B14F-4D97-AF65-F5344CB8AC3E}">
        <p14:creationId xmlns:p14="http://schemas.microsoft.com/office/powerpoint/2010/main" val="142909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742950" y="2130427"/>
            <a:ext cx="8420100" cy="1470026"/>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1pPr>
            <a:lvl2pPr marL="0" marR="0" lvl="1"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2pPr>
            <a:lvl3pPr marL="0" marR="0" lvl="2"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3pPr>
            <a:lvl4pPr marL="0" marR="0" lvl="3"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4pPr>
            <a:lvl5pPr marL="0" marR="0" lvl="4"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5pPr>
            <a:lvl6pPr marL="0" marR="0" lvl="5"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6pPr>
            <a:lvl7pPr marL="0" marR="0" lvl="6"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7pPr>
            <a:lvl8pPr marL="0" marR="0" lvl="7"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8pPr>
            <a:lvl9pPr marL="0" marR="0" lvl="8"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9pPr>
          </a:lstStyle>
          <a:p>
            <a:endParaRPr/>
          </a:p>
        </p:txBody>
      </p:sp>
      <p:sp>
        <p:nvSpPr>
          <p:cNvPr id="16" name="Shape 16"/>
          <p:cNvSpPr txBox="1">
            <a:spLocks noGrp="1"/>
          </p:cNvSpPr>
          <p:nvPr>
            <p:ph type="body" idx="1"/>
          </p:nvPr>
        </p:nvSpPr>
        <p:spPr>
          <a:xfrm>
            <a:off x="1485900" y="3886200"/>
            <a:ext cx="6934200" cy="1752600"/>
          </a:xfrm>
          <a:prstGeom prst="rect">
            <a:avLst/>
          </a:prstGeom>
          <a:noFill/>
          <a:ln>
            <a:noFill/>
          </a:ln>
        </p:spPr>
        <p:txBody>
          <a:bodyPr wrap="square" lIns="91425" tIns="91425" rIns="91425" bIns="91425" anchor="t" anchorCtr="0"/>
          <a:lstStyle>
            <a:lvl1pPr marL="0" marR="0" lvl="0" indent="0" algn="ctr" rtl="0">
              <a:lnSpc>
                <a:spcPct val="100000"/>
              </a:lnSpc>
              <a:spcBef>
                <a:spcPts val="700"/>
              </a:spcBef>
              <a:spcAft>
                <a:spcPts val="0"/>
              </a:spcAft>
              <a:buClr>
                <a:srgbClr val="888888"/>
              </a:buClr>
              <a:buSzPct val="100000"/>
              <a:buFont typeface="Arial"/>
              <a:buNone/>
              <a:defRPr sz="3200" b="0" i="0" u="none" strike="noStrike" cap="none">
                <a:solidFill>
                  <a:srgbClr val="888888"/>
                </a:solidFill>
                <a:latin typeface="Calibri"/>
                <a:ea typeface="Calibri"/>
                <a:cs typeface="Calibri"/>
                <a:sym typeface="Calibri"/>
              </a:defRPr>
            </a:lvl1pPr>
            <a:lvl2pPr marL="0" marR="0" lvl="1" indent="457200" algn="ctr" rtl="0">
              <a:lnSpc>
                <a:spcPct val="100000"/>
              </a:lnSpc>
              <a:spcBef>
                <a:spcPts val="700"/>
              </a:spcBef>
              <a:spcAft>
                <a:spcPts val="0"/>
              </a:spcAft>
              <a:buClr>
                <a:srgbClr val="888888"/>
              </a:buClr>
              <a:buSzPct val="100000"/>
              <a:buFont typeface="Arial"/>
              <a:buNone/>
              <a:defRPr sz="3200" b="0" i="0" u="none" strike="noStrike" cap="none">
                <a:solidFill>
                  <a:srgbClr val="888888"/>
                </a:solidFill>
                <a:latin typeface="Calibri"/>
                <a:ea typeface="Calibri"/>
                <a:cs typeface="Calibri"/>
                <a:sym typeface="Calibri"/>
              </a:defRPr>
            </a:lvl2pPr>
            <a:lvl3pPr marL="0" marR="0" lvl="2" indent="914400" algn="ctr" rtl="0">
              <a:lnSpc>
                <a:spcPct val="100000"/>
              </a:lnSpc>
              <a:spcBef>
                <a:spcPts val="700"/>
              </a:spcBef>
              <a:spcAft>
                <a:spcPts val="0"/>
              </a:spcAft>
              <a:buClr>
                <a:srgbClr val="888888"/>
              </a:buClr>
              <a:buSzPct val="100000"/>
              <a:buFont typeface="Arial"/>
              <a:buNone/>
              <a:defRPr sz="3200" b="0" i="0" u="none" strike="noStrike" cap="none">
                <a:solidFill>
                  <a:srgbClr val="888888"/>
                </a:solidFill>
                <a:latin typeface="Calibri"/>
                <a:ea typeface="Calibri"/>
                <a:cs typeface="Calibri"/>
                <a:sym typeface="Calibri"/>
              </a:defRPr>
            </a:lvl3pPr>
            <a:lvl4pPr marL="0" marR="0" lvl="3" indent="1371600" algn="ctr" rtl="0">
              <a:lnSpc>
                <a:spcPct val="100000"/>
              </a:lnSpc>
              <a:spcBef>
                <a:spcPts val="700"/>
              </a:spcBef>
              <a:spcAft>
                <a:spcPts val="0"/>
              </a:spcAft>
              <a:buClr>
                <a:srgbClr val="888888"/>
              </a:buClr>
              <a:buSzPct val="100000"/>
              <a:buFont typeface="Arial"/>
              <a:buNone/>
              <a:defRPr sz="3200" b="0" i="0" u="none" strike="noStrike" cap="none">
                <a:solidFill>
                  <a:srgbClr val="888888"/>
                </a:solidFill>
                <a:latin typeface="Calibri"/>
                <a:ea typeface="Calibri"/>
                <a:cs typeface="Calibri"/>
                <a:sym typeface="Calibri"/>
              </a:defRPr>
            </a:lvl4pPr>
            <a:lvl5pPr marL="0" marR="0" lvl="4" indent="1828800" algn="ctr" rtl="0">
              <a:lnSpc>
                <a:spcPct val="100000"/>
              </a:lnSpc>
              <a:spcBef>
                <a:spcPts val="700"/>
              </a:spcBef>
              <a:spcAft>
                <a:spcPts val="0"/>
              </a:spcAft>
              <a:buClr>
                <a:srgbClr val="888888"/>
              </a:buClr>
              <a:buSzPct val="100000"/>
              <a:buFont typeface="Arial"/>
              <a:buNone/>
              <a:defRPr sz="3200" b="0" i="0" u="none" strike="noStrike" cap="none">
                <a:solidFill>
                  <a:srgbClr val="888888"/>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17" name="Shape 17"/>
          <p:cNvSpPr/>
          <p:nvPr/>
        </p:nvSpPr>
        <p:spPr>
          <a:xfrm>
            <a:off x="0" y="6675119"/>
            <a:ext cx="9906000" cy="182881"/>
          </a:xfrm>
          <a:prstGeom prst="rect">
            <a:avLst/>
          </a:prstGeom>
          <a:solidFill>
            <a:srgbClr val="6DC8C1"/>
          </a:solidFill>
          <a:ln>
            <a:noFill/>
          </a:ln>
        </p:spPr>
        <p:txBody>
          <a:bodyPr wrap="square" lIns="45700" tIns="45700" rIns="45700" bIns="45700" anchor="ctr" anchorCtr="0">
            <a:noAutofit/>
          </a:bodyPr>
          <a:lstStyle/>
          <a:p>
            <a:pPr marL="0" marR="0" lvl="0" indent="-114300" algn="ctr" rtl="0">
              <a:lnSpc>
                <a:spcPct val="100000"/>
              </a:lnSpc>
              <a:spcBef>
                <a:spcPts val="0"/>
              </a:spcBef>
              <a:spcAft>
                <a:spcPts val="0"/>
              </a:spcAft>
              <a:buClr>
                <a:srgbClr val="FFFFFF"/>
              </a:buClr>
              <a:buFont typeface="Calibri"/>
              <a:buNone/>
            </a:pPr>
            <a:endParaRPr sz="1800" b="0" i="0" u="none" strike="noStrike" cap="none">
              <a:solidFill>
                <a:srgbClr val="000000"/>
              </a:solidFill>
              <a:latin typeface="Calibri"/>
              <a:ea typeface="Calibri"/>
              <a:cs typeface="Calibri"/>
              <a:sym typeface="Calibri"/>
            </a:endParaRPr>
          </a:p>
        </p:txBody>
      </p:sp>
      <p:sp>
        <p:nvSpPr>
          <p:cNvPr id="18" name="Shape 18"/>
          <p:cNvSpPr/>
          <p:nvPr/>
        </p:nvSpPr>
        <p:spPr>
          <a:xfrm>
            <a:off x="0" y="-1"/>
            <a:ext cx="9906000" cy="276648"/>
          </a:xfrm>
          <a:prstGeom prst="rect">
            <a:avLst/>
          </a:prstGeom>
          <a:solidFill>
            <a:srgbClr val="6DC8C1"/>
          </a:solidFill>
          <a:ln>
            <a:noFill/>
          </a:ln>
        </p:spPr>
        <p:txBody>
          <a:bodyPr wrap="square" lIns="45700" tIns="45700" rIns="45700" bIns="45700" anchor="ctr" anchorCtr="0">
            <a:noAutofit/>
          </a:bodyPr>
          <a:lstStyle/>
          <a:p>
            <a:pPr marL="0" marR="0" lvl="0" indent="-114300" algn="ctr" rtl="0">
              <a:lnSpc>
                <a:spcPct val="100000"/>
              </a:lnSpc>
              <a:spcBef>
                <a:spcPts val="0"/>
              </a:spcBef>
              <a:spcAft>
                <a:spcPts val="0"/>
              </a:spcAft>
              <a:buClr>
                <a:srgbClr val="FFFFFF"/>
              </a:buClr>
              <a:buFont typeface="Calibri"/>
              <a:buNone/>
            </a:pPr>
            <a:endParaRPr sz="1800" b="0" i="0" u="none" strike="noStrike" cap="none">
              <a:solidFill>
                <a:srgbClr val="000000"/>
              </a:solidFill>
              <a:latin typeface="Calibri"/>
              <a:ea typeface="Calibri"/>
              <a:cs typeface="Calibri"/>
              <a:sym typeface="Calibri"/>
            </a:endParaRPr>
          </a:p>
        </p:txBody>
      </p:sp>
      <p:sp>
        <p:nvSpPr>
          <p:cNvPr id="19" name="Shape 19"/>
          <p:cNvSpPr txBox="1">
            <a:spLocks noGrp="1"/>
          </p:cNvSpPr>
          <p:nvPr>
            <p:ph type="sldNum" idx="12"/>
          </p:nvPr>
        </p:nvSpPr>
        <p:spPr>
          <a:xfrm>
            <a:off x="4787900" y="6172200"/>
            <a:ext cx="2311400" cy="36830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FFFFFF"/>
              </a:buClr>
              <a:buSzPct val="100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a:t>
            </a:fld>
            <a:endParaRPr lang="en-US" sz="12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One column">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825500" y="1436690"/>
            <a:ext cx="8239127" cy="1692772"/>
          </a:xfrm>
          <a:prstGeom prst="rect">
            <a:avLst/>
          </a:prstGeom>
          <a:noFill/>
          <a:ln>
            <a:noFill/>
          </a:ln>
        </p:spPr>
        <p:txBody>
          <a:bodyPr wrap="square" lIns="91425" tIns="91425" rIns="91425" bIns="91425" anchor="t" anchorCtr="0"/>
          <a:lstStyle>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55" name="Shape 55"/>
          <p:cNvSpPr txBox="1">
            <a:spLocks noGrp="1"/>
          </p:cNvSpPr>
          <p:nvPr>
            <p:ph type="title"/>
          </p:nvPr>
        </p:nvSpPr>
        <p:spPr>
          <a:xfrm>
            <a:off x="825500" y="538162"/>
            <a:ext cx="8239127" cy="37055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1pPr>
            <a:lvl2pPr marL="0" marR="0" lvl="1"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2pPr>
            <a:lvl3pPr marL="0" marR="0" lvl="2"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3pPr>
            <a:lvl4pPr marL="0" marR="0" lvl="3"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4pPr>
            <a:lvl5pPr marL="0" marR="0" lvl="4"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5pPr>
            <a:lvl6pPr marL="0" marR="0" lvl="5"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6pPr>
            <a:lvl7pPr marL="0" marR="0" lvl="6"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7pPr>
            <a:lvl8pPr marL="0" marR="0" lvl="7"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8pPr>
            <a:lvl9pPr marL="0" marR="0" lvl="8"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4787900" y="6172200"/>
            <a:ext cx="2311400" cy="36830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FFFFFF"/>
              </a:buClr>
              <a:buSzPct val="100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a:t>
            </a:fld>
            <a:endParaRPr lang="en-US" sz="12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One column + image">
    <p:spTree>
      <p:nvGrpSpPr>
        <p:cNvPr id="1" name="Shape 57"/>
        <p:cNvGrpSpPr/>
        <p:nvPr/>
      </p:nvGrpSpPr>
      <p:grpSpPr>
        <a:xfrm>
          <a:off x="0" y="0"/>
          <a:ext cx="0" cy="0"/>
          <a:chOff x="0" y="0"/>
          <a:chExt cx="0" cy="0"/>
        </a:xfrm>
      </p:grpSpPr>
      <p:sp>
        <p:nvSpPr>
          <p:cNvPr id="58" name="Shape 58"/>
          <p:cNvSpPr>
            <a:spLocks noGrp="1"/>
          </p:cNvSpPr>
          <p:nvPr>
            <p:ph type="pic" idx="2"/>
          </p:nvPr>
        </p:nvSpPr>
        <p:spPr>
          <a:xfrm>
            <a:off x="5111855" y="1436687"/>
            <a:ext cx="3945601" cy="554000"/>
          </a:xfrm>
          <a:prstGeom prst="rect">
            <a:avLst/>
          </a:prstGeom>
          <a:noFill/>
          <a:ln>
            <a:noFill/>
          </a:ln>
        </p:spPr>
        <p:txBody>
          <a:bodyPr wrap="square" lIns="91425" tIns="91425" rIns="91425" bIns="91425" anchor="t" anchorCtr="0"/>
          <a:lstStyle>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59" name="Shape 59"/>
          <p:cNvSpPr txBox="1">
            <a:spLocks noGrp="1"/>
          </p:cNvSpPr>
          <p:nvPr>
            <p:ph type="title"/>
          </p:nvPr>
        </p:nvSpPr>
        <p:spPr>
          <a:xfrm>
            <a:off x="825500" y="538162"/>
            <a:ext cx="8239127" cy="37055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1pPr>
            <a:lvl2pPr marL="0" marR="0" lvl="1"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2pPr>
            <a:lvl3pPr marL="0" marR="0" lvl="2"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3pPr>
            <a:lvl4pPr marL="0" marR="0" lvl="3"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4pPr>
            <a:lvl5pPr marL="0" marR="0" lvl="4"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5pPr>
            <a:lvl6pPr marL="0" marR="0" lvl="5"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6pPr>
            <a:lvl7pPr marL="0" marR="0" lvl="6"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7pPr>
            <a:lvl8pPr marL="0" marR="0" lvl="7"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8pPr>
            <a:lvl9pPr marL="0" marR="0" lvl="8"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825500" y="1436690"/>
            <a:ext cx="3945600" cy="1692772"/>
          </a:xfrm>
          <a:prstGeom prst="rect">
            <a:avLst/>
          </a:prstGeom>
          <a:noFill/>
          <a:ln>
            <a:noFill/>
          </a:ln>
        </p:spPr>
        <p:txBody>
          <a:bodyPr wrap="square" lIns="91425" tIns="91425" rIns="91425" bIns="91425" anchor="t" anchorCtr="0"/>
          <a:lstStyle>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4787900" y="6172200"/>
            <a:ext cx="2311400" cy="36830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FFFFFF"/>
              </a:buClr>
              <a:buSzPct val="100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a:t>
            </a:fld>
            <a:endParaRPr lang="en-US" sz="12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 column">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825253" y="1436690"/>
            <a:ext cx="3944549" cy="1692772"/>
          </a:xfrm>
          <a:prstGeom prst="rect">
            <a:avLst/>
          </a:prstGeom>
          <a:noFill/>
          <a:ln>
            <a:noFill/>
          </a:ln>
        </p:spPr>
        <p:txBody>
          <a:bodyPr wrap="square" lIns="91425" tIns="91425" rIns="91425" bIns="91425" anchor="t" anchorCtr="0"/>
          <a:lstStyle>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5120080" y="1436689"/>
            <a:ext cx="3944549" cy="1692773"/>
          </a:xfrm>
          <a:prstGeom prst="rect">
            <a:avLst/>
          </a:prstGeom>
          <a:noFill/>
          <a:ln>
            <a:noFill/>
          </a:ln>
        </p:spPr>
        <p:txBody>
          <a:bodyPr wrap="square" lIns="91425" tIns="91425" rIns="91425" bIns="91425" anchor="t" anchorCtr="0"/>
          <a:lstStyle>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65" name="Shape 65"/>
          <p:cNvSpPr txBox="1">
            <a:spLocks noGrp="1"/>
          </p:cNvSpPr>
          <p:nvPr>
            <p:ph type="title"/>
          </p:nvPr>
        </p:nvSpPr>
        <p:spPr>
          <a:xfrm>
            <a:off x="825500" y="538162"/>
            <a:ext cx="8239127" cy="37055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1pPr>
            <a:lvl2pPr marL="0" marR="0" lvl="1"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2pPr>
            <a:lvl3pPr marL="0" marR="0" lvl="2"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3pPr>
            <a:lvl4pPr marL="0" marR="0" lvl="3"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4pPr>
            <a:lvl5pPr marL="0" marR="0" lvl="4"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5pPr>
            <a:lvl6pPr marL="0" marR="0" lvl="5"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6pPr>
            <a:lvl7pPr marL="0" marR="0" lvl="6"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7pPr>
            <a:lvl8pPr marL="0" marR="0" lvl="7"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8pPr>
            <a:lvl9pPr marL="0" marR="0" lvl="8"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4787900" y="6172200"/>
            <a:ext cx="2311400" cy="36830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FFFFFF"/>
              </a:buClr>
              <a:buSzPct val="100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a:t>
            </a:fld>
            <a:endParaRPr lang="en-US" sz="12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hree colum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25500" y="538162"/>
            <a:ext cx="8239127" cy="37055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1pPr>
            <a:lvl2pPr marL="0" marR="0" lvl="1"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2pPr>
            <a:lvl3pPr marL="0" marR="0" lvl="2"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3pPr>
            <a:lvl4pPr marL="0" marR="0" lvl="3"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4pPr>
            <a:lvl5pPr marL="0" marR="0" lvl="4"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5pPr>
            <a:lvl6pPr marL="0" marR="0" lvl="5"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6pPr>
            <a:lvl7pPr marL="0" marR="0" lvl="6"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7pPr>
            <a:lvl8pPr marL="0" marR="0" lvl="7"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8pPr>
            <a:lvl9pPr marL="0" marR="0" lvl="8"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825500" y="1436687"/>
            <a:ext cx="2501900" cy="2000550"/>
          </a:xfrm>
          <a:prstGeom prst="rect">
            <a:avLst/>
          </a:prstGeom>
          <a:noFill/>
          <a:ln>
            <a:noFill/>
          </a:ln>
        </p:spPr>
        <p:txBody>
          <a:bodyPr wrap="square" lIns="91425" tIns="91425" rIns="91425" bIns="91425" anchor="t" anchorCtr="0"/>
          <a:lstStyle>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70" name="Shape 70"/>
          <p:cNvSpPr txBox="1">
            <a:spLocks noGrp="1"/>
          </p:cNvSpPr>
          <p:nvPr>
            <p:ph type="body" idx="2"/>
          </p:nvPr>
        </p:nvSpPr>
        <p:spPr>
          <a:xfrm>
            <a:off x="3687762" y="1436687"/>
            <a:ext cx="2501901" cy="2000550"/>
          </a:xfrm>
          <a:prstGeom prst="rect">
            <a:avLst/>
          </a:prstGeom>
          <a:noFill/>
          <a:ln>
            <a:noFill/>
          </a:ln>
        </p:spPr>
        <p:txBody>
          <a:bodyPr wrap="square" lIns="91425" tIns="91425" rIns="91425" bIns="91425" anchor="t" anchorCtr="0"/>
          <a:lstStyle>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71" name="Shape 71"/>
          <p:cNvSpPr txBox="1">
            <a:spLocks noGrp="1"/>
          </p:cNvSpPr>
          <p:nvPr>
            <p:ph type="body" idx="3"/>
          </p:nvPr>
        </p:nvSpPr>
        <p:spPr>
          <a:xfrm>
            <a:off x="6550025" y="1436687"/>
            <a:ext cx="2501900" cy="2000550"/>
          </a:xfrm>
          <a:prstGeom prst="rect">
            <a:avLst/>
          </a:prstGeom>
          <a:noFill/>
          <a:ln>
            <a:noFill/>
          </a:ln>
        </p:spPr>
        <p:txBody>
          <a:bodyPr wrap="square" lIns="91425" tIns="91425" rIns="91425" bIns="91425" anchor="t" anchorCtr="0"/>
          <a:lstStyle>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4787900" y="6172200"/>
            <a:ext cx="2311400" cy="36830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FFFFFF"/>
              </a:buClr>
              <a:buSzPct val="100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a:t>
            </a:fld>
            <a:endParaRPr lang="en-US" sz="12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825500" y="538162"/>
            <a:ext cx="8239127" cy="37055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1pPr>
            <a:lvl2pPr marL="0" marR="0" lvl="1"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2pPr>
            <a:lvl3pPr marL="0" marR="0" lvl="2"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3pPr>
            <a:lvl4pPr marL="0" marR="0" lvl="3"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4pPr>
            <a:lvl5pPr marL="0" marR="0" lvl="4"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5pPr>
            <a:lvl6pPr marL="0" marR="0" lvl="5"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6pPr>
            <a:lvl7pPr marL="0" marR="0" lvl="6"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7pPr>
            <a:lvl8pPr marL="0" marR="0" lvl="7"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8pPr>
            <a:lvl9pPr marL="0" marR="0" lvl="8"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4787900" y="6172200"/>
            <a:ext cx="2311400" cy="36830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FFFFFF"/>
              </a:buClr>
              <a:buSzPct val="100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a:t>
            </a:fld>
            <a:endParaRPr lang="en-US" sz="12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Bullets &amp; Photo">
    <p:spTree>
      <p:nvGrpSpPr>
        <p:cNvPr id="1" name="Shape 76"/>
        <p:cNvGrpSpPr/>
        <p:nvPr/>
      </p:nvGrpSpPr>
      <p:grpSpPr>
        <a:xfrm>
          <a:off x="0" y="0"/>
          <a:ext cx="0" cy="0"/>
          <a:chOff x="0" y="0"/>
          <a:chExt cx="0" cy="0"/>
        </a:xfrm>
      </p:grpSpPr>
      <p:sp>
        <p:nvSpPr>
          <p:cNvPr id="77" name="Shape 77"/>
          <p:cNvSpPr>
            <a:spLocks noGrp="1"/>
          </p:cNvSpPr>
          <p:nvPr>
            <p:ph type="pic" idx="2"/>
          </p:nvPr>
        </p:nvSpPr>
        <p:spPr>
          <a:xfrm>
            <a:off x="5117455" y="1830585"/>
            <a:ext cx="4063008" cy="4420196"/>
          </a:xfrm>
          <a:prstGeom prst="rect">
            <a:avLst/>
          </a:prstGeom>
          <a:noFill/>
          <a:ln>
            <a:noFill/>
          </a:ln>
        </p:spPr>
        <p:txBody>
          <a:bodyPr wrap="square" lIns="91425" tIns="91425" rIns="91425" bIns="91425" anchor="t" anchorCtr="0"/>
          <a:lstStyle>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78" name="Shape 78"/>
          <p:cNvSpPr txBox="1">
            <a:spLocks noGrp="1"/>
          </p:cNvSpPr>
          <p:nvPr>
            <p:ph type="title"/>
          </p:nvPr>
        </p:nvSpPr>
        <p:spPr>
          <a:xfrm>
            <a:off x="495300" y="455788"/>
            <a:ext cx="8915400" cy="1143001"/>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1pPr>
            <a:lvl2pPr marL="0" marR="0" lvl="1"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2pPr>
            <a:lvl3pPr marL="0" marR="0" lvl="2"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3pPr>
            <a:lvl4pPr marL="0" marR="0" lvl="3"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4pPr>
            <a:lvl5pPr marL="0" marR="0" lvl="4"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5pPr>
            <a:lvl6pPr marL="0" marR="0" lvl="5"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6pPr>
            <a:lvl7pPr marL="0" marR="0" lvl="6"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7pPr>
            <a:lvl8pPr marL="0" marR="0" lvl="7"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8pPr>
            <a:lvl9pPr marL="0" marR="0" lvl="8"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9pPr>
          </a:lstStyle>
          <a:p>
            <a:endParaRPr/>
          </a:p>
        </p:txBody>
      </p:sp>
      <p:sp>
        <p:nvSpPr>
          <p:cNvPr id="79" name="Shape 79"/>
          <p:cNvSpPr txBox="1">
            <a:spLocks noGrp="1"/>
          </p:cNvSpPr>
          <p:nvPr>
            <p:ph type="body" idx="1"/>
          </p:nvPr>
        </p:nvSpPr>
        <p:spPr>
          <a:xfrm>
            <a:off x="725537" y="1830585"/>
            <a:ext cx="4063008" cy="4420196"/>
          </a:xfrm>
          <a:prstGeom prst="rect">
            <a:avLst/>
          </a:prstGeom>
          <a:noFill/>
          <a:ln>
            <a:noFill/>
          </a:ln>
        </p:spPr>
        <p:txBody>
          <a:bodyPr wrap="square" lIns="91425" tIns="91425" rIns="91425" bIns="91425" anchor="t" anchorCtr="0"/>
          <a:lstStyle>
            <a:lvl1pPr marL="252580" marR="0" lvl="0" indent="-119230" algn="l" rtl="0">
              <a:lnSpc>
                <a:spcPct val="100000"/>
              </a:lnSpc>
              <a:spcBef>
                <a:spcPts val="2300"/>
              </a:spcBef>
              <a:spcAft>
                <a:spcPts val="0"/>
              </a:spcAft>
              <a:buClr>
                <a:srgbClr val="404040"/>
              </a:buClr>
              <a:buSzPct val="100000"/>
              <a:buFont typeface="Arial"/>
              <a:buChar char="•"/>
              <a:defRPr sz="2100" b="0" i="0" u="none" strike="noStrike" cap="none">
                <a:solidFill>
                  <a:srgbClr val="404040"/>
                </a:solidFill>
                <a:latin typeface="Calibri"/>
                <a:ea typeface="Calibri"/>
                <a:cs typeface="Calibri"/>
                <a:sym typeface="Calibri"/>
              </a:defRPr>
            </a:lvl1pPr>
            <a:lvl2pPr marL="505160" marR="0" lvl="1" indent="-130510" algn="l" rtl="0">
              <a:lnSpc>
                <a:spcPct val="100000"/>
              </a:lnSpc>
              <a:spcBef>
                <a:spcPts val="2300"/>
              </a:spcBef>
              <a:spcAft>
                <a:spcPts val="0"/>
              </a:spcAft>
              <a:buClr>
                <a:srgbClr val="404040"/>
              </a:buClr>
              <a:buSzPct val="100000"/>
              <a:buFont typeface="Arial"/>
              <a:buChar char="–"/>
              <a:defRPr sz="2100" b="0" i="0" u="none" strike="noStrike" cap="none">
                <a:solidFill>
                  <a:srgbClr val="404040"/>
                </a:solidFill>
                <a:latin typeface="Calibri"/>
                <a:ea typeface="Calibri"/>
                <a:cs typeface="Calibri"/>
                <a:sym typeface="Calibri"/>
              </a:defRPr>
            </a:lvl2pPr>
            <a:lvl3pPr marL="757739" marR="0" lvl="2" indent="-129089" algn="l" rtl="0">
              <a:lnSpc>
                <a:spcPct val="100000"/>
              </a:lnSpc>
              <a:spcBef>
                <a:spcPts val="2300"/>
              </a:spcBef>
              <a:spcAft>
                <a:spcPts val="0"/>
              </a:spcAft>
              <a:buClr>
                <a:srgbClr val="404040"/>
              </a:buClr>
              <a:buSzPct val="100000"/>
              <a:buFont typeface="Arial"/>
              <a:buChar char="•"/>
              <a:defRPr sz="2100" b="0" i="0" u="none" strike="noStrike" cap="none">
                <a:solidFill>
                  <a:srgbClr val="404040"/>
                </a:solidFill>
                <a:latin typeface="Calibri"/>
                <a:ea typeface="Calibri"/>
                <a:cs typeface="Calibri"/>
                <a:sym typeface="Calibri"/>
              </a:defRPr>
            </a:lvl3pPr>
            <a:lvl4pPr marL="1010320" marR="0" lvl="3" indent="-127670" algn="l" rtl="0">
              <a:lnSpc>
                <a:spcPct val="100000"/>
              </a:lnSpc>
              <a:spcBef>
                <a:spcPts val="2300"/>
              </a:spcBef>
              <a:spcAft>
                <a:spcPts val="0"/>
              </a:spcAft>
              <a:buClr>
                <a:srgbClr val="404040"/>
              </a:buClr>
              <a:buSzPct val="100000"/>
              <a:buFont typeface="Arial"/>
              <a:buChar char="–"/>
              <a:defRPr sz="2100" b="0" i="0" u="none" strike="noStrike" cap="none">
                <a:solidFill>
                  <a:srgbClr val="404040"/>
                </a:solidFill>
                <a:latin typeface="Calibri"/>
                <a:ea typeface="Calibri"/>
                <a:cs typeface="Calibri"/>
                <a:sym typeface="Calibri"/>
              </a:defRPr>
            </a:lvl4pPr>
            <a:lvl5pPr marL="1262901" marR="0" lvl="4" indent="-126251" algn="l" rtl="0">
              <a:lnSpc>
                <a:spcPct val="100000"/>
              </a:lnSpc>
              <a:spcBef>
                <a:spcPts val="2300"/>
              </a:spcBef>
              <a:spcAft>
                <a:spcPts val="0"/>
              </a:spcAft>
              <a:buClr>
                <a:srgbClr val="404040"/>
              </a:buClr>
              <a:buSzPct val="100000"/>
              <a:buFont typeface="Arial"/>
              <a:buChar char="»"/>
              <a:defRPr sz="21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9642018" y="6628921"/>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FFFFFF"/>
              </a:buClr>
              <a:buSzPct val="100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a:t>
            </a:fld>
            <a:endParaRPr lang="en-US" sz="12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95300" y="6356353"/>
            <a:ext cx="2311400" cy="365125"/>
          </a:xfrm>
          <a:prstGeom prst="rect">
            <a:avLst/>
          </a:prstGeom>
        </p:spPr>
        <p:txBody>
          <a:bodyPr/>
          <a:lstStyle/>
          <a:p>
            <a:fld id="{79A6F3B6-9D5B-414C-9AB8-BD81BEBFCAC9}" type="datetimeFigureOut">
              <a:rPr lang="en-US" smtClean="0"/>
              <a:t>11/13/2017</a:t>
            </a:fld>
            <a:endParaRPr lang="en-US"/>
          </a:p>
        </p:txBody>
      </p:sp>
      <p:sp>
        <p:nvSpPr>
          <p:cNvPr id="4" name="Footer Placeholder 3"/>
          <p:cNvSpPr>
            <a:spLocks noGrp="1"/>
          </p:cNvSpPr>
          <p:nvPr>
            <p:ph type="ftr" sz="quarter" idx="11"/>
          </p:nvPr>
        </p:nvSpPr>
        <p:spPr>
          <a:xfrm>
            <a:off x="3384550" y="6356353"/>
            <a:ext cx="31369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9F8DEC6-05AA-3C48-BB77-84DCE5DFD9EE}" type="slidenum">
              <a:rPr lang="en-US" smtClean="0"/>
              <a:t>‹#›</a:t>
            </a:fld>
            <a:endParaRPr lang="en-US"/>
          </a:p>
        </p:txBody>
      </p:sp>
    </p:spTree>
    <p:extLst>
      <p:ext uri="{BB962C8B-B14F-4D97-AF65-F5344CB8AC3E}">
        <p14:creationId xmlns:p14="http://schemas.microsoft.com/office/powerpoint/2010/main" val="224485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427546" y="4"/>
            <a:ext cx="6478453" cy="1413417"/>
          </a:xfrm>
          <a:prstGeom prst="rect">
            <a:avLst/>
          </a:prstGeom>
        </p:spPr>
      </p:pic>
      <p:sp>
        <p:nvSpPr>
          <p:cNvPr id="22" name="Rectangle 21"/>
          <p:cNvSpPr/>
          <p:nvPr userDrawn="1"/>
        </p:nvSpPr>
        <p:spPr>
          <a:xfrm>
            <a:off x="0" y="6248400"/>
            <a:ext cx="239395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517">
              <a:solidFill>
                <a:srgbClr val="3D527F"/>
              </a:solidFill>
            </a:endParaRPr>
          </a:p>
        </p:txBody>
      </p:sp>
      <p:sp>
        <p:nvSpPr>
          <p:cNvPr id="23" name="Rectangle 22"/>
          <p:cNvSpPr/>
          <p:nvPr userDrawn="1"/>
        </p:nvSpPr>
        <p:spPr>
          <a:xfrm>
            <a:off x="2393950" y="6248400"/>
            <a:ext cx="1148821"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517">
              <a:solidFill>
                <a:srgbClr val="3D527F"/>
              </a:solidFill>
            </a:endParaRPr>
          </a:p>
        </p:txBody>
      </p:sp>
      <p:sp>
        <p:nvSpPr>
          <p:cNvPr id="24" name="Rectangle 23"/>
          <p:cNvSpPr/>
          <p:nvPr userDrawn="1"/>
        </p:nvSpPr>
        <p:spPr>
          <a:xfrm>
            <a:off x="3542771" y="6248400"/>
            <a:ext cx="6363229"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517">
              <a:solidFill>
                <a:srgbClr val="3D527F"/>
              </a:solidFill>
            </a:endParaRPr>
          </a:p>
        </p:txBody>
      </p:sp>
      <p:sp>
        <p:nvSpPr>
          <p:cNvPr id="11" name="Rectangle 10"/>
          <p:cNvSpPr/>
          <p:nvPr/>
        </p:nvSpPr>
        <p:spPr>
          <a:xfrm>
            <a:off x="0" y="3"/>
            <a:ext cx="3456781"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517">
              <a:solidFill>
                <a:srgbClr val="3D527F"/>
              </a:solidFill>
            </a:endParaRPr>
          </a:p>
        </p:txBody>
      </p:sp>
      <p:sp>
        <p:nvSpPr>
          <p:cNvPr id="36" name="Text Placeholder 35"/>
          <p:cNvSpPr>
            <a:spLocks noGrp="1"/>
          </p:cNvSpPr>
          <p:nvPr>
            <p:ph type="body" sz="quarter" idx="12" hasCustomPrompt="1"/>
          </p:nvPr>
        </p:nvSpPr>
        <p:spPr>
          <a:xfrm>
            <a:off x="3" y="1773169"/>
            <a:ext cx="3572773" cy="589841"/>
          </a:xfrm>
          <a:prstGeom prst="rect">
            <a:avLst/>
          </a:prstGeom>
          <a:solidFill>
            <a:schemeClr val="accent2"/>
          </a:solidFill>
          <a:ln>
            <a:noFill/>
          </a:ln>
        </p:spPr>
        <p:txBody>
          <a:bodyPr vert="horz" wrap="none" lIns="457200" tIns="137160" rIns="274320" bIns="182880">
            <a:spAutoFit/>
          </a:bodyPr>
          <a:lstStyle>
            <a:lvl1pPr marL="0" marR="0" indent="0" algn="l" defTabSz="495285" rtl="0" eaLnBrk="1" fontAlgn="auto" latinLnBrk="0" hangingPunct="1">
              <a:lnSpc>
                <a:spcPct val="100000"/>
              </a:lnSpc>
              <a:spcBef>
                <a:spcPts val="0"/>
              </a:spcBef>
              <a:spcAft>
                <a:spcPts val="0"/>
              </a:spcAft>
              <a:buClrTx/>
              <a:buSzTx/>
              <a:buFontTx/>
              <a:buNone/>
              <a:tabLst/>
              <a:defRPr sz="1733" baseline="0">
                <a:ln>
                  <a:noFill/>
                </a:ln>
                <a:solidFill>
                  <a:schemeClr val="bg1"/>
                </a:solidFill>
                <a:effectLst/>
              </a:defRPr>
            </a:lvl1pPr>
          </a:lstStyle>
          <a:p>
            <a:pPr marL="0" marR="0" lvl="0" indent="0" algn="l" defTabSz="495285" rtl="0" eaLnBrk="1" fontAlgn="auto" latinLnBrk="0" hangingPunct="1">
              <a:lnSpc>
                <a:spcPct val="100000"/>
              </a:lnSpc>
              <a:spcBef>
                <a:spcPts val="0"/>
              </a:spcBef>
              <a:spcAft>
                <a:spcPts val="0"/>
              </a:spcAft>
              <a:buClrTx/>
              <a:buSzTx/>
              <a:buFontTx/>
              <a:buNone/>
              <a:tabLst/>
              <a:defRPr/>
            </a:pPr>
            <a:r>
              <a:rPr lang="en-US" sz="1733"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844426" y="2469870"/>
            <a:ext cx="8401001"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767"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002559" y="6422993"/>
            <a:ext cx="744434"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89418" y="4275963"/>
            <a:ext cx="1770662" cy="518125"/>
          </a:xfrm>
          <a:prstGeom prst="rect">
            <a:avLst/>
          </a:prstGeom>
        </p:spPr>
        <p:txBody>
          <a:bodyPr vert="horz" wrap="none" lIns="0">
            <a:spAutoFit/>
          </a:bodyPr>
          <a:lstStyle>
            <a:lvl1pPr marL="0" indent="0">
              <a:buNone/>
              <a:defRPr sz="2167" b="1"/>
            </a:lvl1pPr>
            <a:lvl2pPr marL="495285" indent="0">
              <a:buNone/>
              <a:defRPr/>
            </a:lvl2pPr>
            <a:lvl5pPr marL="1981139"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89420" y="4818452"/>
            <a:ext cx="1334646" cy="375793"/>
          </a:xfrm>
          <a:prstGeom prst="rect">
            <a:avLst/>
          </a:prstGeom>
        </p:spPr>
        <p:txBody>
          <a:bodyPr vert="horz" wrap="none" lIns="0" tIns="0">
            <a:spAutoFit/>
          </a:bodyPr>
          <a:lstStyle>
            <a:lvl1pPr marL="0" indent="0">
              <a:buNone/>
              <a:defRPr sz="1842" b="0"/>
            </a:lvl1pPr>
            <a:lvl2pPr marL="495285" indent="0">
              <a:buNone/>
              <a:defRPr/>
            </a:lvl2pPr>
            <a:lvl5pPr marL="1981139" indent="0">
              <a:buNone/>
              <a:defRPr/>
            </a:lvl5pPr>
          </a:lstStyle>
          <a:p>
            <a:pPr lvl="0"/>
            <a:r>
              <a:rPr lang="en-US" dirty="0"/>
              <a:t>Speaker Title</a:t>
            </a:r>
          </a:p>
        </p:txBody>
      </p:sp>
      <p:sp>
        <p:nvSpPr>
          <p:cNvPr id="15" name="Rectangle 14"/>
          <p:cNvSpPr/>
          <p:nvPr userDrawn="1"/>
        </p:nvSpPr>
        <p:spPr>
          <a:xfrm>
            <a:off x="3398309" y="1"/>
            <a:ext cx="482834"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517">
              <a:solidFill>
                <a:srgbClr val="3D527F"/>
              </a:solidFill>
            </a:endParaRPr>
          </a:p>
        </p:txBody>
      </p:sp>
    </p:spTree>
    <p:extLst>
      <p:ext uri="{BB962C8B-B14F-4D97-AF65-F5344CB8AC3E}">
        <p14:creationId xmlns:p14="http://schemas.microsoft.com/office/powerpoint/2010/main" val="160993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39395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517">
              <a:solidFill>
                <a:srgbClr val="3D527F"/>
              </a:solidFill>
            </a:endParaRPr>
          </a:p>
        </p:txBody>
      </p:sp>
      <p:sp>
        <p:nvSpPr>
          <p:cNvPr id="19" name="Rectangle 18"/>
          <p:cNvSpPr/>
          <p:nvPr userDrawn="1"/>
        </p:nvSpPr>
        <p:spPr>
          <a:xfrm>
            <a:off x="2393950" y="6248400"/>
            <a:ext cx="1148821"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517">
              <a:solidFill>
                <a:srgbClr val="3D527F"/>
              </a:solidFill>
            </a:endParaRPr>
          </a:p>
        </p:txBody>
      </p:sp>
      <p:sp>
        <p:nvSpPr>
          <p:cNvPr id="20" name="Rectangle 19"/>
          <p:cNvSpPr/>
          <p:nvPr userDrawn="1"/>
        </p:nvSpPr>
        <p:spPr>
          <a:xfrm>
            <a:off x="3542771" y="6248400"/>
            <a:ext cx="6363229"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517">
              <a:solidFill>
                <a:srgbClr val="3D527F"/>
              </a:solidFill>
            </a:endParaRPr>
          </a:p>
        </p:txBody>
      </p:sp>
      <p:sp>
        <p:nvSpPr>
          <p:cNvPr id="4" name="Text Placeholder 3"/>
          <p:cNvSpPr>
            <a:spLocks noGrp="1"/>
          </p:cNvSpPr>
          <p:nvPr>
            <p:ph type="body" sz="quarter" idx="12" hasCustomPrompt="1"/>
          </p:nvPr>
        </p:nvSpPr>
        <p:spPr>
          <a:xfrm>
            <a:off x="369185" y="1372996"/>
            <a:ext cx="9142410" cy="4475171"/>
          </a:xfrm>
          <a:prstGeom prst="rect">
            <a:avLst/>
          </a:prstGeom>
        </p:spPr>
        <p:txBody>
          <a:bodyPr vert="horz"/>
          <a:lstStyle>
            <a:lvl1pPr marL="371464" indent="-371464">
              <a:buFont typeface="Arial"/>
              <a:buChar char="•"/>
              <a:defRPr sz="2600" baseline="0"/>
            </a:lvl1pPr>
          </a:lstStyle>
          <a:p>
            <a:pPr lvl="0"/>
            <a:r>
              <a:rPr lang="en-US" dirty="0"/>
              <a:t>Click to add copy</a:t>
            </a:r>
          </a:p>
        </p:txBody>
      </p:sp>
      <p:sp>
        <p:nvSpPr>
          <p:cNvPr id="6" name="Text Placeholder 5"/>
          <p:cNvSpPr>
            <a:spLocks noGrp="1"/>
          </p:cNvSpPr>
          <p:nvPr>
            <p:ph type="body" sz="quarter" idx="13" hasCustomPrompt="1"/>
          </p:nvPr>
        </p:nvSpPr>
        <p:spPr>
          <a:xfrm>
            <a:off x="369185" y="457739"/>
            <a:ext cx="9142410" cy="915256"/>
          </a:xfrm>
          <a:prstGeom prst="rect">
            <a:avLst/>
          </a:prstGeom>
        </p:spPr>
        <p:txBody>
          <a:bodyPr vert="horz"/>
          <a:lstStyle>
            <a:lvl1pPr marL="0" indent="0">
              <a:buNone/>
              <a:defRPr sz="39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002559" y="6422993"/>
            <a:ext cx="744434"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1937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95300" y="464409"/>
            <a:ext cx="8915400" cy="1143001"/>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1pPr>
            <a:lvl2pPr marL="0" marR="0" lvl="1"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2pPr>
            <a:lvl3pPr marL="0" marR="0" lvl="2"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3pPr>
            <a:lvl4pPr marL="0" marR="0" lvl="3"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4pPr>
            <a:lvl5pPr marL="0" marR="0" lvl="4"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5pPr>
            <a:lvl6pPr marL="0" marR="0" lvl="5"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6pPr>
            <a:lvl7pPr marL="0" marR="0" lvl="6"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7pPr>
            <a:lvl8pPr marL="0" marR="0" lvl="7"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8pPr>
            <a:lvl9pPr marL="0" marR="0" lvl="8"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9pPr>
          </a:lstStyle>
          <a:p>
            <a:endParaRPr/>
          </a:p>
        </p:txBody>
      </p:sp>
      <p:sp>
        <p:nvSpPr>
          <p:cNvPr id="22" name="Shape 22"/>
          <p:cNvSpPr txBox="1">
            <a:spLocks noGrp="1"/>
          </p:cNvSpPr>
          <p:nvPr>
            <p:ph type="body" idx="1"/>
          </p:nvPr>
        </p:nvSpPr>
        <p:spPr>
          <a:xfrm>
            <a:off x="495300" y="1807230"/>
            <a:ext cx="8915400" cy="4756151"/>
          </a:xfrm>
          <a:prstGeom prst="rect">
            <a:avLst/>
          </a:prstGeom>
          <a:noFill/>
          <a:ln>
            <a:noFill/>
          </a:ln>
        </p:spPr>
        <p:txBody>
          <a:bodyPr wrap="square" lIns="91425" tIns="91425" rIns="91425" bIns="91425" anchor="t" anchorCtr="0"/>
          <a:lstStyle>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9642018" y="6628921"/>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FFFFFF"/>
              </a:buClr>
              <a:buSzPct val="100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a:t>
            </a:fld>
            <a:endParaRPr lang="en-US" sz="12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782506" y="4406903"/>
            <a:ext cx="8420101" cy="1362076"/>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404040"/>
              </a:buClr>
              <a:buSzPct val="100000"/>
              <a:buFont typeface="Calibri"/>
              <a:buNone/>
              <a:defRPr sz="4000" b="1" i="0" u="none" strike="noStrike" cap="none">
                <a:solidFill>
                  <a:srgbClr val="404040"/>
                </a:solidFill>
                <a:latin typeface="Calibri"/>
                <a:ea typeface="Calibri"/>
                <a:cs typeface="Calibri"/>
                <a:sym typeface="Calibri"/>
              </a:defRPr>
            </a:lvl1pPr>
            <a:lvl2pPr marL="0" marR="0" lvl="1"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2pPr>
            <a:lvl3pPr marL="0" marR="0" lvl="2"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3pPr>
            <a:lvl4pPr marL="0" marR="0" lvl="3"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4pPr>
            <a:lvl5pPr marL="0" marR="0" lvl="4"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5pPr>
            <a:lvl6pPr marL="0" marR="0" lvl="5"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6pPr>
            <a:lvl7pPr marL="0" marR="0" lvl="6"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7pPr>
            <a:lvl8pPr marL="0" marR="0" lvl="7"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8pPr>
            <a:lvl9pPr marL="0" marR="0" lvl="8"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782506" y="2906713"/>
            <a:ext cx="8420101" cy="1500188"/>
          </a:xfrm>
          <a:prstGeom prst="rect">
            <a:avLst/>
          </a:prstGeom>
          <a:noFill/>
          <a:ln>
            <a:noFill/>
          </a:ln>
        </p:spPr>
        <p:txBody>
          <a:bodyPr wrap="square" lIns="91425" tIns="91425" rIns="91425" bIns="91425" anchor="b" anchorCtr="0"/>
          <a:lstStyle>
            <a:lvl1pPr marL="0" marR="0" lvl="0" indent="0" algn="l"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1pPr>
            <a:lvl2pPr marL="0" marR="0" lvl="1" indent="457200" algn="l"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2pPr>
            <a:lvl3pPr marL="0" marR="0" lvl="2" indent="914400" algn="l"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3pPr>
            <a:lvl4pPr marL="0" marR="0" lvl="3" indent="1371600" algn="l"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0" marR="0" lvl="4" indent="1828800" algn="l"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9642018" y="6628921"/>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FFFFFF"/>
              </a:buClr>
              <a:buSzPct val="100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a:t>
            </a:fld>
            <a:endParaRPr lang="en-US" sz="12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mpariso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95300" y="455788"/>
            <a:ext cx="8915400" cy="1143001"/>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1pPr>
            <a:lvl2pPr marL="0" marR="0" lvl="1"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2pPr>
            <a:lvl3pPr marL="0" marR="0" lvl="2"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3pPr>
            <a:lvl4pPr marL="0" marR="0" lvl="3"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4pPr>
            <a:lvl5pPr marL="0" marR="0" lvl="4"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5pPr>
            <a:lvl6pPr marL="0" marR="0" lvl="5"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6pPr>
            <a:lvl7pPr marL="0" marR="0" lvl="6"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7pPr>
            <a:lvl8pPr marL="0" marR="0" lvl="7"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8pPr>
            <a:lvl9pPr marL="0" marR="0" lvl="8"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495300" y="1535112"/>
            <a:ext cx="4376871" cy="639763"/>
          </a:xfrm>
          <a:prstGeom prst="rect">
            <a:avLst/>
          </a:prstGeom>
          <a:noFill/>
          <a:ln>
            <a:noFill/>
          </a:ln>
        </p:spPr>
        <p:txBody>
          <a:bodyPr wrap="square" lIns="91425" tIns="91425" rIns="91425" bIns="91425" anchor="b" anchorCtr="0"/>
          <a:lstStyle>
            <a:lvl1pPr marL="0" marR="0" lvl="0" indent="0" algn="l" rtl="0">
              <a:lnSpc>
                <a:spcPct val="100000"/>
              </a:lnSpc>
              <a:spcBef>
                <a:spcPts val="500"/>
              </a:spcBef>
              <a:spcAft>
                <a:spcPts val="0"/>
              </a:spcAft>
              <a:buClr>
                <a:srgbClr val="404040"/>
              </a:buClr>
              <a:buSzPct val="100000"/>
              <a:buFont typeface="Arial"/>
              <a:buNone/>
              <a:defRPr sz="2400" b="1" i="0" u="none" strike="noStrike" cap="none">
                <a:solidFill>
                  <a:srgbClr val="404040"/>
                </a:solidFill>
                <a:latin typeface="Calibri"/>
                <a:ea typeface="Calibri"/>
                <a:cs typeface="Calibri"/>
                <a:sym typeface="Calibri"/>
              </a:defRPr>
            </a:lvl1pPr>
            <a:lvl2pPr marL="0" marR="0" lvl="1" indent="457200" algn="l" rtl="0">
              <a:lnSpc>
                <a:spcPct val="100000"/>
              </a:lnSpc>
              <a:spcBef>
                <a:spcPts val="500"/>
              </a:spcBef>
              <a:spcAft>
                <a:spcPts val="0"/>
              </a:spcAft>
              <a:buClr>
                <a:srgbClr val="404040"/>
              </a:buClr>
              <a:buSzPct val="100000"/>
              <a:buFont typeface="Arial"/>
              <a:buNone/>
              <a:defRPr sz="2400" b="1" i="0" u="none" strike="noStrike" cap="none">
                <a:solidFill>
                  <a:srgbClr val="404040"/>
                </a:solidFill>
                <a:latin typeface="Calibri"/>
                <a:ea typeface="Calibri"/>
                <a:cs typeface="Calibri"/>
                <a:sym typeface="Calibri"/>
              </a:defRPr>
            </a:lvl2pPr>
            <a:lvl3pPr marL="0" marR="0" lvl="2" indent="914400" algn="l" rtl="0">
              <a:lnSpc>
                <a:spcPct val="100000"/>
              </a:lnSpc>
              <a:spcBef>
                <a:spcPts val="500"/>
              </a:spcBef>
              <a:spcAft>
                <a:spcPts val="0"/>
              </a:spcAft>
              <a:buClr>
                <a:srgbClr val="404040"/>
              </a:buClr>
              <a:buSzPct val="100000"/>
              <a:buFont typeface="Arial"/>
              <a:buNone/>
              <a:defRPr sz="2400" b="1" i="0" u="none" strike="noStrike" cap="none">
                <a:solidFill>
                  <a:srgbClr val="404040"/>
                </a:solidFill>
                <a:latin typeface="Calibri"/>
                <a:ea typeface="Calibri"/>
                <a:cs typeface="Calibri"/>
                <a:sym typeface="Calibri"/>
              </a:defRPr>
            </a:lvl3pPr>
            <a:lvl4pPr marL="0" marR="0" lvl="3" indent="1371600" algn="l" rtl="0">
              <a:lnSpc>
                <a:spcPct val="100000"/>
              </a:lnSpc>
              <a:spcBef>
                <a:spcPts val="500"/>
              </a:spcBef>
              <a:spcAft>
                <a:spcPts val="0"/>
              </a:spcAft>
              <a:buClr>
                <a:srgbClr val="404040"/>
              </a:buClr>
              <a:buSzPct val="100000"/>
              <a:buFont typeface="Arial"/>
              <a:buNone/>
              <a:defRPr sz="2400" b="1" i="0" u="none" strike="noStrike" cap="none">
                <a:solidFill>
                  <a:srgbClr val="404040"/>
                </a:solidFill>
                <a:latin typeface="Calibri"/>
                <a:ea typeface="Calibri"/>
                <a:cs typeface="Calibri"/>
                <a:sym typeface="Calibri"/>
              </a:defRPr>
            </a:lvl4pPr>
            <a:lvl5pPr marL="0" marR="0" lvl="4" indent="1828800" algn="l" rtl="0">
              <a:lnSpc>
                <a:spcPct val="100000"/>
              </a:lnSpc>
              <a:spcBef>
                <a:spcPts val="500"/>
              </a:spcBef>
              <a:spcAft>
                <a:spcPts val="0"/>
              </a:spcAft>
              <a:buClr>
                <a:srgbClr val="404040"/>
              </a:buClr>
              <a:buSzPct val="100000"/>
              <a:buFont typeface="Arial"/>
              <a:buNone/>
              <a:defRPr sz="2400" b="1"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31" name="Shape 31"/>
          <p:cNvSpPr txBox="1">
            <a:spLocks noGrp="1"/>
          </p:cNvSpPr>
          <p:nvPr>
            <p:ph type="body" idx="2"/>
          </p:nvPr>
        </p:nvSpPr>
        <p:spPr>
          <a:xfrm>
            <a:off x="5032111" y="1535112"/>
            <a:ext cx="4378591" cy="639763"/>
          </a:xfrm>
          <a:prstGeom prst="rect">
            <a:avLst/>
          </a:prstGeom>
          <a:noFill/>
          <a:ln>
            <a:noFill/>
          </a:ln>
        </p:spPr>
        <p:txBody>
          <a:bodyPr wrap="square" lIns="91425" tIns="91425" rIns="91425" bIns="91425" anchor="b" anchorCtr="0"/>
          <a:lstStyle>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9642018" y="6628921"/>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FFFFFF"/>
              </a:buClr>
              <a:buSzPct val="100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a:t>
            </a:fld>
            <a:endParaRPr lang="en-US" sz="12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p:spTree>
      <p:nvGrpSpPr>
        <p:cNvPr id="1" name="Shape 33"/>
        <p:cNvGrpSpPr/>
        <p:nvPr/>
      </p:nvGrpSpPr>
      <p:grpSpPr>
        <a:xfrm>
          <a:off x="0" y="0"/>
          <a:ext cx="0" cy="0"/>
          <a:chOff x="0" y="0"/>
          <a:chExt cx="0" cy="0"/>
        </a:xfrm>
      </p:grpSpPr>
      <p:sp>
        <p:nvSpPr>
          <p:cNvPr id="34" name="Shape 34"/>
          <p:cNvSpPr txBox="1">
            <a:spLocks noGrp="1"/>
          </p:cNvSpPr>
          <p:nvPr>
            <p:ph type="sldNum" idx="12"/>
          </p:nvPr>
        </p:nvSpPr>
        <p:spPr>
          <a:xfrm>
            <a:off x="9642018" y="6628921"/>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FFFFFF"/>
              </a:buClr>
              <a:buSzPct val="100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a:t>
            </a:fld>
            <a:endParaRPr lang="en-US" sz="12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5300" y="273050"/>
            <a:ext cx="3259007" cy="11620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404040"/>
              </a:buClr>
              <a:buSzPct val="100000"/>
              <a:buFont typeface="Calibri"/>
              <a:buNone/>
              <a:defRPr sz="2000" b="1" i="0" u="none" strike="noStrike" cap="none">
                <a:solidFill>
                  <a:srgbClr val="404040"/>
                </a:solidFill>
                <a:latin typeface="Calibri"/>
                <a:ea typeface="Calibri"/>
                <a:cs typeface="Calibri"/>
                <a:sym typeface="Calibri"/>
              </a:defRPr>
            </a:lvl1pPr>
            <a:lvl2pPr marL="0" marR="0" lvl="1"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2pPr>
            <a:lvl3pPr marL="0" marR="0" lvl="2"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3pPr>
            <a:lvl4pPr marL="0" marR="0" lvl="3"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4pPr>
            <a:lvl5pPr marL="0" marR="0" lvl="4"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5pPr>
            <a:lvl6pPr marL="0" marR="0" lvl="5"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6pPr>
            <a:lvl7pPr marL="0" marR="0" lvl="6"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7pPr>
            <a:lvl8pPr marL="0" marR="0" lvl="7"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8pPr>
            <a:lvl9pPr marL="0" marR="0" lvl="8"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9pPr>
          </a:lstStyle>
          <a:p>
            <a:endParaRPr/>
          </a:p>
        </p:txBody>
      </p:sp>
      <p:sp>
        <p:nvSpPr>
          <p:cNvPr id="37" name="Shape 37"/>
          <p:cNvSpPr txBox="1">
            <a:spLocks noGrp="1"/>
          </p:cNvSpPr>
          <p:nvPr>
            <p:ph type="body" idx="1"/>
          </p:nvPr>
        </p:nvSpPr>
        <p:spPr>
          <a:xfrm>
            <a:off x="3872972" y="273053"/>
            <a:ext cx="5537730" cy="5853113"/>
          </a:xfrm>
          <a:prstGeom prst="rect">
            <a:avLst/>
          </a:prstGeom>
          <a:noFill/>
          <a:ln>
            <a:noFill/>
          </a:ln>
        </p:spPr>
        <p:txBody>
          <a:bodyPr wrap="square" lIns="91425" tIns="91425" rIns="91425" bIns="91425" anchor="t" anchorCtr="0"/>
          <a:lstStyle>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38" name="Shape 38"/>
          <p:cNvSpPr txBox="1">
            <a:spLocks noGrp="1"/>
          </p:cNvSpPr>
          <p:nvPr>
            <p:ph type="body" idx="2"/>
          </p:nvPr>
        </p:nvSpPr>
        <p:spPr>
          <a:xfrm>
            <a:off x="495299" y="1435103"/>
            <a:ext cx="3259008" cy="4691063"/>
          </a:xfrm>
          <a:prstGeom prst="rect">
            <a:avLst/>
          </a:prstGeom>
          <a:noFill/>
          <a:ln>
            <a:noFill/>
          </a:ln>
        </p:spPr>
        <p:txBody>
          <a:bodyPr wrap="square" lIns="91425" tIns="91425" rIns="91425" bIns="91425" anchor="t" anchorCtr="0"/>
          <a:lstStyle>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9642018" y="6628921"/>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FFFFFF"/>
              </a:buClr>
              <a:buSzPct val="100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a:t>
            </a:fld>
            <a:endParaRPr lang="en-US" sz="12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941645" y="4800600"/>
            <a:ext cx="5943601" cy="566738"/>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404040"/>
              </a:buClr>
              <a:buSzPct val="100000"/>
              <a:buFont typeface="Calibri"/>
              <a:buNone/>
              <a:defRPr sz="2000" b="1" i="0" u="none" strike="noStrike" cap="none">
                <a:solidFill>
                  <a:srgbClr val="404040"/>
                </a:solidFill>
                <a:latin typeface="Calibri"/>
                <a:ea typeface="Calibri"/>
                <a:cs typeface="Calibri"/>
                <a:sym typeface="Calibri"/>
              </a:defRPr>
            </a:lvl1pPr>
            <a:lvl2pPr marL="0" marR="0" lvl="1"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2pPr>
            <a:lvl3pPr marL="0" marR="0" lvl="2"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3pPr>
            <a:lvl4pPr marL="0" marR="0" lvl="3"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4pPr>
            <a:lvl5pPr marL="0" marR="0" lvl="4"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5pPr>
            <a:lvl6pPr marL="0" marR="0" lvl="5"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6pPr>
            <a:lvl7pPr marL="0" marR="0" lvl="6"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7pPr>
            <a:lvl8pPr marL="0" marR="0" lvl="7"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8pPr>
            <a:lvl9pPr marL="0" marR="0" lvl="8"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9pPr>
          </a:lstStyle>
          <a:p>
            <a:endParaRPr/>
          </a:p>
        </p:txBody>
      </p:sp>
      <p:sp>
        <p:nvSpPr>
          <p:cNvPr id="42" name="Shape 42"/>
          <p:cNvSpPr>
            <a:spLocks noGrp="1"/>
          </p:cNvSpPr>
          <p:nvPr>
            <p:ph type="pic" idx="2"/>
          </p:nvPr>
        </p:nvSpPr>
        <p:spPr>
          <a:xfrm>
            <a:off x="1941645" y="612775"/>
            <a:ext cx="5943601" cy="4114800"/>
          </a:xfrm>
          <a:prstGeom prst="rect">
            <a:avLst/>
          </a:prstGeom>
          <a:noFill/>
          <a:ln>
            <a:noFill/>
          </a:ln>
        </p:spPr>
        <p:txBody>
          <a:bodyPr wrap="square" lIns="91425" tIns="91425" rIns="91425" bIns="91425" anchor="t" anchorCtr="0"/>
          <a:lstStyle>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43" name="Shape 43"/>
          <p:cNvSpPr txBox="1">
            <a:spLocks noGrp="1"/>
          </p:cNvSpPr>
          <p:nvPr>
            <p:ph type="body" idx="1"/>
          </p:nvPr>
        </p:nvSpPr>
        <p:spPr>
          <a:xfrm>
            <a:off x="1941645" y="5367337"/>
            <a:ext cx="5943601" cy="804863"/>
          </a:xfrm>
          <a:prstGeom prst="rect">
            <a:avLst/>
          </a:prstGeom>
          <a:noFill/>
          <a:ln>
            <a:noFill/>
          </a:ln>
        </p:spPr>
        <p:txBody>
          <a:bodyPr wrap="square" lIns="91425" tIns="91425" rIns="91425" bIns="91425" anchor="t" anchorCtr="0"/>
          <a:lstStyle>
            <a:lvl1pPr marL="0" marR="0" lvl="0" indent="0" algn="l" rtl="0">
              <a:lnSpc>
                <a:spcPct val="100000"/>
              </a:lnSpc>
              <a:spcBef>
                <a:spcPts val="300"/>
              </a:spcBef>
              <a:spcAft>
                <a:spcPts val="0"/>
              </a:spcAft>
              <a:buClr>
                <a:srgbClr val="404040"/>
              </a:buClr>
              <a:buSzPct val="100000"/>
              <a:buFont typeface="Arial"/>
              <a:buNone/>
              <a:defRPr sz="1400" b="0" i="0" u="none" strike="noStrike" cap="none">
                <a:solidFill>
                  <a:srgbClr val="404040"/>
                </a:solidFill>
                <a:latin typeface="Calibri"/>
                <a:ea typeface="Calibri"/>
                <a:cs typeface="Calibri"/>
                <a:sym typeface="Calibri"/>
              </a:defRPr>
            </a:lvl1pPr>
            <a:lvl2pPr marL="0" marR="0" lvl="1" indent="457200" algn="l" rtl="0">
              <a:lnSpc>
                <a:spcPct val="100000"/>
              </a:lnSpc>
              <a:spcBef>
                <a:spcPts val="300"/>
              </a:spcBef>
              <a:spcAft>
                <a:spcPts val="0"/>
              </a:spcAft>
              <a:buClr>
                <a:srgbClr val="404040"/>
              </a:buClr>
              <a:buSzPct val="100000"/>
              <a:buFont typeface="Arial"/>
              <a:buNone/>
              <a:defRPr sz="1400" b="0" i="0" u="none" strike="noStrike" cap="none">
                <a:solidFill>
                  <a:srgbClr val="404040"/>
                </a:solidFill>
                <a:latin typeface="Calibri"/>
                <a:ea typeface="Calibri"/>
                <a:cs typeface="Calibri"/>
                <a:sym typeface="Calibri"/>
              </a:defRPr>
            </a:lvl2pPr>
            <a:lvl3pPr marL="0" marR="0" lvl="2" indent="914400" algn="l" rtl="0">
              <a:lnSpc>
                <a:spcPct val="100000"/>
              </a:lnSpc>
              <a:spcBef>
                <a:spcPts val="300"/>
              </a:spcBef>
              <a:spcAft>
                <a:spcPts val="0"/>
              </a:spcAft>
              <a:buClr>
                <a:srgbClr val="404040"/>
              </a:buClr>
              <a:buSzPct val="100000"/>
              <a:buFont typeface="Arial"/>
              <a:buNone/>
              <a:defRPr sz="1400" b="0" i="0" u="none" strike="noStrike" cap="none">
                <a:solidFill>
                  <a:srgbClr val="404040"/>
                </a:solidFill>
                <a:latin typeface="Calibri"/>
                <a:ea typeface="Calibri"/>
                <a:cs typeface="Calibri"/>
                <a:sym typeface="Calibri"/>
              </a:defRPr>
            </a:lvl3pPr>
            <a:lvl4pPr marL="0" marR="0" lvl="3" indent="1371600" algn="l" rtl="0">
              <a:lnSpc>
                <a:spcPct val="100000"/>
              </a:lnSpc>
              <a:spcBef>
                <a:spcPts val="300"/>
              </a:spcBef>
              <a:spcAft>
                <a:spcPts val="0"/>
              </a:spcAft>
              <a:buClr>
                <a:srgbClr val="404040"/>
              </a:buClr>
              <a:buSzPct val="100000"/>
              <a:buFont typeface="Arial"/>
              <a:buNone/>
              <a:defRPr sz="1400" b="0" i="0" u="none" strike="noStrike" cap="none">
                <a:solidFill>
                  <a:srgbClr val="404040"/>
                </a:solidFill>
                <a:latin typeface="Calibri"/>
                <a:ea typeface="Calibri"/>
                <a:cs typeface="Calibri"/>
                <a:sym typeface="Calibri"/>
              </a:defRPr>
            </a:lvl4pPr>
            <a:lvl5pPr marL="0" marR="0" lvl="4" indent="1828800" algn="l" rtl="0">
              <a:lnSpc>
                <a:spcPct val="100000"/>
              </a:lnSpc>
              <a:spcBef>
                <a:spcPts val="300"/>
              </a:spcBef>
              <a:spcAft>
                <a:spcPts val="0"/>
              </a:spcAft>
              <a:buClr>
                <a:srgbClr val="404040"/>
              </a:buClr>
              <a:buSzPct val="100000"/>
              <a:buFont typeface="Arial"/>
              <a:buNone/>
              <a:defRPr sz="14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9642018" y="6628921"/>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FFFFFF"/>
              </a:buClr>
              <a:buSzPct val="100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a:t>
            </a:fld>
            <a:endParaRPr lang="en-US" sz="12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95300" y="455788"/>
            <a:ext cx="8915400" cy="1143001"/>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1pPr>
            <a:lvl2pPr marL="0" marR="0" lvl="1"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2pPr>
            <a:lvl3pPr marL="0" marR="0" lvl="2"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3pPr>
            <a:lvl4pPr marL="0" marR="0" lvl="3"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4pPr>
            <a:lvl5pPr marL="0" marR="0" lvl="4"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5pPr>
            <a:lvl6pPr marL="0" marR="0" lvl="5"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6pPr>
            <a:lvl7pPr marL="0" marR="0" lvl="6"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7pPr>
            <a:lvl8pPr marL="0" marR="0" lvl="7"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8pPr>
            <a:lvl9pPr marL="0" marR="0" lvl="8"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a:off x="495300" y="1781354"/>
            <a:ext cx="8915400" cy="4756151"/>
          </a:xfrm>
          <a:prstGeom prst="rect">
            <a:avLst/>
          </a:prstGeom>
          <a:noFill/>
          <a:ln>
            <a:noFill/>
          </a:ln>
        </p:spPr>
        <p:txBody>
          <a:bodyPr wrap="square" lIns="91425" tIns="91425" rIns="91425" bIns="91425" anchor="t" anchorCtr="0"/>
          <a:lstStyle>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9642018" y="6628921"/>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FFFFFF"/>
              </a:buClr>
              <a:buSzPct val="100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a:t>
            </a:fld>
            <a:endParaRPr lang="en-US" sz="12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7181850" y="274640"/>
            <a:ext cx="2228850" cy="5851526"/>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1pPr>
            <a:lvl2pPr marL="0" marR="0" lvl="1"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2pPr>
            <a:lvl3pPr marL="0" marR="0" lvl="2"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3pPr>
            <a:lvl4pPr marL="0" marR="0" lvl="3"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4pPr>
            <a:lvl5pPr marL="0" marR="0" lvl="4"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5pPr>
            <a:lvl6pPr marL="0" marR="0" lvl="5"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6pPr>
            <a:lvl7pPr marL="0" marR="0" lvl="6"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7pPr>
            <a:lvl8pPr marL="0" marR="0" lvl="7"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8pPr>
            <a:lvl9pPr marL="0" marR="0" lvl="8"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9pPr>
          </a:lstStyle>
          <a:p>
            <a:endParaRPr/>
          </a:p>
        </p:txBody>
      </p:sp>
      <p:sp>
        <p:nvSpPr>
          <p:cNvPr id="51" name="Shape 51"/>
          <p:cNvSpPr txBox="1">
            <a:spLocks noGrp="1"/>
          </p:cNvSpPr>
          <p:nvPr>
            <p:ph type="body" idx="1"/>
          </p:nvPr>
        </p:nvSpPr>
        <p:spPr>
          <a:xfrm>
            <a:off x="495300" y="274640"/>
            <a:ext cx="6521450" cy="5851526"/>
          </a:xfrm>
          <a:prstGeom prst="rect">
            <a:avLst/>
          </a:prstGeom>
          <a:noFill/>
          <a:ln>
            <a:noFill/>
          </a:ln>
        </p:spPr>
        <p:txBody>
          <a:bodyPr wrap="square" lIns="91425" tIns="91425" rIns="91425" bIns="91425" anchor="t" anchorCtr="0"/>
          <a:lstStyle>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9642018" y="6628921"/>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FFFFFF"/>
              </a:buClr>
              <a:buSzPct val="100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a:t>
            </a:fld>
            <a:endParaRPr lang="en-US" sz="1200" b="0"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p:nvPr/>
        </p:nvSpPr>
        <p:spPr>
          <a:xfrm>
            <a:off x="0" y="6675119"/>
            <a:ext cx="9906000" cy="182881"/>
          </a:xfrm>
          <a:prstGeom prst="rect">
            <a:avLst/>
          </a:prstGeom>
          <a:solidFill>
            <a:srgbClr val="6DC8C1"/>
          </a:solidFill>
          <a:ln>
            <a:noFill/>
          </a:ln>
        </p:spPr>
        <p:txBody>
          <a:bodyPr wrap="square" lIns="45700" tIns="45700" rIns="45700" bIns="45700" anchor="ctr" anchorCtr="0">
            <a:noAutofit/>
          </a:bodyPr>
          <a:lstStyle/>
          <a:p>
            <a:pPr marL="0" marR="0" lvl="0" indent="-114300" algn="ctr" rtl="0">
              <a:lnSpc>
                <a:spcPct val="100000"/>
              </a:lnSpc>
              <a:spcBef>
                <a:spcPts val="0"/>
              </a:spcBef>
              <a:spcAft>
                <a:spcPts val="0"/>
              </a:spcAft>
              <a:buClr>
                <a:srgbClr val="FFFFFF"/>
              </a:buClr>
              <a:buFont typeface="Calibri"/>
              <a:buNone/>
            </a:pPr>
            <a:endParaRPr sz="1800" b="0" i="0" u="none" strike="noStrike" cap="none">
              <a:solidFill>
                <a:srgbClr val="000000"/>
              </a:solidFill>
              <a:latin typeface="Calibri"/>
              <a:ea typeface="Calibri"/>
              <a:cs typeface="Calibri"/>
              <a:sym typeface="Calibri"/>
            </a:endParaRPr>
          </a:p>
        </p:txBody>
      </p:sp>
      <p:pic>
        <p:nvPicPr>
          <p:cNvPr id="7" name="Shape 7" descr="Picture 11"/>
          <p:cNvPicPr preferRelativeResize="0"/>
          <p:nvPr/>
        </p:nvPicPr>
        <p:blipFill rotWithShape="1">
          <a:blip r:embed="rId20">
            <a:alphaModFix/>
          </a:blip>
          <a:srcRect/>
          <a:stretch/>
        </p:blipFill>
        <p:spPr>
          <a:xfrm>
            <a:off x="-2" y="1"/>
            <a:ext cx="880256" cy="249968"/>
          </a:xfrm>
          <a:prstGeom prst="rect">
            <a:avLst/>
          </a:prstGeom>
          <a:noFill/>
          <a:ln>
            <a:noFill/>
          </a:ln>
        </p:spPr>
      </p:pic>
      <p:sp>
        <p:nvSpPr>
          <p:cNvPr id="8" name="Shape 8"/>
          <p:cNvSpPr/>
          <p:nvPr/>
        </p:nvSpPr>
        <p:spPr>
          <a:xfrm>
            <a:off x="855104" y="-1"/>
            <a:ext cx="9050898" cy="251499"/>
          </a:xfrm>
          <a:prstGeom prst="rect">
            <a:avLst/>
          </a:prstGeom>
          <a:solidFill>
            <a:srgbClr val="6DC8C1"/>
          </a:solidFill>
          <a:ln>
            <a:noFill/>
          </a:ln>
        </p:spPr>
        <p:txBody>
          <a:bodyPr wrap="square" lIns="45700" tIns="45700" rIns="45700" bIns="45700" anchor="ctr" anchorCtr="0">
            <a:noAutofit/>
          </a:bodyPr>
          <a:lstStyle/>
          <a:p>
            <a:pPr marL="0" marR="0" lvl="0" indent="-114300" algn="ctr" rtl="0">
              <a:lnSpc>
                <a:spcPct val="100000"/>
              </a:lnSpc>
              <a:spcBef>
                <a:spcPts val="0"/>
              </a:spcBef>
              <a:spcAft>
                <a:spcPts val="0"/>
              </a:spcAft>
              <a:buClr>
                <a:srgbClr val="FFFFFF"/>
              </a:buClr>
              <a:buFont typeface="Calibri"/>
              <a:buNone/>
            </a:pPr>
            <a:endParaRPr sz="1800" b="0" i="0" u="none" strike="noStrike" cap="none">
              <a:solidFill>
                <a:srgbClr val="000000"/>
              </a:solidFill>
              <a:latin typeface="Calibri"/>
              <a:ea typeface="Calibri"/>
              <a:cs typeface="Calibri"/>
              <a:sym typeface="Calibri"/>
            </a:endParaRPr>
          </a:p>
        </p:txBody>
      </p:sp>
      <p:pic>
        <p:nvPicPr>
          <p:cNvPr id="9" name="Shape 9" descr="Picture 9"/>
          <p:cNvPicPr preferRelativeResize="0"/>
          <p:nvPr/>
        </p:nvPicPr>
        <p:blipFill rotWithShape="1">
          <a:blip r:embed="rId21">
            <a:alphaModFix/>
          </a:blip>
          <a:srcRect/>
          <a:stretch/>
        </p:blipFill>
        <p:spPr>
          <a:xfrm>
            <a:off x="8567953" y="0"/>
            <a:ext cx="678185" cy="280470"/>
          </a:xfrm>
          <a:prstGeom prst="rect">
            <a:avLst/>
          </a:prstGeom>
          <a:noFill/>
          <a:ln>
            <a:noFill/>
          </a:ln>
        </p:spPr>
      </p:pic>
      <p:pic>
        <p:nvPicPr>
          <p:cNvPr id="10" name="Shape 10" descr="Picture 7"/>
          <p:cNvPicPr preferRelativeResize="0"/>
          <p:nvPr/>
        </p:nvPicPr>
        <p:blipFill rotWithShape="1">
          <a:blip r:embed="rId22">
            <a:alphaModFix/>
          </a:blip>
          <a:srcRect/>
          <a:stretch/>
        </p:blipFill>
        <p:spPr>
          <a:xfrm>
            <a:off x="9263630" y="-16398"/>
            <a:ext cx="641936" cy="280400"/>
          </a:xfrm>
          <a:prstGeom prst="rect">
            <a:avLst/>
          </a:prstGeom>
          <a:noFill/>
          <a:ln>
            <a:noFill/>
          </a:ln>
        </p:spPr>
      </p:pic>
      <p:sp>
        <p:nvSpPr>
          <p:cNvPr id="11" name="Shape 11"/>
          <p:cNvSpPr txBox="1">
            <a:spLocks noGrp="1"/>
          </p:cNvSpPr>
          <p:nvPr>
            <p:ph type="title"/>
          </p:nvPr>
        </p:nvSpPr>
        <p:spPr>
          <a:xfrm>
            <a:off x="495300" y="464409"/>
            <a:ext cx="8915400" cy="1143001"/>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1pPr>
            <a:lvl2pPr marL="0" marR="0" lvl="1"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2pPr>
            <a:lvl3pPr marL="0" marR="0" lvl="2"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3pPr>
            <a:lvl4pPr marL="0" marR="0" lvl="3"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4pPr>
            <a:lvl5pPr marL="0" marR="0" lvl="4"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5pPr>
            <a:lvl6pPr marL="0" marR="0" lvl="5"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6pPr>
            <a:lvl7pPr marL="0" marR="0" lvl="6"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7pPr>
            <a:lvl8pPr marL="0" marR="0" lvl="7"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8pPr>
            <a:lvl9pPr marL="0" marR="0" lvl="8" indent="0" algn="ctr" rtl="0">
              <a:lnSpc>
                <a:spcPct val="100000"/>
              </a:lnSpc>
              <a:spcBef>
                <a:spcPts val="0"/>
              </a:spcBef>
              <a:spcAft>
                <a:spcPts val="0"/>
              </a:spcAft>
              <a:buClr>
                <a:srgbClr val="404040"/>
              </a:buClr>
              <a:buSzPct val="100000"/>
              <a:buFont typeface="Calibri"/>
              <a:buNone/>
              <a:defRPr sz="4000" b="0" i="0" u="none" strike="noStrike" cap="none">
                <a:solidFill>
                  <a:srgbClr val="404040"/>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495300" y="1807230"/>
            <a:ext cx="8915400" cy="4756151"/>
          </a:xfrm>
          <a:prstGeom prst="rect">
            <a:avLst/>
          </a:prstGeom>
          <a:noFill/>
          <a:ln>
            <a:noFill/>
          </a:ln>
        </p:spPr>
        <p:txBody>
          <a:bodyPr wrap="square" lIns="91425" tIns="91425" rIns="91425" bIns="91425" anchor="t" anchorCtr="0"/>
          <a:lstStyle>
            <a:lvl1pPr marL="342900" marR="0" lvl="0" indent="-1397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404040"/>
              </a:buClr>
              <a:buSzPct val="100000"/>
              <a:buFont typeface="Arial"/>
              <a:buChar char="•"/>
              <a:defRPr sz="3200" b="0" i="0" u="none" strike="noStrike" cap="none">
                <a:solidFill>
                  <a:srgbClr val="404040"/>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9642018" y="6628921"/>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FFFFFF"/>
              </a:buClr>
              <a:buSzPct val="100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a:t>
            </a:fld>
            <a:endParaRPr lang="en-US" sz="120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6.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ra21.org/index.php/ra21-use-cas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ra21.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mailto:heather@RA21.org" TargetMode="External"/><Relationship Id="rId4" Type="http://schemas.openxmlformats.org/officeDocument/2006/relationships/hyperlink" Target="mailto:Julia@RA21.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hyperlink" Target="https://www.flickr.com/photos/quinnanya/111201180"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ra21.org/" TargetMode="External"/><Relationship Id="rId3" Type="http://schemas.openxmlformats.org/officeDocument/2006/relationships/hyperlink" Target="https://www.oclc.org/support/services/ezproxy.en.html" TargetMode="External"/><Relationship Id="rId7" Type="http://schemas.openxmlformats.org/officeDocument/2006/relationships/hyperlink" Target="http://www.oclc.org/en/partnerships.html"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hyperlink" Target="https://www.oclc.org/support/services/ezproxy/contentproviders.en.html" TargetMode="External"/><Relationship Id="rId5" Type="http://schemas.openxmlformats.org/officeDocument/2006/relationships/hyperlink" Target="https://www.oclc.org/support/services/ezproxy/documentation/example/securing.en.html" TargetMode="External"/><Relationship Id="rId10" Type="http://schemas.openxmlformats.org/officeDocument/2006/relationships/hyperlink" Target="http://www.clker.com/clipart-13969.html" TargetMode="External"/><Relationship Id="rId4" Type="http://schemas.openxmlformats.org/officeDocument/2006/relationships/hyperlink" Target="https://www.oclc.org/support/services/ezproxy/documentation/manage.en.html" TargetMode="External"/><Relationship Id="rId9" Type="http://schemas.openxmlformats.org/officeDocument/2006/relationships/image" Target="../media/image4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idx="4294967295"/>
          </p:nvPr>
        </p:nvSpPr>
        <p:spPr>
          <a:xfrm>
            <a:off x="762000" y="3886200"/>
            <a:ext cx="8420100" cy="1470026"/>
          </a:xfrm>
          <a:prstGeom prst="rect">
            <a:avLst/>
          </a:prstGeom>
          <a:noFill/>
          <a:ln>
            <a:noFill/>
          </a:ln>
        </p:spPr>
        <p:txBody>
          <a:bodyPr wrap="square" lIns="45700" tIns="45700" rIns="45700" bIns="45700" anchor="t" anchorCtr="0">
            <a:noAutofit/>
          </a:bodyPr>
          <a:lstStyle/>
          <a:p>
            <a:pPr marL="0" marR="0" lvl="0" indent="-254000" algn="ctr" rtl="0">
              <a:lnSpc>
                <a:spcPct val="100000"/>
              </a:lnSpc>
              <a:spcBef>
                <a:spcPts val="0"/>
              </a:spcBef>
              <a:spcAft>
                <a:spcPts val="0"/>
              </a:spcAft>
              <a:buClr>
                <a:srgbClr val="595959"/>
              </a:buClr>
              <a:buSzPct val="100000"/>
              <a:buFont typeface="Calibri"/>
              <a:buNone/>
            </a:pPr>
            <a:r>
              <a:rPr lang="en-US" sz="4000" b="1" i="0" u="none" strike="noStrike" cap="none">
                <a:solidFill>
                  <a:srgbClr val="595959"/>
                </a:solidFill>
                <a:latin typeface="Calibri"/>
                <a:ea typeface="Calibri"/>
                <a:cs typeface="Calibri"/>
                <a:sym typeface="Calibri"/>
              </a:rPr>
              <a:t>An Introduction to RA21</a:t>
            </a:r>
          </a:p>
        </p:txBody>
      </p:sp>
      <p:sp>
        <p:nvSpPr>
          <p:cNvPr id="86" name="Shape 86"/>
          <p:cNvSpPr txBox="1">
            <a:spLocks noGrp="1"/>
          </p:cNvSpPr>
          <p:nvPr>
            <p:ph type="subTitle" idx="4294967295"/>
          </p:nvPr>
        </p:nvSpPr>
        <p:spPr>
          <a:xfrm>
            <a:off x="1447800" y="4418450"/>
            <a:ext cx="6934200" cy="2221200"/>
          </a:xfrm>
          <a:prstGeom prst="rect">
            <a:avLst/>
          </a:prstGeom>
          <a:noFill/>
          <a:ln>
            <a:noFill/>
          </a:ln>
        </p:spPr>
        <p:txBody>
          <a:bodyPr wrap="square" lIns="45700" tIns="45700" rIns="45700" bIns="45700" anchor="t" anchorCtr="0">
            <a:noAutofit/>
          </a:bodyPr>
          <a:lstStyle/>
          <a:p>
            <a:pPr marL="0" lvl="0" indent="-69850" algn="ctr" rtl="0">
              <a:lnSpc>
                <a:spcPct val="115000"/>
              </a:lnSpc>
              <a:spcBef>
                <a:spcPts val="0"/>
              </a:spcBef>
              <a:buClr>
                <a:schemeClr val="dk1"/>
              </a:buClr>
              <a:buSzPct val="61111"/>
              <a:buFont typeface="Arial"/>
              <a:buNone/>
            </a:pPr>
            <a:endParaRPr sz="1200" dirty="0">
              <a:solidFill>
                <a:schemeClr val="dk1"/>
              </a:solidFill>
            </a:endParaRPr>
          </a:p>
          <a:p>
            <a:pPr marL="0" lvl="0" indent="-69850" algn="ctr" rtl="0">
              <a:lnSpc>
                <a:spcPct val="115000"/>
              </a:lnSpc>
              <a:spcBef>
                <a:spcPts val="0"/>
              </a:spcBef>
              <a:buClr>
                <a:schemeClr val="dk1"/>
              </a:buClr>
              <a:buSzPct val="61111"/>
              <a:buFont typeface="Arial"/>
              <a:buNone/>
            </a:pPr>
            <a:r>
              <a:rPr lang="en-US" sz="1800" dirty="0">
                <a:solidFill>
                  <a:schemeClr val="dk1"/>
                </a:solidFill>
              </a:rPr>
              <a:t>Todd Carpenter (NISO)</a:t>
            </a:r>
          </a:p>
          <a:p>
            <a:pPr marL="0" lvl="0" indent="-69850" algn="ctr" rtl="0">
              <a:lnSpc>
                <a:spcPct val="115000"/>
              </a:lnSpc>
              <a:spcBef>
                <a:spcPts val="0"/>
              </a:spcBef>
              <a:buClr>
                <a:schemeClr val="dk1"/>
              </a:buClr>
              <a:buSzPct val="61111"/>
              <a:buFont typeface="Arial"/>
              <a:buNone/>
            </a:pPr>
            <a:r>
              <a:rPr lang="en-US" sz="1800" dirty="0">
                <a:solidFill>
                  <a:schemeClr val="dk1"/>
                </a:solidFill>
              </a:rPr>
              <a:t>Robert </a:t>
            </a:r>
            <a:r>
              <a:rPr lang="en-US" sz="1800" dirty="0" err="1">
                <a:solidFill>
                  <a:schemeClr val="dk1"/>
                </a:solidFill>
              </a:rPr>
              <a:t>Kelshian</a:t>
            </a:r>
            <a:r>
              <a:rPr lang="en-US" sz="1800" dirty="0">
                <a:solidFill>
                  <a:schemeClr val="dk1"/>
                </a:solidFill>
              </a:rPr>
              <a:t> (American University Library)</a:t>
            </a:r>
          </a:p>
          <a:p>
            <a:pPr marL="0" lvl="0" indent="-69850" algn="ctr" rtl="0">
              <a:lnSpc>
                <a:spcPct val="115000"/>
              </a:lnSpc>
              <a:spcBef>
                <a:spcPts val="0"/>
              </a:spcBef>
              <a:buClr>
                <a:schemeClr val="dk1"/>
              </a:buClr>
              <a:buSzPct val="61111"/>
              <a:buFont typeface="Arial"/>
              <a:buNone/>
            </a:pPr>
            <a:r>
              <a:rPr lang="en-US" sz="1800">
                <a:solidFill>
                  <a:schemeClr val="dk1"/>
                </a:solidFill>
              </a:rPr>
              <a:t>Don Hamparian </a:t>
            </a:r>
            <a:r>
              <a:rPr lang="en-US" sz="1800" dirty="0">
                <a:solidFill>
                  <a:schemeClr val="dk1"/>
                </a:solidFill>
              </a:rPr>
              <a:t>(OCLC)</a:t>
            </a:r>
          </a:p>
          <a:p>
            <a:pPr marL="0" lvl="0" indent="-69850" algn="ctr" rtl="0">
              <a:lnSpc>
                <a:spcPct val="115000"/>
              </a:lnSpc>
              <a:spcBef>
                <a:spcPts val="0"/>
              </a:spcBef>
              <a:buClr>
                <a:schemeClr val="dk1"/>
              </a:buClr>
              <a:buSzPct val="61111"/>
              <a:buFont typeface="Arial"/>
              <a:buNone/>
            </a:pPr>
            <a:r>
              <a:rPr lang="en-US" sz="1800" dirty="0">
                <a:solidFill>
                  <a:schemeClr val="dk1"/>
                </a:solidFill>
              </a:rPr>
              <a:t>Ann Gabriel (Elsevier)</a:t>
            </a:r>
          </a:p>
          <a:p>
            <a:pPr marL="0" lvl="0" indent="-69850" algn="ctr" rtl="0">
              <a:lnSpc>
                <a:spcPct val="115000"/>
              </a:lnSpc>
              <a:spcBef>
                <a:spcPts val="0"/>
              </a:spcBef>
              <a:buClr>
                <a:schemeClr val="dk1"/>
              </a:buClr>
              <a:buSzPct val="61111"/>
              <a:buFont typeface="Arial"/>
              <a:buNone/>
            </a:pPr>
            <a:r>
              <a:rPr lang="en-US" sz="1800" dirty="0">
                <a:solidFill>
                  <a:schemeClr val="dk1"/>
                </a:solidFill>
              </a:rPr>
              <a:t>RA21 Steering Committee</a:t>
            </a:r>
          </a:p>
          <a:p>
            <a:pPr marL="0" lvl="0" indent="-69850" algn="ctr" rtl="0">
              <a:lnSpc>
                <a:spcPct val="115000"/>
              </a:lnSpc>
              <a:spcBef>
                <a:spcPts val="0"/>
              </a:spcBef>
              <a:buClr>
                <a:schemeClr val="dk1"/>
              </a:buClr>
              <a:buSzPct val="61111"/>
              <a:buFont typeface="Arial"/>
              <a:buNone/>
            </a:pPr>
            <a:r>
              <a:rPr lang="en-US" sz="2400" b="1" dirty="0">
                <a:solidFill>
                  <a:schemeClr val="dk1"/>
                </a:solidFill>
              </a:rPr>
              <a:t>November 10, 2017</a:t>
            </a:r>
          </a:p>
          <a:p>
            <a:pPr marL="0" marR="0" lvl="0" indent="-152400" algn="ctr" rtl="0">
              <a:lnSpc>
                <a:spcPct val="100000"/>
              </a:lnSpc>
              <a:spcBef>
                <a:spcPts val="0"/>
              </a:spcBef>
              <a:spcAft>
                <a:spcPts val="0"/>
              </a:spcAft>
              <a:buClr>
                <a:srgbClr val="595959"/>
              </a:buClr>
              <a:buSzPct val="100000"/>
              <a:buFont typeface="Arial"/>
              <a:buNone/>
            </a:pPr>
            <a:endParaRPr sz="2400" dirty="0">
              <a:solidFill>
                <a:srgbClr val="595959"/>
              </a:solidFill>
            </a:endParaRPr>
          </a:p>
          <a:p>
            <a:pPr marL="0" marR="0" lvl="0" indent="-152400" algn="ctr" rtl="0">
              <a:lnSpc>
                <a:spcPct val="100000"/>
              </a:lnSpc>
              <a:spcBef>
                <a:spcPts val="0"/>
              </a:spcBef>
              <a:spcAft>
                <a:spcPts val="0"/>
              </a:spcAft>
              <a:buClr>
                <a:srgbClr val="595959"/>
              </a:buClr>
              <a:buSzPct val="100000"/>
              <a:buFont typeface="Arial"/>
              <a:buNone/>
            </a:pPr>
            <a:endParaRPr sz="2400" b="0" i="0" u="none" strike="noStrike" cap="none" dirty="0">
              <a:solidFill>
                <a:srgbClr val="888888"/>
              </a:solidFill>
              <a:latin typeface="Calibri"/>
              <a:ea typeface="Calibri"/>
              <a:cs typeface="Calibri"/>
              <a:sym typeface="Calibri"/>
            </a:endParaRPr>
          </a:p>
        </p:txBody>
      </p:sp>
      <p:pic>
        <p:nvPicPr>
          <p:cNvPr id="87" name="Shape 87" descr="Picture 4"/>
          <p:cNvPicPr preferRelativeResize="0"/>
          <p:nvPr/>
        </p:nvPicPr>
        <p:blipFill rotWithShape="1">
          <a:blip r:embed="rId3">
            <a:alphaModFix/>
          </a:blip>
          <a:srcRect/>
          <a:stretch/>
        </p:blipFill>
        <p:spPr>
          <a:xfrm>
            <a:off x="409110" y="508020"/>
            <a:ext cx="3620840" cy="634684"/>
          </a:xfrm>
          <a:prstGeom prst="rect">
            <a:avLst/>
          </a:prstGeom>
          <a:noFill/>
          <a:ln>
            <a:noFill/>
          </a:ln>
        </p:spPr>
      </p:pic>
      <p:pic>
        <p:nvPicPr>
          <p:cNvPr id="88" name="Shape 88" descr="Picture 5"/>
          <p:cNvPicPr preferRelativeResize="0"/>
          <p:nvPr/>
        </p:nvPicPr>
        <p:blipFill rotWithShape="1">
          <a:blip r:embed="rId4">
            <a:alphaModFix/>
          </a:blip>
          <a:srcRect t="7703"/>
          <a:stretch/>
        </p:blipFill>
        <p:spPr>
          <a:xfrm>
            <a:off x="7772400" y="304800"/>
            <a:ext cx="1857710" cy="748951"/>
          </a:xfrm>
          <a:prstGeom prst="rect">
            <a:avLst/>
          </a:prstGeom>
          <a:noFill/>
          <a:ln>
            <a:noFill/>
          </a:ln>
        </p:spPr>
      </p:pic>
      <p:pic>
        <p:nvPicPr>
          <p:cNvPr id="89" name="Shape 89" descr="Picture 6"/>
          <p:cNvPicPr preferRelativeResize="0"/>
          <p:nvPr/>
        </p:nvPicPr>
        <p:blipFill rotWithShape="1">
          <a:blip r:embed="rId5">
            <a:alphaModFix/>
          </a:blip>
          <a:srcRect/>
          <a:stretch/>
        </p:blipFill>
        <p:spPr>
          <a:xfrm>
            <a:off x="2362200" y="1905000"/>
            <a:ext cx="5118465" cy="1751139"/>
          </a:xfrm>
          <a:prstGeom prst="rect">
            <a:avLst/>
          </a:prstGeom>
          <a:noFill/>
          <a:ln>
            <a:noFill/>
          </a:ln>
        </p:spPr>
      </p:pic>
      <p:sp>
        <p:nvSpPr>
          <p:cNvPr id="90" name="Shape 90"/>
          <p:cNvSpPr txBox="1"/>
          <p:nvPr/>
        </p:nvSpPr>
        <p:spPr>
          <a:xfrm>
            <a:off x="409111" y="1676400"/>
            <a:ext cx="1495890" cy="923328"/>
          </a:xfrm>
          <a:prstGeom prst="rect">
            <a:avLst/>
          </a:prstGeom>
          <a:noFill/>
          <a:ln>
            <a:noFill/>
          </a:ln>
        </p:spPr>
        <p:txBody>
          <a:bodyPr wrap="square" lIns="45700" tIns="45700" rIns="45700" bIns="45700" anchor="t" anchorCtr="0">
            <a:noAutofit/>
          </a:bodyPr>
          <a:lstStyle/>
          <a:p>
            <a:pPr marL="0" marR="0" lvl="0" indent="-5715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TextBox 3"/>
          <p:cNvSpPr txBox="1"/>
          <p:nvPr/>
        </p:nvSpPr>
        <p:spPr>
          <a:xfrm>
            <a:off x="1998133" y="2794000"/>
            <a:ext cx="6553200" cy="369332"/>
          </a:xfrm>
          <a:prstGeom prst="rect">
            <a:avLst/>
          </a:prstGeom>
          <a:noFill/>
        </p:spPr>
        <p:txBody>
          <a:bodyPr wrap="square" rtlCol="0">
            <a:spAutoFit/>
          </a:bodyPr>
          <a:lstStyle/>
          <a:p>
            <a:endParaRPr lang="en-US" dirty="0"/>
          </a:p>
        </p:txBody>
      </p:sp>
      <p:sp>
        <p:nvSpPr>
          <p:cNvPr id="6" name="TextBox 5"/>
          <p:cNvSpPr txBox="1"/>
          <p:nvPr/>
        </p:nvSpPr>
        <p:spPr>
          <a:xfrm>
            <a:off x="1032933" y="2279155"/>
            <a:ext cx="7840133" cy="2800767"/>
          </a:xfrm>
          <a:prstGeom prst="rect">
            <a:avLst/>
          </a:prstGeom>
          <a:noFill/>
        </p:spPr>
        <p:txBody>
          <a:bodyPr wrap="square" rtlCol="0">
            <a:spAutoFit/>
          </a:bodyPr>
          <a:lstStyle/>
          <a:p>
            <a:pPr algn="ctr"/>
            <a:r>
              <a:rPr lang="en-US" sz="4400" b="1" dirty="0"/>
              <a:t>Who had their proxy server shut down when a content provider notices unusual activity </a:t>
            </a:r>
            <a:br>
              <a:rPr lang="en-US" sz="4400" b="1" dirty="0"/>
            </a:br>
            <a:r>
              <a:rPr lang="en-US" sz="4400" b="1" dirty="0"/>
              <a:t>from that server? </a:t>
            </a:r>
          </a:p>
        </p:txBody>
      </p:sp>
    </p:spTree>
    <p:extLst>
      <p:ext uri="{BB962C8B-B14F-4D97-AF65-F5344CB8AC3E}">
        <p14:creationId xmlns:p14="http://schemas.microsoft.com/office/powerpoint/2010/main" val="166981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4449"/>
            <a:ext cx="9906000" cy="67659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4294967295"/>
          </p:nvPr>
        </p:nvSpPr>
        <p:spPr>
          <a:xfrm>
            <a:off x="3384550" y="6356353"/>
            <a:ext cx="3136900" cy="365125"/>
          </a:xfrm>
          <a:prstGeom prst="rect">
            <a:avLst/>
          </a:prstGeom>
        </p:spPr>
        <p:txBody>
          <a:bodyPr/>
          <a:lstStyle/>
          <a:p>
            <a:endParaRPr lang="en-GB"/>
          </a:p>
        </p:txBody>
      </p:sp>
      <p:pic>
        <p:nvPicPr>
          <p:cNvPr id="5" name="Picture 4"/>
          <p:cNvPicPr>
            <a:picLocks noChangeAspect="1"/>
          </p:cNvPicPr>
          <p:nvPr/>
        </p:nvPicPr>
        <p:blipFill rotWithShape="1">
          <a:blip r:embed="rId2"/>
          <a:srcRect l="31663"/>
          <a:stretch/>
        </p:blipFill>
        <p:spPr>
          <a:xfrm>
            <a:off x="215900" y="274638"/>
            <a:ext cx="1953687" cy="2036762"/>
          </a:xfrm>
          <a:prstGeom prst="rect">
            <a:avLst/>
          </a:prstGeom>
        </p:spPr>
      </p:pic>
      <p:pic>
        <p:nvPicPr>
          <p:cNvPr id="8" name="Picture 7"/>
          <p:cNvPicPr>
            <a:picLocks noChangeAspect="1"/>
          </p:cNvPicPr>
          <p:nvPr/>
        </p:nvPicPr>
        <p:blipFill>
          <a:blip r:embed="rId3"/>
          <a:stretch>
            <a:fillRect/>
          </a:stretch>
        </p:blipFill>
        <p:spPr>
          <a:xfrm>
            <a:off x="2925462" y="1130300"/>
            <a:ext cx="2042984" cy="1968500"/>
          </a:xfrm>
          <a:prstGeom prst="rect">
            <a:avLst/>
          </a:prstGeom>
        </p:spPr>
      </p:pic>
      <p:sp>
        <p:nvSpPr>
          <p:cNvPr id="10" name="Right Arrow 9"/>
          <p:cNvSpPr/>
          <p:nvPr/>
        </p:nvSpPr>
        <p:spPr>
          <a:xfrm>
            <a:off x="2047993" y="1457168"/>
            <a:ext cx="999063" cy="230187"/>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Curved Connector 11"/>
          <p:cNvCxnSpPr/>
          <p:nvPr/>
        </p:nvCxnSpPr>
        <p:spPr>
          <a:xfrm rot="5400000">
            <a:off x="963318" y="1744399"/>
            <a:ext cx="1777760" cy="1675762"/>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28084" y="3489163"/>
            <a:ext cx="2219440" cy="1200329"/>
          </a:xfrm>
          <a:prstGeom prst="rect">
            <a:avLst/>
          </a:prstGeom>
          <a:noFill/>
        </p:spPr>
        <p:txBody>
          <a:bodyPr wrap="square" rtlCol="0">
            <a:spAutoFit/>
          </a:bodyPr>
          <a:lstStyle/>
          <a:p>
            <a:r>
              <a:rPr lang="en-US" dirty="0"/>
              <a:t>Behind the scenes:</a:t>
            </a:r>
          </a:p>
          <a:p>
            <a:r>
              <a:rPr lang="en-US" dirty="0"/>
              <a:t>Does the user have access rights?</a:t>
            </a:r>
            <a:br>
              <a:rPr lang="en-US" dirty="0"/>
            </a:br>
            <a:r>
              <a:rPr lang="en-US" dirty="0"/>
              <a:t> Yes or No?</a:t>
            </a:r>
          </a:p>
        </p:txBody>
      </p:sp>
      <p:pic>
        <p:nvPicPr>
          <p:cNvPr id="14" name="Picture 13"/>
          <p:cNvPicPr>
            <a:picLocks noChangeAspect="1"/>
          </p:cNvPicPr>
          <p:nvPr/>
        </p:nvPicPr>
        <p:blipFill>
          <a:blip r:embed="rId4"/>
          <a:stretch>
            <a:fillRect/>
          </a:stretch>
        </p:blipFill>
        <p:spPr>
          <a:xfrm>
            <a:off x="5724321" y="2068038"/>
            <a:ext cx="2567631" cy="964122"/>
          </a:xfrm>
          <a:prstGeom prst="rect">
            <a:avLst/>
          </a:prstGeom>
        </p:spPr>
      </p:pic>
      <p:cxnSp>
        <p:nvCxnSpPr>
          <p:cNvPr id="16" name="Curved Connector 15"/>
          <p:cNvCxnSpPr/>
          <p:nvPr/>
        </p:nvCxnSpPr>
        <p:spPr>
          <a:xfrm rot="10800000" flipV="1">
            <a:off x="4710598" y="2833704"/>
            <a:ext cx="1271572" cy="732885"/>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9" name="Right Arrow 18"/>
          <p:cNvSpPr/>
          <p:nvPr/>
        </p:nvSpPr>
        <p:spPr>
          <a:xfrm>
            <a:off x="4846852" y="2435005"/>
            <a:ext cx="999063" cy="230187"/>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a:stretch>
            <a:fillRect/>
          </a:stretch>
        </p:blipFill>
        <p:spPr>
          <a:xfrm>
            <a:off x="7088131" y="765685"/>
            <a:ext cx="2130538" cy="1329310"/>
          </a:xfrm>
          <a:prstGeom prst="rect">
            <a:avLst/>
          </a:prstGeom>
        </p:spPr>
      </p:pic>
      <p:cxnSp>
        <p:nvCxnSpPr>
          <p:cNvPr id="22" name="Straight Connector 21"/>
          <p:cNvCxnSpPr/>
          <p:nvPr/>
        </p:nvCxnSpPr>
        <p:spPr>
          <a:xfrm flipH="1">
            <a:off x="6521450" y="846138"/>
            <a:ext cx="486686" cy="1465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6896100" y="2068038"/>
            <a:ext cx="2322569" cy="5298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6601790" y="2094995"/>
            <a:ext cx="486341" cy="491047"/>
          </a:xfrm>
          <a:prstGeom prst="line">
            <a:avLst/>
          </a:prstGeom>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6"/>
          <a:stretch>
            <a:fillRect/>
          </a:stretch>
        </p:blipFill>
        <p:spPr>
          <a:xfrm>
            <a:off x="5744485" y="3457577"/>
            <a:ext cx="3544271" cy="2540000"/>
          </a:xfrm>
          <a:prstGeom prst="rect">
            <a:avLst/>
          </a:prstGeom>
        </p:spPr>
      </p:pic>
      <p:sp>
        <p:nvSpPr>
          <p:cNvPr id="28" name="TextBox 27"/>
          <p:cNvSpPr txBox="1"/>
          <p:nvPr/>
        </p:nvSpPr>
        <p:spPr>
          <a:xfrm>
            <a:off x="2837234" y="3234354"/>
            <a:ext cx="2219440" cy="646331"/>
          </a:xfrm>
          <a:prstGeom prst="rect">
            <a:avLst/>
          </a:prstGeom>
          <a:noFill/>
        </p:spPr>
        <p:txBody>
          <a:bodyPr wrap="square" rtlCol="0">
            <a:spAutoFit/>
          </a:bodyPr>
          <a:lstStyle/>
          <a:p>
            <a:r>
              <a:rPr lang="en-US" dirty="0"/>
              <a:t>Do you have a login?</a:t>
            </a:r>
            <a:br>
              <a:rPr lang="en-US" dirty="0"/>
            </a:br>
            <a:r>
              <a:rPr lang="en-US" dirty="0"/>
              <a:t> Yes or No?</a:t>
            </a:r>
          </a:p>
        </p:txBody>
      </p:sp>
      <p:sp>
        <p:nvSpPr>
          <p:cNvPr id="29" name="Right Arrow 28"/>
          <p:cNvSpPr/>
          <p:nvPr/>
        </p:nvSpPr>
        <p:spPr>
          <a:xfrm rot="5400000" flipV="1">
            <a:off x="6944454" y="3063788"/>
            <a:ext cx="999063" cy="452153"/>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627412" y="5938370"/>
            <a:ext cx="2219440" cy="369332"/>
          </a:xfrm>
          <a:prstGeom prst="rect">
            <a:avLst/>
          </a:prstGeom>
          <a:noFill/>
        </p:spPr>
        <p:txBody>
          <a:bodyPr wrap="square" rtlCol="0">
            <a:spAutoFit/>
          </a:bodyPr>
          <a:lstStyle/>
          <a:p>
            <a:r>
              <a:rPr lang="en-US"/>
              <a:t>Where are you from?</a:t>
            </a:r>
            <a:endParaRPr lang="en-US" dirty="0"/>
          </a:p>
        </p:txBody>
      </p:sp>
      <p:cxnSp>
        <p:nvCxnSpPr>
          <p:cNvPr id="32" name="Curved Connector 31"/>
          <p:cNvCxnSpPr/>
          <p:nvPr/>
        </p:nvCxnSpPr>
        <p:spPr>
          <a:xfrm rot="10800000" flipV="1">
            <a:off x="4666150" y="5218126"/>
            <a:ext cx="1271572" cy="732885"/>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pic>
        <p:nvPicPr>
          <p:cNvPr id="33" name="Picture 32"/>
          <p:cNvPicPr>
            <a:picLocks noChangeAspect="1"/>
          </p:cNvPicPr>
          <p:nvPr/>
        </p:nvPicPr>
        <p:blipFill rotWithShape="1">
          <a:blip r:embed="rId7"/>
          <a:srcRect l="4022" t="11143" r="67176" b="5839"/>
          <a:stretch/>
        </p:blipFill>
        <p:spPr>
          <a:xfrm>
            <a:off x="3445157" y="3992102"/>
            <a:ext cx="973580" cy="1872347"/>
          </a:xfrm>
          <a:prstGeom prst="rect">
            <a:avLst/>
          </a:prstGeom>
        </p:spPr>
      </p:pic>
      <p:cxnSp>
        <p:nvCxnSpPr>
          <p:cNvPr id="36" name="Straight Connector 35"/>
          <p:cNvCxnSpPr/>
          <p:nvPr/>
        </p:nvCxnSpPr>
        <p:spPr>
          <a:xfrm>
            <a:off x="4418737" y="4002108"/>
            <a:ext cx="2589399" cy="121601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4418737" y="5370526"/>
            <a:ext cx="2741799" cy="53183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rot="10800000" flipV="1">
            <a:off x="2127797" y="4790042"/>
            <a:ext cx="1271572" cy="732885"/>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41" name="TextBox 40"/>
          <p:cNvSpPr txBox="1"/>
          <p:nvPr/>
        </p:nvSpPr>
        <p:spPr>
          <a:xfrm>
            <a:off x="1230163" y="5370526"/>
            <a:ext cx="1317361"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05866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up)">
                                      <p:cBhvr>
                                        <p:cTn id="13" dur="500"/>
                                        <p:tgtEl>
                                          <p:spTgt spid="13"/>
                                        </p:tgtEl>
                                      </p:cBhvr>
                                    </p:animEffect>
                                  </p:childTnLst>
                                </p:cTn>
                              </p:par>
                              <p:par>
                                <p:cTn id="14" presetID="1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up)">
                                      <p:cBhvr>
                                        <p:cTn id="17" dur="500"/>
                                        <p:tgtEl>
                                          <p:spTgt spid="12"/>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ppt_y</p:attrName>
                                        </p:attrNameLst>
                                      </p:cBhvr>
                                      <p:tavLst>
                                        <p:tav tm="0">
                                          <p:val>
                                            <p:strVal val="#ppt_y+#ppt_h*1.125000"/>
                                          </p:val>
                                        </p:tav>
                                        <p:tav tm="100000">
                                          <p:val>
                                            <p:strVal val="#ppt_y"/>
                                          </p:val>
                                        </p:tav>
                                      </p:tavLst>
                                    </p:anim>
                                    <p:animEffect transition="in" filter="wipe(up)">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900" decel="100000" fill="hold"/>
                                        <p:tgtEl>
                                          <p:spTgt spid="29"/>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anim calcmode="lin" valueType="num">
                                      <p:cBhvr>
                                        <p:cTn id="74" dur="1000" fill="hold"/>
                                        <p:tgtEl>
                                          <p:spTgt spid="27"/>
                                        </p:tgtEl>
                                        <p:attrNameLst>
                                          <p:attrName>ppt_x</p:attrName>
                                        </p:attrNameLst>
                                      </p:cBhvr>
                                      <p:tavLst>
                                        <p:tav tm="0">
                                          <p:val>
                                            <p:strVal val="#ppt_x"/>
                                          </p:val>
                                        </p:tav>
                                        <p:tav tm="100000">
                                          <p:val>
                                            <p:strVal val="#ppt_x"/>
                                          </p:val>
                                        </p:tav>
                                      </p:tavLst>
                                    </p:anim>
                                    <p:anim calcmode="lin" valueType="num">
                                      <p:cBhvr>
                                        <p:cTn id="75" dur="900" decel="100000" fill="hold"/>
                                        <p:tgtEl>
                                          <p:spTgt spid="27"/>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5"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1000" fill="hold"/>
                                        <p:tgtEl>
                                          <p:spTgt spid="31"/>
                                        </p:tgtEl>
                                        <p:attrNameLst>
                                          <p:attrName>ppt_w</p:attrName>
                                        </p:attrNameLst>
                                      </p:cBhvr>
                                      <p:tavLst>
                                        <p:tav tm="0">
                                          <p:val>
                                            <p:strVal val="#ppt_w*0.70"/>
                                          </p:val>
                                        </p:tav>
                                        <p:tav tm="100000">
                                          <p:val>
                                            <p:strVal val="#ppt_w"/>
                                          </p:val>
                                        </p:tav>
                                      </p:tavLst>
                                    </p:anim>
                                    <p:anim calcmode="lin" valueType="num">
                                      <p:cBhvr>
                                        <p:cTn id="82" dur="1000" fill="hold"/>
                                        <p:tgtEl>
                                          <p:spTgt spid="31"/>
                                        </p:tgtEl>
                                        <p:attrNameLst>
                                          <p:attrName>ppt_h</p:attrName>
                                        </p:attrNameLst>
                                      </p:cBhvr>
                                      <p:tavLst>
                                        <p:tav tm="0">
                                          <p:val>
                                            <p:strVal val="#ppt_h"/>
                                          </p:val>
                                        </p:tav>
                                        <p:tav tm="100000">
                                          <p:val>
                                            <p:strVal val="#ppt_h"/>
                                          </p:val>
                                        </p:tav>
                                      </p:tavLst>
                                    </p:anim>
                                    <p:animEffect transition="in" filter="fade">
                                      <p:cBhvr>
                                        <p:cTn id="83" dur="1000"/>
                                        <p:tgtEl>
                                          <p:spTgt spid="31"/>
                                        </p:tgtEl>
                                      </p:cBhvr>
                                    </p:animEffect>
                                  </p:childTnLst>
                                </p:cTn>
                              </p:par>
                              <p:par>
                                <p:cTn id="84" presetID="55" presetClass="entr" presetSubtype="0" fill="hold" nodeType="with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p:cTn id="86" dur="1000" fill="hold"/>
                                        <p:tgtEl>
                                          <p:spTgt spid="32"/>
                                        </p:tgtEl>
                                        <p:attrNameLst>
                                          <p:attrName>ppt_w</p:attrName>
                                        </p:attrNameLst>
                                      </p:cBhvr>
                                      <p:tavLst>
                                        <p:tav tm="0">
                                          <p:val>
                                            <p:strVal val="#ppt_w*0.70"/>
                                          </p:val>
                                        </p:tav>
                                        <p:tav tm="100000">
                                          <p:val>
                                            <p:strVal val="#ppt_w"/>
                                          </p:val>
                                        </p:tav>
                                      </p:tavLst>
                                    </p:anim>
                                    <p:anim calcmode="lin" valueType="num">
                                      <p:cBhvr>
                                        <p:cTn id="87" dur="1000" fill="hold"/>
                                        <p:tgtEl>
                                          <p:spTgt spid="32"/>
                                        </p:tgtEl>
                                        <p:attrNameLst>
                                          <p:attrName>ppt_h</p:attrName>
                                        </p:attrNameLst>
                                      </p:cBhvr>
                                      <p:tavLst>
                                        <p:tav tm="0">
                                          <p:val>
                                            <p:strVal val="#ppt_h"/>
                                          </p:val>
                                        </p:tav>
                                        <p:tav tm="100000">
                                          <p:val>
                                            <p:strVal val="#ppt_h"/>
                                          </p:val>
                                        </p:tav>
                                      </p:tavLst>
                                    </p:anim>
                                    <p:animEffect transition="in" filter="fade">
                                      <p:cBhvr>
                                        <p:cTn id="88" dur="10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30" presetClass="entr" presetSubtype="0"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800" decel="100000"/>
                                        <p:tgtEl>
                                          <p:spTgt spid="36"/>
                                        </p:tgtEl>
                                      </p:cBhvr>
                                    </p:animEffect>
                                    <p:anim calcmode="lin" valueType="num">
                                      <p:cBhvr>
                                        <p:cTn id="94" dur="800" decel="100000" fill="hold"/>
                                        <p:tgtEl>
                                          <p:spTgt spid="36"/>
                                        </p:tgtEl>
                                        <p:attrNameLst>
                                          <p:attrName>style.rotation</p:attrName>
                                        </p:attrNameLst>
                                      </p:cBhvr>
                                      <p:tavLst>
                                        <p:tav tm="0">
                                          <p:val>
                                            <p:fltVal val="-90"/>
                                          </p:val>
                                        </p:tav>
                                        <p:tav tm="100000">
                                          <p:val>
                                            <p:fltVal val="0"/>
                                          </p:val>
                                        </p:tav>
                                      </p:tavLst>
                                    </p:anim>
                                    <p:anim calcmode="lin" valueType="num">
                                      <p:cBhvr>
                                        <p:cTn id="95" dur="800" decel="100000" fill="hold"/>
                                        <p:tgtEl>
                                          <p:spTgt spid="36"/>
                                        </p:tgtEl>
                                        <p:attrNameLst>
                                          <p:attrName>ppt_x</p:attrName>
                                        </p:attrNameLst>
                                      </p:cBhvr>
                                      <p:tavLst>
                                        <p:tav tm="0">
                                          <p:val>
                                            <p:strVal val="#ppt_x+0.4"/>
                                          </p:val>
                                        </p:tav>
                                        <p:tav tm="100000">
                                          <p:val>
                                            <p:strVal val="#ppt_x-0.05"/>
                                          </p:val>
                                        </p:tav>
                                      </p:tavLst>
                                    </p:anim>
                                    <p:anim calcmode="lin" valueType="num">
                                      <p:cBhvr>
                                        <p:cTn id="96" dur="800" decel="100000" fill="hold"/>
                                        <p:tgtEl>
                                          <p:spTgt spid="36"/>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99" presetID="30" presetClass="entr" presetSubtype="0" fill="hold" nodeType="with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800" decel="100000"/>
                                        <p:tgtEl>
                                          <p:spTgt spid="38"/>
                                        </p:tgtEl>
                                      </p:cBhvr>
                                    </p:animEffect>
                                    <p:anim calcmode="lin" valueType="num">
                                      <p:cBhvr>
                                        <p:cTn id="102" dur="800" decel="100000" fill="hold"/>
                                        <p:tgtEl>
                                          <p:spTgt spid="38"/>
                                        </p:tgtEl>
                                        <p:attrNameLst>
                                          <p:attrName>style.rotation</p:attrName>
                                        </p:attrNameLst>
                                      </p:cBhvr>
                                      <p:tavLst>
                                        <p:tav tm="0">
                                          <p:val>
                                            <p:fltVal val="-90"/>
                                          </p:val>
                                        </p:tav>
                                        <p:tav tm="100000">
                                          <p:val>
                                            <p:fltVal val="0"/>
                                          </p:val>
                                        </p:tav>
                                      </p:tavLst>
                                    </p:anim>
                                    <p:anim calcmode="lin" valueType="num">
                                      <p:cBhvr>
                                        <p:cTn id="103" dur="800" decel="100000" fill="hold"/>
                                        <p:tgtEl>
                                          <p:spTgt spid="38"/>
                                        </p:tgtEl>
                                        <p:attrNameLst>
                                          <p:attrName>ppt_x</p:attrName>
                                        </p:attrNameLst>
                                      </p:cBhvr>
                                      <p:tavLst>
                                        <p:tav tm="0">
                                          <p:val>
                                            <p:strVal val="#ppt_x+0.4"/>
                                          </p:val>
                                        </p:tav>
                                        <p:tav tm="100000">
                                          <p:val>
                                            <p:strVal val="#ppt_x-0.05"/>
                                          </p:val>
                                        </p:tav>
                                      </p:tavLst>
                                    </p:anim>
                                    <p:anim calcmode="lin" valueType="num">
                                      <p:cBhvr>
                                        <p:cTn id="104" dur="800" decel="100000" fill="hold"/>
                                        <p:tgtEl>
                                          <p:spTgt spid="38"/>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107" presetID="30" presetClass="entr" presetSubtype="0" fill="hold" nodeType="with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800" decel="100000"/>
                                        <p:tgtEl>
                                          <p:spTgt spid="33"/>
                                        </p:tgtEl>
                                      </p:cBhvr>
                                    </p:animEffect>
                                    <p:anim calcmode="lin" valueType="num">
                                      <p:cBhvr>
                                        <p:cTn id="110" dur="800" decel="100000" fill="hold"/>
                                        <p:tgtEl>
                                          <p:spTgt spid="33"/>
                                        </p:tgtEl>
                                        <p:attrNameLst>
                                          <p:attrName>style.rotation</p:attrName>
                                        </p:attrNameLst>
                                      </p:cBhvr>
                                      <p:tavLst>
                                        <p:tav tm="0">
                                          <p:val>
                                            <p:fltVal val="-90"/>
                                          </p:val>
                                        </p:tav>
                                        <p:tav tm="100000">
                                          <p:val>
                                            <p:fltVal val="0"/>
                                          </p:val>
                                        </p:tav>
                                      </p:tavLst>
                                    </p:anim>
                                    <p:anim calcmode="lin" valueType="num">
                                      <p:cBhvr>
                                        <p:cTn id="111" dur="800" decel="100000" fill="hold"/>
                                        <p:tgtEl>
                                          <p:spTgt spid="33"/>
                                        </p:tgtEl>
                                        <p:attrNameLst>
                                          <p:attrName>ppt_x</p:attrName>
                                        </p:attrNameLst>
                                      </p:cBhvr>
                                      <p:tavLst>
                                        <p:tav tm="0">
                                          <p:val>
                                            <p:strVal val="#ppt_x+0.4"/>
                                          </p:val>
                                        </p:tav>
                                        <p:tav tm="100000">
                                          <p:val>
                                            <p:strVal val="#ppt_x-0.05"/>
                                          </p:val>
                                        </p:tav>
                                      </p:tavLst>
                                    </p:anim>
                                    <p:anim calcmode="lin" valueType="num">
                                      <p:cBhvr>
                                        <p:cTn id="112" dur="800" decel="100000" fill="hold"/>
                                        <p:tgtEl>
                                          <p:spTgt spid="33"/>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5" presetClass="entr" presetSubtype="0" fill="hold" nodeType="clickEffect">
                                  <p:stCondLst>
                                    <p:cond delay="0"/>
                                  </p:stCondLst>
                                  <p:childTnLst>
                                    <p:set>
                                      <p:cBhvr>
                                        <p:cTn id="118" dur="1" fill="hold">
                                          <p:stCondLst>
                                            <p:cond delay="0"/>
                                          </p:stCondLst>
                                        </p:cTn>
                                        <p:tgtEl>
                                          <p:spTgt spid="40"/>
                                        </p:tgtEl>
                                        <p:attrNameLst>
                                          <p:attrName>style.visibility</p:attrName>
                                        </p:attrNameLst>
                                      </p:cBhvr>
                                      <p:to>
                                        <p:strVal val="visible"/>
                                      </p:to>
                                    </p:set>
                                    <p:anim calcmode="lin" valueType="num">
                                      <p:cBhvr>
                                        <p:cTn id="119" dur="1000" fill="hold"/>
                                        <p:tgtEl>
                                          <p:spTgt spid="40"/>
                                        </p:tgtEl>
                                        <p:attrNameLst>
                                          <p:attrName>ppt_w</p:attrName>
                                        </p:attrNameLst>
                                      </p:cBhvr>
                                      <p:tavLst>
                                        <p:tav tm="0">
                                          <p:val>
                                            <p:fltVal val="0"/>
                                          </p:val>
                                        </p:tav>
                                        <p:tav tm="100000">
                                          <p:val>
                                            <p:strVal val="#ppt_w"/>
                                          </p:val>
                                        </p:tav>
                                      </p:tavLst>
                                    </p:anim>
                                    <p:anim calcmode="lin" valueType="num">
                                      <p:cBhvr>
                                        <p:cTn id="120" dur="1000" fill="hold"/>
                                        <p:tgtEl>
                                          <p:spTgt spid="40"/>
                                        </p:tgtEl>
                                        <p:attrNameLst>
                                          <p:attrName>ppt_h</p:attrName>
                                        </p:attrNameLst>
                                      </p:cBhvr>
                                      <p:tavLst>
                                        <p:tav tm="0">
                                          <p:val>
                                            <p:fltVal val="0"/>
                                          </p:val>
                                        </p:tav>
                                        <p:tav tm="100000">
                                          <p:val>
                                            <p:strVal val="#ppt_h"/>
                                          </p:val>
                                        </p:tav>
                                      </p:tavLst>
                                    </p:anim>
                                    <p:anim calcmode="lin" valueType="num">
                                      <p:cBhvr>
                                        <p:cTn id="121"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3" fill="hold">
                      <p:stCondLst>
                        <p:cond delay="indefinite"/>
                      </p:stCondLst>
                      <p:childTnLst>
                        <p:par>
                          <p:cTn id="124" fill="hold">
                            <p:stCondLst>
                              <p:cond delay="0"/>
                            </p:stCondLst>
                            <p:childTnLst>
                              <p:par>
                                <p:cTn id="125" presetID="15" presetClass="entr" presetSubtype="0" fill="hold" grpId="1" nodeType="click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p:cTn id="127" dur="1000" fill="hold"/>
                                        <p:tgtEl>
                                          <p:spTgt spid="41"/>
                                        </p:tgtEl>
                                        <p:attrNameLst>
                                          <p:attrName>ppt_w</p:attrName>
                                        </p:attrNameLst>
                                      </p:cBhvr>
                                      <p:tavLst>
                                        <p:tav tm="0">
                                          <p:val>
                                            <p:fltVal val="0"/>
                                          </p:val>
                                        </p:tav>
                                        <p:tav tm="100000">
                                          <p:val>
                                            <p:strVal val="#ppt_w"/>
                                          </p:val>
                                        </p:tav>
                                      </p:tavLst>
                                    </p:anim>
                                    <p:anim calcmode="lin" valueType="num">
                                      <p:cBhvr>
                                        <p:cTn id="128" dur="1000" fill="hold"/>
                                        <p:tgtEl>
                                          <p:spTgt spid="41"/>
                                        </p:tgtEl>
                                        <p:attrNameLst>
                                          <p:attrName>ppt_h</p:attrName>
                                        </p:attrNameLst>
                                      </p:cBhvr>
                                      <p:tavLst>
                                        <p:tav tm="0">
                                          <p:val>
                                            <p:fltVal val="0"/>
                                          </p:val>
                                        </p:tav>
                                        <p:tav tm="100000">
                                          <p:val>
                                            <p:strVal val="#ppt_h"/>
                                          </p:val>
                                        </p:tav>
                                      </p:tavLst>
                                    </p:anim>
                                    <p:anim calcmode="lin" valueType="num">
                                      <p:cBhvr>
                                        <p:cTn id="129"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130" dur="1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9" grpId="0" animBg="1"/>
      <p:bldP spid="28" grpId="0"/>
      <p:bldP spid="29" grpId="0" animBg="1"/>
      <p:bldP spid="31" grpId="0"/>
      <p:bldP spid="41" grpId="0"/>
      <p:bldP spid="4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And patrons are just getting annoyed</a:t>
            </a:r>
          </a:p>
        </p:txBody>
      </p:sp>
      <p:sp>
        <p:nvSpPr>
          <p:cNvPr id="3" name="Footer Placeholder 2"/>
          <p:cNvSpPr>
            <a:spLocks noGrp="1"/>
          </p:cNvSpPr>
          <p:nvPr>
            <p:ph type="ftr" sz="quarter" idx="1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261" y="1417638"/>
            <a:ext cx="6173478" cy="5173033"/>
          </a:xfrm>
          <a:prstGeom prst="rect">
            <a:avLst/>
          </a:prstGeom>
        </p:spPr>
      </p:pic>
    </p:spTree>
    <p:extLst>
      <p:ext uri="{BB962C8B-B14F-4D97-AF65-F5344CB8AC3E}">
        <p14:creationId xmlns:p14="http://schemas.microsoft.com/office/powerpoint/2010/main" val="147385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this and no data</a:t>
            </a:r>
            <a:r>
              <a:rPr lang="mr-IN" dirty="0"/>
              <a:t>…</a:t>
            </a:r>
            <a:endParaRPr lang="en-US" dirty="0"/>
          </a:p>
        </p:txBody>
      </p:sp>
      <p:sp>
        <p:nvSpPr>
          <p:cNvPr id="3" name="Footer Placeholder 2"/>
          <p:cNvSpPr>
            <a:spLocks noGrp="1"/>
          </p:cNvSpPr>
          <p:nvPr>
            <p:ph type="ftr" sz="quarter" idx="11"/>
          </p:nvPr>
        </p:nvSpPr>
        <p:spPr/>
        <p:txBody>
          <a:bodyPr/>
          <a:lstStyle/>
          <a:p>
            <a:endParaRPr lang="en-US"/>
          </a:p>
        </p:txBody>
      </p:sp>
      <p:sp>
        <p:nvSpPr>
          <p:cNvPr id="4" name="TextBox 3"/>
          <p:cNvSpPr txBox="1"/>
          <p:nvPr/>
        </p:nvSpPr>
        <p:spPr>
          <a:xfrm>
            <a:off x="495301" y="1930400"/>
            <a:ext cx="9091612" cy="3416320"/>
          </a:xfrm>
          <a:prstGeom prst="rect">
            <a:avLst/>
          </a:prstGeom>
          <a:noFill/>
        </p:spPr>
        <p:txBody>
          <a:bodyPr wrap="square" rtlCol="0">
            <a:spAutoFit/>
          </a:bodyPr>
          <a:lstStyle/>
          <a:p>
            <a:r>
              <a:rPr lang="en-US" sz="3600" dirty="0"/>
              <a:t>Who is using the content libraries acquire?</a:t>
            </a:r>
          </a:p>
          <a:p>
            <a:r>
              <a:rPr lang="en-US" sz="3600" dirty="0"/>
              <a:t>Are those user’s getting what they need?</a:t>
            </a:r>
          </a:p>
          <a:p>
            <a:r>
              <a:rPr lang="en-US" sz="3600" dirty="0"/>
              <a:t>Are they achieving their goals?</a:t>
            </a:r>
          </a:p>
          <a:p>
            <a:r>
              <a:rPr lang="en-US" sz="3600" dirty="0"/>
              <a:t>Successful in their outcomes?</a:t>
            </a:r>
          </a:p>
          <a:p>
            <a:r>
              <a:rPr lang="en-US" sz="3600" dirty="0"/>
              <a:t>Are they really secure? </a:t>
            </a:r>
          </a:p>
          <a:p>
            <a:r>
              <a:rPr lang="en-US" sz="3600" dirty="0"/>
              <a:t>Are they really private? </a:t>
            </a:r>
          </a:p>
        </p:txBody>
      </p:sp>
    </p:spTree>
    <p:extLst>
      <p:ext uri="{BB962C8B-B14F-4D97-AF65-F5344CB8AC3E}">
        <p14:creationId xmlns:p14="http://schemas.microsoft.com/office/powerpoint/2010/main" val="1975087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TextBox 3"/>
          <p:cNvSpPr txBox="1"/>
          <p:nvPr/>
        </p:nvSpPr>
        <p:spPr>
          <a:xfrm>
            <a:off x="1083733" y="1930400"/>
            <a:ext cx="8822267"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30" y="1448229"/>
            <a:ext cx="2078680" cy="1086125"/>
          </a:xfrm>
          <a:prstGeom prst="rect">
            <a:avLst/>
          </a:prstGeom>
        </p:spPr>
      </p:pic>
      <p:grpSp>
        <p:nvGrpSpPr>
          <p:cNvPr id="20" name="Group 19"/>
          <p:cNvGrpSpPr/>
          <p:nvPr/>
        </p:nvGrpSpPr>
        <p:grpSpPr>
          <a:xfrm>
            <a:off x="6531856" y="2562444"/>
            <a:ext cx="2963333" cy="1965444"/>
            <a:chOff x="6531856" y="2562444"/>
            <a:chExt cx="2963333" cy="1965444"/>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856" y="3239041"/>
              <a:ext cx="2963333" cy="1288847"/>
            </a:xfrm>
            <a:prstGeom prst="rect">
              <a:avLst/>
            </a:prstGeom>
          </p:spPr>
        </p:pic>
        <p:sp>
          <p:nvSpPr>
            <p:cNvPr id="10" name="Cross 9"/>
            <p:cNvSpPr/>
            <p:nvPr/>
          </p:nvSpPr>
          <p:spPr>
            <a:xfrm>
              <a:off x="7662703" y="2562444"/>
              <a:ext cx="685801" cy="711200"/>
            </a:xfrm>
            <a:prstGeom prst="plus">
              <a:avLst>
                <a:gd name="adj" fmla="val 348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444451" y="1535865"/>
            <a:ext cx="3209647" cy="1044825"/>
            <a:chOff x="2444451" y="1535865"/>
            <a:chExt cx="3209647" cy="1044825"/>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369" y="1535865"/>
              <a:ext cx="2508729" cy="1044825"/>
            </a:xfrm>
            <a:prstGeom prst="rect">
              <a:avLst/>
            </a:prstGeom>
          </p:spPr>
        </p:pic>
        <p:sp>
          <p:nvSpPr>
            <p:cNvPr id="14" name="Right Arrow 13"/>
            <p:cNvSpPr/>
            <p:nvPr/>
          </p:nvSpPr>
          <p:spPr>
            <a:xfrm>
              <a:off x="2444451" y="1767668"/>
              <a:ext cx="548438" cy="5731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5925472" y="1484017"/>
            <a:ext cx="3559682" cy="1014548"/>
            <a:chOff x="5925472" y="1484017"/>
            <a:chExt cx="3559682" cy="1014548"/>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6055" y="1484017"/>
              <a:ext cx="2959099" cy="1014548"/>
            </a:xfrm>
            <a:prstGeom prst="rect">
              <a:avLst/>
            </a:prstGeom>
          </p:spPr>
        </p:pic>
        <p:sp>
          <p:nvSpPr>
            <p:cNvPr id="15" name="Right Arrow 14"/>
            <p:cNvSpPr/>
            <p:nvPr/>
          </p:nvSpPr>
          <p:spPr>
            <a:xfrm>
              <a:off x="5925472" y="1633702"/>
              <a:ext cx="548438" cy="7151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24944" y="3906473"/>
            <a:ext cx="7189408" cy="2951527"/>
            <a:chOff x="924944" y="3906473"/>
            <a:chExt cx="7189408" cy="2951527"/>
          </a:xfrm>
        </p:grpSpPr>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944" y="3906473"/>
              <a:ext cx="4919211" cy="2951527"/>
            </a:xfrm>
            <a:prstGeom prst="rect">
              <a:avLst/>
            </a:prstGeom>
          </p:spPr>
        </p:pic>
        <p:sp>
          <p:nvSpPr>
            <p:cNvPr id="17" name="Bent Arrow 16"/>
            <p:cNvSpPr/>
            <p:nvPr/>
          </p:nvSpPr>
          <p:spPr>
            <a:xfrm rot="10800000">
              <a:off x="6199691" y="4703625"/>
              <a:ext cx="1914661" cy="1246379"/>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63936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1+#ppt_w/2"/>
                                          </p:val>
                                        </p:tav>
                                        <p:tav tm="100000">
                                          <p:val>
                                            <p:strVal val="#ppt_x"/>
                                          </p:val>
                                        </p:tav>
                                      </p:tavLst>
                                    </p:anim>
                                    <p:anim calcmode="lin" valueType="num">
                                      <p:cBhvr additive="base">
                                        <p:cTn id="1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000" fill="hold"/>
                                        <p:tgtEl>
                                          <p:spTgt spid="21"/>
                                        </p:tgtEl>
                                        <p:attrNameLst>
                                          <p:attrName>ppt_x</p:attrName>
                                        </p:attrNameLst>
                                      </p:cBhvr>
                                      <p:tavLst>
                                        <p:tav tm="0">
                                          <p:val>
                                            <p:strVal val="0-#ppt_w/2"/>
                                          </p:val>
                                        </p:tav>
                                        <p:tav tm="100000">
                                          <p:val>
                                            <p:strVal val="#ppt_x"/>
                                          </p:val>
                                        </p:tav>
                                      </p:tavLst>
                                    </p:anim>
                                    <p:anim calcmode="lin" valueType="num">
                                      <p:cBhvr additive="base">
                                        <p:cTn id="26"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RA21 Principles: Improve User Experience</a:t>
            </a:r>
          </a:p>
        </p:txBody>
      </p:sp>
      <p:sp>
        <p:nvSpPr>
          <p:cNvPr id="3" name="Content Placeholder 2"/>
          <p:cNvSpPr>
            <a:spLocks noGrp="1"/>
          </p:cNvSpPr>
          <p:nvPr>
            <p:ph idx="1"/>
          </p:nvPr>
        </p:nvSpPr>
        <p:spPr/>
        <p:txBody>
          <a:bodyPr/>
          <a:lstStyle/>
          <a:p>
            <a:r>
              <a:rPr lang="en-US" dirty="0"/>
              <a:t>From any location on any device</a:t>
            </a:r>
          </a:p>
          <a:p>
            <a:r>
              <a:rPr lang="en-US" dirty="0"/>
              <a:t>Beginning from any entrance point</a:t>
            </a:r>
          </a:p>
          <a:p>
            <a:r>
              <a:rPr lang="en-US" dirty="0"/>
              <a:t>Ending with the desired content</a:t>
            </a:r>
          </a:p>
          <a:p>
            <a:r>
              <a:rPr lang="en-US" dirty="0"/>
              <a:t>With a consistent user interface</a:t>
            </a:r>
          </a:p>
          <a:p>
            <a:r>
              <a:rPr lang="en-US" dirty="0"/>
              <a:t>With greater privacy, security and personalization</a:t>
            </a:r>
          </a:p>
          <a:p>
            <a:endParaRPr lang="en-US" dirty="0"/>
          </a:p>
        </p:txBody>
      </p:sp>
      <p:sp>
        <p:nvSpPr>
          <p:cNvPr id="4" name="Footer Placeholder 3"/>
          <p:cNvSpPr>
            <a:spLocks noGrp="1"/>
          </p:cNvSpPr>
          <p:nvPr>
            <p:ph type="ftr" sz="quarter" idx="4294967295"/>
          </p:nvPr>
        </p:nvSpPr>
        <p:spPr>
          <a:xfrm>
            <a:off x="3384550" y="6356353"/>
            <a:ext cx="3136900" cy="365125"/>
          </a:xfrm>
          <a:prstGeom prst="rect">
            <a:avLst/>
          </a:prstGeom>
        </p:spPr>
        <p:txBody>
          <a:bodyPr/>
          <a:lstStyle/>
          <a:p>
            <a:endParaRPr lang="en-GB"/>
          </a:p>
        </p:txBody>
      </p:sp>
    </p:spTree>
    <p:extLst>
      <p:ext uri="{BB962C8B-B14F-4D97-AF65-F5344CB8AC3E}">
        <p14:creationId xmlns:p14="http://schemas.microsoft.com/office/powerpoint/2010/main" val="645995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RA21 Principles: It must be open</a:t>
            </a:r>
          </a:p>
        </p:txBody>
      </p:sp>
      <p:sp>
        <p:nvSpPr>
          <p:cNvPr id="3" name="Content Placeholder 2"/>
          <p:cNvSpPr>
            <a:spLocks noGrp="1"/>
          </p:cNvSpPr>
          <p:nvPr>
            <p:ph idx="1"/>
          </p:nvPr>
        </p:nvSpPr>
        <p:spPr/>
        <p:txBody>
          <a:bodyPr/>
          <a:lstStyle/>
          <a:p>
            <a:r>
              <a:rPr lang="en-US" dirty="0"/>
              <a:t>The solution can not be proprietary</a:t>
            </a:r>
          </a:p>
          <a:p>
            <a:r>
              <a:rPr lang="en-US" dirty="0"/>
              <a:t>The solution should be (reasonably) easy to implement</a:t>
            </a:r>
          </a:p>
          <a:p>
            <a:r>
              <a:rPr lang="en-US" dirty="0"/>
              <a:t>The solution must be vendor neutral</a:t>
            </a:r>
          </a:p>
          <a:p>
            <a:r>
              <a:rPr lang="en-US" dirty="0"/>
              <a:t>Should not create tremendous amounts of new work, implementation cost, or ongoing maintenance.</a:t>
            </a:r>
          </a:p>
          <a:p>
            <a:r>
              <a:rPr lang="en-US" dirty="0"/>
              <a:t>Should allow for gradual implementation</a:t>
            </a:r>
          </a:p>
          <a:p>
            <a:endParaRPr lang="en-US" dirty="0"/>
          </a:p>
        </p:txBody>
      </p:sp>
      <p:sp>
        <p:nvSpPr>
          <p:cNvPr id="4" name="Footer Placeholder 3"/>
          <p:cNvSpPr>
            <a:spLocks noGrp="1"/>
          </p:cNvSpPr>
          <p:nvPr>
            <p:ph type="ftr" sz="quarter" idx="4294967295"/>
          </p:nvPr>
        </p:nvSpPr>
        <p:spPr>
          <a:xfrm>
            <a:off x="3384550" y="6356353"/>
            <a:ext cx="3136900" cy="365125"/>
          </a:xfrm>
          <a:prstGeom prst="rect">
            <a:avLst/>
          </a:prstGeom>
        </p:spPr>
        <p:txBody>
          <a:bodyPr/>
          <a:lstStyle/>
          <a:p>
            <a:endParaRPr lang="en-GB"/>
          </a:p>
        </p:txBody>
      </p:sp>
    </p:spTree>
    <p:extLst>
      <p:ext uri="{BB962C8B-B14F-4D97-AF65-F5344CB8AC3E}">
        <p14:creationId xmlns:p14="http://schemas.microsoft.com/office/powerpoint/2010/main" val="1710263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50000"/>
                  </a:schemeClr>
                </a:solidFill>
              </a:rPr>
              <a:t>Pilot program</a:t>
            </a:r>
          </a:p>
        </p:txBody>
      </p:sp>
      <p:sp>
        <p:nvSpPr>
          <p:cNvPr id="3" name="Content Placeholder 2"/>
          <p:cNvSpPr>
            <a:spLocks noGrp="1"/>
          </p:cNvSpPr>
          <p:nvPr>
            <p:ph idx="1"/>
          </p:nvPr>
        </p:nvSpPr>
        <p:spPr>
          <a:xfrm>
            <a:off x="488066" y="1417641"/>
            <a:ext cx="8915400" cy="4921375"/>
          </a:xfrm>
        </p:spPr>
        <p:txBody>
          <a:bodyPr>
            <a:normAutofit fontScale="55000" lnSpcReduction="20000"/>
          </a:bodyPr>
          <a:lstStyle/>
          <a:p>
            <a:pPr>
              <a:buClr>
                <a:schemeClr val="accent1">
                  <a:lumMod val="75000"/>
                </a:schemeClr>
              </a:buClr>
              <a:buSzPct val="150000"/>
            </a:pPr>
            <a:r>
              <a:rPr lang="en-US" sz="3300" dirty="0"/>
              <a:t>Pilot program through Q1 2018-ish</a:t>
            </a:r>
          </a:p>
          <a:p>
            <a:pPr lvl="1">
              <a:buClr>
                <a:schemeClr val="accent1">
                  <a:lumMod val="75000"/>
                </a:schemeClr>
              </a:buClr>
              <a:buSzPct val="150000"/>
            </a:pPr>
            <a:r>
              <a:rPr lang="en-US" sz="2900" dirty="0"/>
              <a:t>Broad spectrum of stakeholders</a:t>
            </a:r>
          </a:p>
          <a:p>
            <a:pPr lvl="1">
              <a:buClr>
                <a:schemeClr val="accent1">
                  <a:lumMod val="75000"/>
                </a:schemeClr>
              </a:buClr>
              <a:buSzPct val="150000"/>
            </a:pPr>
            <a:r>
              <a:rPr lang="en-US" sz="2900" dirty="0"/>
              <a:t>Address a variety of </a:t>
            </a:r>
            <a:r>
              <a:rPr lang="en-US" sz="2900" dirty="0">
                <a:hlinkClick r:id="rId2"/>
              </a:rPr>
              <a:t>use cases</a:t>
            </a:r>
            <a:endParaRPr lang="en-US" sz="2900" dirty="0"/>
          </a:p>
          <a:p>
            <a:pPr lvl="1">
              <a:buClr>
                <a:schemeClr val="accent1">
                  <a:lumMod val="75000"/>
                </a:schemeClr>
              </a:buClr>
              <a:buSzPct val="150000"/>
            </a:pPr>
            <a:r>
              <a:rPr lang="en-US" sz="2900" dirty="0"/>
              <a:t>Includes both academic and corporate efforts</a:t>
            </a:r>
          </a:p>
          <a:p>
            <a:pPr lvl="1">
              <a:buClr>
                <a:schemeClr val="accent1">
                  <a:lumMod val="75000"/>
                </a:schemeClr>
              </a:buClr>
              <a:buSzPct val="150000"/>
            </a:pPr>
            <a:endParaRPr lang="en-US" sz="2900" dirty="0"/>
          </a:p>
          <a:p>
            <a:pPr>
              <a:buClr>
                <a:schemeClr val="accent1">
                  <a:lumMod val="75000"/>
                </a:schemeClr>
              </a:buClr>
              <a:buSzPct val="150000"/>
            </a:pPr>
            <a:r>
              <a:rPr lang="en-US" sz="3300" dirty="0"/>
              <a:t>Self organized, registered and tracked under the larger umbrella of RA21</a:t>
            </a:r>
          </a:p>
          <a:p>
            <a:pPr>
              <a:buClr>
                <a:schemeClr val="accent1">
                  <a:lumMod val="75000"/>
                </a:schemeClr>
              </a:buClr>
              <a:buSzPct val="150000"/>
            </a:pPr>
            <a:r>
              <a:rPr lang="en-US" sz="3300" dirty="0"/>
              <a:t>Feedback and results shared with the community</a:t>
            </a:r>
          </a:p>
          <a:p>
            <a:pPr>
              <a:buClr>
                <a:schemeClr val="accent1">
                  <a:lumMod val="75000"/>
                </a:schemeClr>
              </a:buClr>
              <a:buSzPct val="150000"/>
            </a:pPr>
            <a:endParaRPr lang="en-US" sz="3300" dirty="0"/>
          </a:p>
          <a:p>
            <a:pPr>
              <a:buClr>
                <a:schemeClr val="accent1">
                  <a:lumMod val="75000"/>
                </a:schemeClr>
              </a:buClr>
              <a:buSzPct val="150000"/>
            </a:pPr>
            <a:r>
              <a:rPr lang="en-US" sz="3300" dirty="0"/>
              <a:t>Ultimate goals</a:t>
            </a:r>
          </a:p>
          <a:p>
            <a:pPr lvl="1">
              <a:buClr>
                <a:schemeClr val="accent1">
                  <a:lumMod val="75000"/>
                </a:schemeClr>
              </a:buClr>
              <a:buSzPct val="150000"/>
            </a:pPr>
            <a:r>
              <a:rPr lang="en-US" sz="3300" dirty="0"/>
              <a:t>Move away from IP authentication – lack of scale</a:t>
            </a:r>
          </a:p>
          <a:p>
            <a:pPr lvl="1">
              <a:buClr>
                <a:schemeClr val="accent1">
                  <a:lumMod val="75000"/>
                </a:schemeClr>
              </a:buClr>
              <a:buSzPct val="150000"/>
            </a:pPr>
            <a:r>
              <a:rPr lang="en-US" sz="3300" dirty="0"/>
              <a:t>Balance with the concept of privacy (General Data Protection Regulation 2018)</a:t>
            </a:r>
          </a:p>
          <a:p>
            <a:pPr lvl="1">
              <a:buClr>
                <a:schemeClr val="accent1">
                  <a:lumMod val="75000"/>
                </a:schemeClr>
              </a:buClr>
              <a:buSzPct val="150000"/>
            </a:pPr>
            <a:r>
              <a:rPr lang="en-US" sz="3300" dirty="0"/>
              <a:t>Create a set of best practice recommendations for identity discovery</a:t>
            </a:r>
          </a:p>
          <a:p>
            <a:pPr>
              <a:buClr>
                <a:schemeClr val="accent1">
                  <a:lumMod val="75000"/>
                </a:schemeClr>
              </a:buClr>
              <a:buSzPct val="150000"/>
            </a:pPr>
            <a:endParaRPr lang="en-US" sz="3300" dirty="0"/>
          </a:p>
          <a:p>
            <a:pPr>
              <a:buClr>
                <a:schemeClr val="accent1">
                  <a:lumMod val="75000"/>
                </a:schemeClr>
              </a:buClr>
              <a:buSzPct val="150000"/>
            </a:pPr>
            <a:endParaRPr lang="en-US" sz="3300" dirty="0"/>
          </a:p>
          <a:p>
            <a:pPr marL="0" indent="0" algn="ctr">
              <a:buClr>
                <a:schemeClr val="accent1">
                  <a:lumMod val="75000"/>
                </a:schemeClr>
              </a:buClr>
              <a:buSzPct val="150000"/>
              <a:buNone/>
            </a:pPr>
            <a:r>
              <a:rPr lang="en-US" sz="3300" i="1" dirty="0">
                <a:latin typeface="Avenir Book"/>
                <a:cs typeface="Avenir Book"/>
              </a:rPr>
              <a:t>Important to have multiple pilots so we can address the problem from multiple angles</a:t>
            </a:r>
          </a:p>
          <a:p>
            <a:pPr>
              <a:buClr>
                <a:schemeClr val="accent1">
                  <a:lumMod val="75000"/>
                </a:schemeClr>
              </a:buClr>
              <a:buSzPct val="150000"/>
            </a:pPr>
            <a:endParaRPr lang="en-US" sz="3300" dirty="0"/>
          </a:p>
          <a:p>
            <a:endParaRPr lang="en-US" dirty="0"/>
          </a:p>
          <a:p>
            <a:endParaRPr lang="en-US" dirty="0"/>
          </a:p>
        </p:txBody>
      </p:sp>
      <p:sp>
        <p:nvSpPr>
          <p:cNvPr id="4" name="Slide Number Placeholder 3"/>
          <p:cNvSpPr>
            <a:spLocks noGrp="1"/>
          </p:cNvSpPr>
          <p:nvPr>
            <p:ph type="sldNum" sz="quarter" idx="12"/>
          </p:nvPr>
        </p:nvSpPr>
        <p:spPr/>
        <p:txBody>
          <a:bodyPr/>
          <a:lstStyle/>
          <a:p>
            <a:fld id="{EEAB4EB2-D23E-4A65-8216-7F2EFC2C471E}" type="slidenum">
              <a:rPr lang="en-GB" smtClean="0"/>
              <a:pPr/>
              <a:t>17</a:t>
            </a:fld>
            <a:endParaRPr lang="en-GB"/>
          </a:p>
        </p:txBody>
      </p:sp>
    </p:spTree>
    <p:extLst>
      <p:ext uri="{BB962C8B-B14F-4D97-AF65-F5344CB8AC3E}">
        <p14:creationId xmlns:p14="http://schemas.microsoft.com/office/powerpoint/2010/main" val="336819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itle 2"/>
          <p:cNvSpPr txBox="1">
            <a:spLocks noGrp="1"/>
          </p:cNvSpPr>
          <p:nvPr>
            <p:ph type="title"/>
          </p:nvPr>
        </p:nvSpPr>
        <p:spPr>
          <a:prstGeom prst="rect">
            <a:avLst/>
          </a:prstGeom>
        </p:spPr>
        <p:txBody>
          <a:bodyPr/>
          <a:lstStyle/>
          <a:p>
            <a:r>
              <a:t>RA21 Pilots</a:t>
            </a:r>
          </a:p>
        </p:txBody>
      </p:sp>
      <p:sp>
        <p:nvSpPr>
          <p:cNvPr id="244" name="Text Placeholder 1"/>
          <p:cNvSpPr txBox="1">
            <a:spLocks noGrp="1"/>
          </p:cNvSpPr>
          <p:nvPr>
            <p:ph type="body" idx="1"/>
          </p:nvPr>
        </p:nvSpPr>
        <p:spPr>
          <a:prstGeom prst="rect">
            <a:avLst/>
          </a:prstGeom>
        </p:spPr>
        <p:txBody>
          <a:bodyPr/>
          <a:lstStyle/>
          <a:p>
            <a:pPr>
              <a:lnSpc>
                <a:spcPct val="90000"/>
              </a:lnSpc>
              <a:spcBef>
                <a:spcPts val="500"/>
              </a:spcBef>
              <a:buClr>
                <a:srgbClr val="376092"/>
              </a:buClr>
              <a:buSzPct val="150000"/>
              <a:defRPr sz="2400"/>
            </a:pPr>
            <a:r>
              <a:rPr dirty="0"/>
              <a:t> Corporate Pilot</a:t>
            </a:r>
            <a:r>
              <a:rPr lang="en-US" dirty="0"/>
              <a:t> (Universal Resrource Access “URA”)</a:t>
            </a:r>
            <a:endParaRPr dirty="0"/>
          </a:p>
          <a:p>
            <a:pPr>
              <a:lnSpc>
                <a:spcPct val="90000"/>
              </a:lnSpc>
              <a:spcBef>
                <a:spcPts val="500"/>
              </a:spcBef>
              <a:buClr>
                <a:srgbClr val="376092"/>
              </a:buClr>
              <a:buSzPct val="150000"/>
              <a:defRPr sz="2400"/>
            </a:pPr>
            <a:r>
              <a:rPr dirty="0"/>
              <a:t> Two Academic Pilots</a:t>
            </a:r>
          </a:p>
          <a:p>
            <a:pPr marL="742950" lvl="1" indent="-285750">
              <a:lnSpc>
                <a:spcPct val="90000"/>
              </a:lnSpc>
              <a:spcBef>
                <a:spcPts val="400"/>
              </a:spcBef>
              <a:buClr>
                <a:srgbClr val="376092"/>
              </a:buClr>
              <a:buSzPct val="150000"/>
              <a:defRPr sz="2000"/>
            </a:pPr>
            <a:r>
              <a:rPr dirty="0"/>
              <a:t>Privacy Preserving Persistent WAYF Pilot</a:t>
            </a:r>
            <a:endParaRPr sz="2800" dirty="0"/>
          </a:p>
          <a:p>
            <a:pPr marL="742950" lvl="1" indent="-285750">
              <a:lnSpc>
                <a:spcPct val="90000"/>
              </a:lnSpc>
              <a:spcBef>
                <a:spcPts val="400"/>
              </a:spcBef>
              <a:buClr>
                <a:srgbClr val="376092"/>
              </a:buClr>
              <a:buSzPct val="150000"/>
              <a:defRPr sz="2000"/>
            </a:pPr>
            <a:r>
              <a:rPr dirty="0"/>
              <a:t>WAYF Cloud Pilot</a:t>
            </a:r>
          </a:p>
          <a:p>
            <a:pPr marL="285750" lvl="1" indent="-285750">
              <a:spcBef>
                <a:spcPts val="600"/>
              </a:spcBef>
              <a:buChar char="•"/>
              <a:defRPr sz="2800"/>
            </a:pPr>
            <a:endParaRPr dirty="0"/>
          </a:p>
          <a:p>
            <a:pPr marL="342900" lvl="1" indent="-342900">
              <a:lnSpc>
                <a:spcPct val="90000"/>
              </a:lnSpc>
              <a:spcBef>
                <a:spcPts val="500"/>
              </a:spcBef>
              <a:buClr>
                <a:srgbClr val="376092"/>
              </a:buClr>
              <a:buSzPct val="150000"/>
              <a:buChar char="•"/>
              <a:defRPr sz="2400"/>
            </a:pPr>
            <a:r>
              <a:rPr dirty="0"/>
              <a:t>All seek to address the User Experience for off-campus access</a:t>
            </a:r>
          </a:p>
        </p:txBody>
      </p:sp>
    </p:spTree>
    <p:extLst>
      <p:ext uri="{BB962C8B-B14F-4D97-AF65-F5344CB8AC3E}">
        <p14:creationId xmlns:p14="http://schemas.microsoft.com/office/powerpoint/2010/main" val="157316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Progress of our corporate pilot…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662" y="1321238"/>
            <a:ext cx="2595095" cy="1609771"/>
          </a:xfrm>
          <a:prstGeom prst="rect">
            <a:avLst/>
          </a:prstGeom>
        </p:spPr>
      </p:pic>
      <p:sp>
        <p:nvSpPr>
          <p:cNvPr id="2" name="Rectangle 1"/>
          <p:cNvSpPr/>
          <p:nvPr/>
        </p:nvSpPr>
        <p:spPr>
          <a:xfrm>
            <a:off x="315310" y="3398054"/>
            <a:ext cx="9380483" cy="2246769"/>
          </a:xfrm>
          <a:prstGeom prst="rect">
            <a:avLst/>
          </a:prstGeom>
        </p:spPr>
        <p:txBody>
          <a:bodyPr wrap="square">
            <a:spAutoFit/>
          </a:bodyPr>
          <a:lstStyle/>
          <a:p>
            <a:pPr marL="342900" indent="-342900">
              <a:buFont typeface="Wingdings" panose="05000000000000000000" pitchFamily="2" charset="2"/>
              <a:buChar char="Ø"/>
            </a:pPr>
            <a:r>
              <a:rPr lang="en-GB" sz="2800" dirty="0">
                <a:solidFill>
                  <a:schemeClr val="tx1">
                    <a:lumMod val="75000"/>
                    <a:lumOff val="25000"/>
                  </a:schemeClr>
                </a:solidFill>
                <a:latin typeface="Arial" panose="020B0604020202020204" pitchFamily="34" charset="0"/>
                <a:cs typeface="Arial" panose="020B0604020202020204" pitchFamily="34" charset="0"/>
              </a:rPr>
              <a:t>New </a:t>
            </a:r>
            <a:r>
              <a:rPr lang="en-GB" sz="2800" b="1" dirty="0">
                <a:solidFill>
                  <a:schemeClr val="tx1">
                    <a:lumMod val="75000"/>
                    <a:lumOff val="25000"/>
                  </a:schemeClr>
                </a:solidFill>
                <a:latin typeface="Arial" panose="020B0604020202020204" pitchFamily="34" charset="0"/>
                <a:cs typeface="Arial" panose="020B0604020202020204" pitchFamily="34" charset="0"/>
              </a:rPr>
              <a:t>user experience flow </a:t>
            </a:r>
            <a:r>
              <a:rPr lang="en-GB" sz="2800" dirty="0">
                <a:solidFill>
                  <a:schemeClr val="tx1">
                    <a:lumMod val="75000"/>
                    <a:lumOff val="25000"/>
                  </a:schemeClr>
                </a:solidFill>
                <a:latin typeface="Arial" panose="020B0604020202020204" pitchFamily="34" charset="0"/>
                <a:cs typeface="Arial" panose="020B0604020202020204" pitchFamily="34" charset="0"/>
              </a:rPr>
              <a:t>developed by publishers</a:t>
            </a:r>
          </a:p>
          <a:p>
            <a:pPr marL="342900" indent="-342900">
              <a:buFont typeface="Wingdings" panose="05000000000000000000" pitchFamily="2" charset="2"/>
              <a:buChar char="Ø"/>
            </a:pPr>
            <a:endParaRPr lang="en-GB" sz="28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800" dirty="0">
                <a:solidFill>
                  <a:schemeClr val="tx1">
                    <a:lumMod val="75000"/>
                    <a:lumOff val="25000"/>
                  </a:schemeClr>
                </a:solidFill>
                <a:latin typeface="Arial" panose="020B0604020202020204" pitchFamily="34" charset="0"/>
                <a:cs typeface="Arial" panose="020B0604020202020204" pitchFamily="34" charset="0"/>
              </a:rPr>
              <a:t>Agreed requirements for </a:t>
            </a:r>
            <a:r>
              <a:rPr lang="en-GB" sz="2800" b="1" dirty="0">
                <a:solidFill>
                  <a:schemeClr val="tx1">
                    <a:lumMod val="75000"/>
                    <a:lumOff val="25000"/>
                  </a:schemeClr>
                </a:solidFill>
                <a:latin typeface="Arial" panose="020B0604020202020204" pitchFamily="34" charset="0"/>
                <a:cs typeface="Arial" panose="020B0604020202020204" pitchFamily="34" charset="0"/>
              </a:rPr>
              <a:t>granular usage statistics</a:t>
            </a:r>
          </a:p>
          <a:p>
            <a:pPr marL="342900" indent="-342900">
              <a:buFont typeface="Wingdings" panose="05000000000000000000" pitchFamily="2" charset="2"/>
              <a:buChar char="Ø"/>
            </a:pPr>
            <a:endParaRPr lang="en-GB" sz="28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800" dirty="0">
                <a:solidFill>
                  <a:schemeClr val="tx1">
                    <a:lumMod val="75000"/>
                    <a:lumOff val="25000"/>
                  </a:schemeClr>
                </a:solidFill>
                <a:latin typeface="Arial" panose="020B0604020202020204" pitchFamily="34" charset="0"/>
                <a:cs typeface="Arial" panose="020B0604020202020204" pitchFamily="34" charset="0"/>
              </a:rPr>
              <a:t>Exploring federation for </a:t>
            </a:r>
            <a:r>
              <a:rPr lang="en-GB" sz="2800" b="1" dirty="0">
                <a:solidFill>
                  <a:schemeClr val="tx1">
                    <a:lumMod val="75000"/>
                    <a:lumOff val="25000"/>
                  </a:schemeClr>
                </a:solidFill>
                <a:latin typeface="Arial" panose="020B0604020202020204" pitchFamily="34" charset="0"/>
                <a:cs typeface="Arial" panose="020B0604020202020204" pitchFamily="34" charset="0"/>
              </a:rPr>
              <a:t>easy flow between publishers </a:t>
            </a:r>
          </a:p>
        </p:txBody>
      </p:sp>
    </p:spTree>
    <p:extLst>
      <p:ext uri="{BB962C8B-B14F-4D97-AF65-F5344CB8AC3E}">
        <p14:creationId xmlns:p14="http://schemas.microsoft.com/office/powerpoint/2010/main" val="41556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763684"/>
          </a:xfrm>
        </p:spPr>
        <p:txBody>
          <a:bodyPr>
            <a:normAutofit fontScale="90000"/>
          </a:bodyPr>
          <a:lstStyle/>
          <a:p>
            <a:r>
              <a:rPr lang="en-US" dirty="0"/>
              <a:t> Moving Content From Print to Digital</a:t>
            </a:r>
            <a:endParaRPr lang="en-GB" dirty="0"/>
          </a:p>
        </p:txBody>
      </p:sp>
      <p:sp>
        <p:nvSpPr>
          <p:cNvPr id="3" name="Slide Number Placeholder 2"/>
          <p:cNvSpPr>
            <a:spLocks noGrp="1"/>
          </p:cNvSpPr>
          <p:nvPr>
            <p:ph type="sldNum" sz="quarter" idx="12"/>
          </p:nvPr>
        </p:nvSpPr>
        <p:spPr>
          <a:xfrm>
            <a:off x="7594600" y="6628852"/>
            <a:ext cx="2311400" cy="365125"/>
          </a:xfrm>
          <a:prstGeom prst="rect">
            <a:avLst/>
          </a:prstGeom>
        </p:spPr>
        <p:txBody>
          <a:bodyPr/>
          <a:lstStyle/>
          <a:p>
            <a:fld id="{B8CDBD43-4DAD-4CD6-A472-7312990558CD}" type="slidenum">
              <a:rPr lang="en-GB" smtClean="0"/>
              <a:pPr/>
              <a:t>2</a:t>
            </a:fld>
            <a:endParaRPr lang="en-GB"/>
          </a:p>
        </p:txBody>
      </p:sp>
      <p:pic>
        <p:nvPicPr>
          <p:cNvPr id="4" name="Picture 3" descr="140509_EDU_Collegelibrarystacks.jpg.CROP.original-orig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97" y="2290898"/>
            <a:ext cx="4219784" cy="2827528"/>
          </a:xfrm>
          <a:prstGeom prst="rect">
            <a:avLst/>
          </a:prstGeom>
        </p:spPr>
      </p:pic>
      <p:grpSp>
        <p:nvGrpSpPr>
          <p:cNvPr id="18" name="Group 17"/>
          <p:cNvGrpSpPr/>
          <p:nvPr/>
        </p:nvGrpSpPr>
        <p:grpSpPr>
          <a:xfrm>
            <a:off x="5214697" y="2198893"/>
            <a:ext cx="4421915" cy="3011538"/>
            <a:chOff x="4625996" y="1400834"/>
            <a:chExt cx="4081768" cy="3011538"/>
          </a:xfrm>
        </p:grpSpPr>
        <p:pic>
          <p:nvPicPr>
            <p:cNvPr id="15" name="Picture 14" descr="Screen Shot 2016-11-30 at 12.07.39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160000">
              <a:off x="4625996" y="1400834"/>
              <a:ext cx="2088231" cy="1771604"/>
            </a:xfrm>
            <a:prstGeom prst="rect">
              <a:avLst/>
            </a:prstGeom>
          </p:spPr>
        </p:pic>
        <p:pic>
          <p:nvPicPr>
            <p:cNvPr id="9" name="Picture 8" descr="Screen Shot 2016-11-29 at 1.40.02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1" y="2996952"/>
              <a:ext cx="2452921" cy="1415420"/>
            </a:xfrm>
            <a:prstGeom prst="rect">
              <a:avLst/>
            </a:prstGeom>
          </p:spPr>
        </p:pic>
        <p:pic>
          <p:nvPicPr>
            <p:cNvPr id="12" name="Picture 11" descr="Screen Shot 2016-11-30 at 7.58.34 A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4208" y="1412776"/>
              <a:ext cx="2263556" cy="1368152"/>
            </a:xfrm>
            <a:prstGeom prst="rect">
              <a:avLst/>
            </a:prstGeom>
          </p:spPr>
        </p:pic>
        <p:pic>
          <p:nvPicPr>
            <p:cNvPr id="14" name="Picture 13" descr="Screen Shot 2016-11-30 at 12.06.43 P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2080" y="2132856"/>
              <a:ext cx="2160240" cy="1831922"/>
            </a:xfrm>
            <a:prstGeom prst="rect">
              <a:avLst/>
            </a:prstGeom>
          </p:spPr>
        </p:pic>
        <p:pic>
          <p:nvPicPr>
            <p:cNvPr id="17" name="Picture 16" descr="AC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80000">
              <a:off x="6691029" y="2595448"/>
              <a:ext cx="1969213" cy="1664021"/>
            </a:xfrm>
            <a:prstGeom prst="rect">
              <a:avLst/>
            </a:prstGeom>
          </p:spPr>
        </p:pic>
      </p:grpSp>
    </p:spTree>
    <p:extLst>
      <p:ext uri="{BB962C8B-B14F-4D97-AF65-F5344CB8AC3E}">
        <p14:creationId xmlns:p14="http://schemas.microsoft.com/office/powerpoint/2010/main" val="1944279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itle 2"/>
          <p:cNvSpPr txBox="1">
            <a:spLocks noGrp="1"/>
          </p:cNvSpPr>
          <p:nvPr>
            <p:ph type="title"/>
          </p:nvPr>
        </p:nvSpPr>
        <p:spPr>
          <a:prstGeom prst="rect">
            <a:avLst/>
          </a:prstGeom>
        </p:spPr>
        <p:txBody>
          <a:bodyPr/>
          <a:lstStyle>
            <a:lvl1pPr defTabSz="452627">
              <a:defRPr sz="3564"/>
            </a:lvl1pPr>
          </a:lstStyle>
          <a:p>
            <a:r>
              <a:rPr dirty="0"/>
              <a:t>Privacy Preserving Persistent (P3) WAYF Pilot	</a:t>
            </a:r>
          </a:p>
        </p:txBody>
      </p:sp>
      <p:sp>
        <p:nvSpPr>
          <p:cNvPr id="381" name="Text Placeholder 1"/>
          <p:cNvSpPr txBox="1">
            <a:spLocks noGrp="1"/>
          </p:cNvSpPr>
          <p:nvPr>
            <p:ph type="body" idx="1"/>
          </p:nvPr>
        </p:nvSpPr>
        <p:spPr>
          <a:xfrm>
            <a:off x="495300" y="1376737"/>
            <a:ext cx="8915400" cy="3400745"/>
          </a:xfrm>
          <a:prstGeom prst="rect">
            <a:avLst/>
          </a:prstGeom>
        </p:spPr>
        <p:txBody>
          <a:bodyPr/>
          <a:lstStyle/>
          <a:p>
            <a:pPr>
              <a:lnSpc>
                <a:spcPct val="80000"/>
              </a:lnSpc>
              <a:spcBef>
                <a:spcPts val="500"/>
              </a:spcBef>
              <a:buClr>
                <a:srgbClr val="376092"/>
              </a:buClr>
              <a:buSzPct val="150000"/>
              <a:defRPr sz="2100"/>
            </a:pPr>
            <a:r>
              <a:rPr dirty="0"/>
              <a:t>Pilot goals</a:t>
            </a:r>
            <a:endParaRPr sz="2000" dirty="0"/>
          </a:p>
          <a:p>
            <a:pPr marL="742950" lvl="1" indent="-285750">
              <a:lnSpc>
                <a:spcPct val="88000"/>
              </a:lnSpc>
              <a:spcBef>
                <a:spcPts val="400"/>
              </a:spcBef>
              <a:buClr>
                <a:srgbClr val="376092"/>
              </a:buClr>
              <a:buSzPct val="150000"/>
              <a:defRPr sz="1800"/>
            </a:pPr>
            <a:r>
              <a:rPr dirty="0"/>
              <a:t>To improve current Shibboleth Identity Provider discovery process</a:t>
            </a:r>
            <a:endParaRPr sz="1700" dirty="0"/>
          </a:p>
          <a:p>
            <a:pPr marL="1143000" lvl="2" indent="-228600">
              <a:lnSpc>
                <a:spcPct val="80000"/>
              </a:lnSpc>
              <a:spcBef>
                <a:spcPts val="400"/>
              </a:spcBef>
              <a:defRPr sz="1800"/>
            </a:pPr>
            <a:r>
              <a:rPr dirty="0"/>
              <a:t>Incorporate additional “WAYF hints” such as email domain and IP address into federation metadata</a:t>
            </a:r>
            <a:endParaRPr sz="1500" dirty="0"/>
          </a:p>
          <a:p>
            <a:pPr marL="1143000" lvl="2" indent="-228600">
              <a:lnSpc>
                <a:spcPct val="80000"/>
              </a:lnSpc>
              <a:spcBef>
                <a:spcPts val="400"/>
              </a:spcBef>
              <a:defRPr sz="1800"/>
            </a:pPr>
            <a:r>
              <a:rPr dirty="0"/>
              <a:t>Improve sign-in flow using those WAYF hints via a shared discovery service</a:t>
            </a:r>
            <a:endParaRPr sz="1500" dirty="0"/>
          </a:p>
          <a:p>
            <a:pPr marL="1143000" lvl="2" indent="-228600">
              <a:lnSpc>
                <a:spcPct val="80000"/>
              </a:lnSpc>
              <a:spcBef>
                <a:spcPts val="400"/>
              </a:spcBef>
              <a:defRPr sz="1800"/>
            </a:pPr>
            <a:r>
              <a:rPr dirty="0"/>
              <a:t>Populate shared discovery service hints from the Service Providers regarding what Identity Providers are likely to work in an authorization scenario</a:t>
            </a:r>
            <a:endParaRPr sz="1500" dirty="0"/>
          </a:p>
          <a:p>
            <a:pPr marL="1143000" lvl="2" indent="-228600">
              <a:lnSpc>
                <a:spcPct val="80000"/>
              </a:lnSpc>
              <a:spcBef>
                <a:spcPts val="400"/>
              </a:spcBef>
              <a:defRPr sz="1800"/>
            </a:pPr>
            <a:r>
              <a:rPr dirty="0"/>
              <a:t>Enable cross-provider persistence of WAYF choice using browser local storage</a:t>
            </a:r>
            <a:endParaRPr sz="1500" dirty="0"/>
          </a:p>
          <a:p>
            <a:pPr>
              <a:lnSpc>
                <a:spcPct val="80000"/>
              </a:lnSpc>
              <a:spcBef>
                <a:spcPts val="400"/>
              </a:spcBef>
              <a:buClr>
                <a:srgbClr val="376092"/>
              </a:buClr>
              <a:buSzPct val="150000"/>
              <a:defRPr sz="3400"/>
            </a:pPr>
            <a:endParaRPr sz="1500" dirty="0"/>
          </a:p>
          <a:p>
            <a:pPr>
              <a:lnSpc>
                <a:spcPct val="80000"/>
              </a:lnSpc>
              <a:spcBef>
                <a:spcPts val="500"/>
              </a:spcBef>
              <a:buClr>
                <a:srgbClr val="376092"/>
              </a:buClr>
              <a:buSzPct val="150000"/>
              <a:defRPr sz="2100"/>
            </a:pPr>
            <a:r>
              <a:rPr dirty="0"/>
              <a:t>Pilot participants (confirmed so far)</a:t>
            </a:r>
          </a:p>
        </p:txBody>
      </p:sp>
      <p:graphicFrame>
        <p:nvGraphicFramePr>
          <p:cNvPr id="383" name="Table 7"/>
          <p:cNvGraphicFramePr/>
          <p:nvPr/>
        </p:nvGraphicFramePr>
        <p:xfrm>
          <a:off x="1049636" y="3950275"/>
          <a:ext cx="8361064" cy="2438400"/>
        </p:xfrm>
        <a:graphic>
          <a:graphicData uri="http://schemas.openxmlformats.org/drawingml/2006/table">
            <a:tbl>
              <a:tblPr/>
              <a:tblGrid>
                <a:gridCol w="4180532">
                  <a:extLst>
                    <a:ext uri="{9D8B030D-6E8A-4147-A177-3AD203B41FA5}">
                      <a16:colId xmlns:a16="http://schemas.microsoft.com/office/drawing/2014/main" val="20000"/>
                    </a:ext>
                  </a:extLst>
                </a:gridCol>
                <a:gridCol w="4180532">
                  <a:extLst>
                    <a:ext uri="{9D8B030D-6E8A-4147-A177-3AD203B41FA5}">
                      <a16:colId xmlns:a16="http://schemas.microsoft.com/office/drawing/2014/main" val="20001"/>
                    </a:ext>
                  </a:extLst>
                </a:gridCol>
              </a:tblGrid>
              <a:tr h="2431486">
                <a:tc>
                  <a:txBody>
                    <a:bodyPr/>
                    <a:lstStyle/>
                    <a:p>
                      <a:pPr algn="l" defTabSz="457200">
                        <a:defRPr sz="1400">
                          <a:solidFill>
                            <a:srgbClr val="404040"/>
                          </a:solidFill>
                        </a:defRPr>
                      </a:pPr>
                      <a:endParaRPr/>
                    </a:p>
                    <a:p>
                      <a:pPr algn="l" defTabSz="457200">
                        <a:defRPr sz="1400">
                          <a:solidFill>
                            <a:srgbClr val="404040"/>
                          </a:solidFill>
                        </a:defRPr>
                      </a:pPr>
                      <a:r>
                        <a:t>Project Management </a:t>
                      </a:r>
                    </a:p>
                    <a:p>
                      <a:pPr lvl="1" indent="457200" algn="l" defTabSz="457200">
                        <a:defRPr sz="1400">
                          <a:solidFill>
                            <a:srgbClr val="404040"/>
                          </a:solidFill>
                        </a:defRPr>
                      </a:pPr>
                      <a:r>
                        <a:t>GÉANT</a:t>
                      </a:r>
                    </a:p>
                    <a:p>
                      <a:pPr algn="l" defTabSz="457200">
                        <a:defRPr sz="1400">
                          <a:solidFill>
                            <a:srgbClr val="404040"/>
                          </a:solidFill>
                        </a:defRPr>
                      </a:pPr>
                      <a:r>
                        <a:t>Educational Access Management Federations </a:t>
                      </a:r>
                    </a:p>
                    <a:p>
                      <a:pPr lvl="1" indent="457200" algn="l" defTabSz="457200">
                        <a:defRPr sz="1400">
                          <a:solidFill>
                            <a:srgbClr val="404040"/>
                          </a:solidFill>
                        </a:defRPr>
                      </a:pPr>
                      <a:r>
                        <a:t>Sunet &amp; SWAMiD (Swedish Federation)</a:t>
                      </a:r>
                    </a:p>
                    <a:p>
                      <a:pPr lvl="1" indent="457200" algn="l" defTabSz="457200">
                        <a:defRPr sz="1400">
                          <a:solidFill>
                            <a:srgbClr val="404040"/>
                          </a:solidFill>
                        </a:defRPr>
                      </a:pPr>
                      <a:r>
                        <a:t>The samlbits.org project</a:t>
                      </a:r>
                    </a:p>
                    <a:p>
                      <a:pPr lvl="1" indent="457200" algn="l" defTabSz="457200">
                        <a:defRPr sz="1400">
                          <a:solidFill>
                            <a:srgbClr val="404040"/>
                          </a:solidFill>
                        </a:defRPr>
                      </a:pPr>
                      <a:r>
                        <a:t>eduGAIN</a:t>
                      </a:r>
                    </a:p>
                    <a:p>
                      <a:pPr lvl="1" indent="457200" algn="l" defTabSz="457200">
                        <a:defRPr sz="1400">
                          <a:solidFill>
                            <a:srgbClr val="404040"/>
                          </a:solidFill>
                        </a:defRPr>
                      </a:pPr>
                      <a:r>
                        <a:t>EduServ</a:t>
                      </a:r>
                    </a:p>
                    <a:p>
                      <a:pPr algn="l" defTabSz="457200">
                        <a:defRPr sz="1400">
                          <a:solidFill>
                            <a:srgbClr val="404040"/>
                          </a:solidFill>
                        </a:defRPr>
                      </a:pPr>
                      <a:r>
                        <a:t>Publishers </a:t>
                      </a:r>
                    </a:p>
                    <a:p>
                      <a:pPr lvl="1" indent="457200" algn="l" defTabSz="457200">
                        <a:defRPr sz="1400">
                          <a:solidFill>
                            <a:srgbClr val="404040"/>
                          </a:solidFill>
                        </a:defRPr>
                      </a:pPr>
                      <a:r>
                        <a:t>Elsevier</a:t>
                      </a:r>
                    </a:p>
                    <a:p>
                      <a:pPr lvl="1" indent="457200" algn="l" defTabSz="457200">
                        <a:defRPr sz="1400">
                          <a:solidFill>
                            <a:srgbClr val="404040"/>
                          </a:solidFill>
                        </a:defRPr>
                      </a:pPr>
                      <a:r>
                        <a:t>American Chemical Society</a:t>
                      </a:r>
                    </a:p>
                  </a:txBody>
                  <a:tcPr marL="45720" marR="45720" horzOverflow="overflow">
                    <a:lnT w="12700">
                      <a:miter lim="400000"/>
                    </a:lnT>
                    <a:lnB w="12700">
                      <a:miter lim="400000"/>
                    </a:lnB>
                    <a:noFill/>
                  </a:tcPr>
                </a:tc>
                <a:tc>
                  <a:txBody>
                    <a:bodyPr/>
                    <a:lstStyle/>
                    <a:p>
                      <a:pPr algn="l" defTabSz="457200">
                        <a:defRPr sz="1400">
                          <a:solidFill>
                            <a:srgbClr val="404040"/>
                          </a:solidFill>
                        </a:defRPr>
                      </a:pPr>
                      <a:r>
                        <a:t>Subscribing institutions </a:t>
                      </a:r>
                    </a:p>
                    <a:p>
                      <a:pPr lvl="1" indent="457200" algn="l" defTabSz="457200">
                        <a:defRPr sz="1400">
                          <a:solidFill>
                            <a:srgbClr val="404040"/>
                          </a:solidFill>
                        </a:defRPr>
                      </a:pPr>
                      <a:r>
                        <a:t>MIT</a:t>
                      </a:r>
                    </a:p>
                    <a:p>
                      <a:pPr lvl="1" indent="457200" algn="l" defTabSz="457200">
                        <a:defRPr sz="1400">
                          <a:solidFill>
                            <a:srgbClr val="404040"/>
                          </a:solidFill>
                        </a:defRPr>
                      </a:pPr>
                      <a:r>
                        <a:t>University of California, Davis</a:t>
                      </a:r>
                    </a:p>
                    <a:p>
                      <a:pPr lvl="1" indent="457200" algn="l" defTabSz="457200">
                        <a:defRPr sz="1400">
                          <a:solidFill>
                            <a:srgbClr val="404040"/>
                          </a:solidFill>
                        </a:defRPr>
                      </a:pPr>
                      <a:r>
                        <a:t>University of Arizona (tbc)</a:t>
                      </a:r>
                    </a:p>
                    <a:p>
                      <a:pPr lvl="1" indent="457200" algn="l" defTabSz="457200">
                        <a:defRPr sz="1400">
                          <a:solidFill>
                            <a:srgbClr val="404040"/>
                          </a:solidFill>
                        </a:defRPr>
                      </a:pPr>
                      <a:r>
                        <a:t>University of Florida (tbc)</a:t>
                      </a:r>
                    </a:p>
                    <a:p>
                      <a:pPr lvl="1" indent="457200" algn="l" defTabSz="457200">
                        <a:defRPr sz="1400">
                          <a:solidFill>
                            <a:srgbClr val="404040"/>
                          </a:solidFill>
                        </a:defRPr>
                      </a:pPr>
                      <a:r>
                        <a:t>University of Denver (tbc)</a:t>
                      </a:r>
                    </a:p>
                    <a:p>
                      <a:pPr algn="l" defTabSz="457200">
                        <a:defRPr sz="1400">
                          <a:solidFill>
                            <a:srgbClr val="404040"/>
                          </a:solidFill>
                        </a:defRPr>
                      </a:pPr>
                      <a:r>
                        <a:t>Service Providers </a:t>
                      </a:r>
                    </a:p>
                    <a:p>
                      <a:pPr lvl="1" indent="457200" algn="l" defTabSz="457200">
                        <a:defRPr sz="1400">
                          <a:solidFill>
                            <a:srgbClr val="404040"/>
                          </a:solidFill>
                        </a:defRPr>
                      </a:pPr>
                      <a:r>
                        <a:t>ProQuest</a:t>
                      </a:r>
                    </a:p>
                    <a:p>
                      <a:pPr lvl="1" indent="457200" algn="l" defTabSz="457200">
                        <a:defRPr sz="1400">
                          <a:solidFill>
                            <a:srgbClr val="404040"/>
                          </a:solidFill>
                        </a:defRPr>
                      </a:pPr>
                      <a:r>
                        <a:t>Ping</a:t>
                      </a:r>
                    </a:p>
                    <a:p>
                      <a:pPr lvl="1" indent="457200" algn="l" defTabSz="457200">
                        <a:defRPr sz="1400">
                          <a:solidFill>
                            <a:srgbClr val="404040"/>
                          </a:solidFill>
                        </a:defRPr>
                      </a:pPr>
                      <a:r>
                        <a:t>LibLynx</a:t>
                      </a:r>
                    </a:p>
                    <a:p>
                      <a:pPr lvl="1" indent="457200" algn="l" defTabSz="457200">
                        <a:defRPr sz="1400">
                          <a:solidFill>
                            <a:srgbClr val="404040"/>
                          </a:solidFill>
                        </a:defRPr>
                      </a:pPr>
                      <a:r>
                        <a:t>Ebsco</a:t>
                      </a:r>
                    </a:p>
                  </a:txBody>
                  <a:tcPr marL="45720" marR="45720" horzOverflow="overflow">
                    <a:lnT w="12700">
                      <a:miter lim="400000"/>
                    </a:lnT>
                    <a:lnB w="12700">
                      <a:miter lim="400000"/>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7412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Title 1"/>
          <p:cNvSpPr txBox="1">
            <a:spLocks noGrp="1"/>
          </p:cNvSpPr>
          <p:nvPr>
            <p:ph type="title"/>
          </p:nvPr>
        </p:nvSpPr>
        <p:spPr>
          <a:prstGeom prst="rect">
            <a:avLst/>
          </a:prstGeom>
        </p:spPr>
        <p:txBody>
          <a:bodyPr/>
          <a:lstStyle/>
          <a:p>
            <a:r>
              <a:t>Preserving Privacy</a:t>
            </a:r>
          </a:p>
        </p:txBody>
      </p:sp>
      <p:graphicFrame>
        <p:nvGraphicFramePr>
          <p:cNvPr id="420" name="Content Placeholder 4"/>
          <p:cNvGraphicFramePr/>
          <p:nvPr>
            <p:extLst>
              <p:ext uri="{D42A27DB-BD31-4B8C-83A1-F6EECF244321}">
                <p14:modId xmlns:p14="http://schemas.microsoft.com/office/powerpoint/2010/main" val="1972552250"/>
              </p:ext>
            </p:extLst>
          </p:nvPr>
        </p:nvGraphicFramePr>
        <p:xfrm>
          <a:off x="495298" y="1574260"/>
          <a:ext cx="8915401" cy="3566160"/>
        </p:xfrm>
        <a:graphic>
          <a:graphicData uri="http://schemas.openxmlformats.org/drawingml/2006/table">
            <a:tbl>
              <a:tblPr firstRow="1"/>
              <a:tblGrid>
                <a:gridCol w="3339281">
                  <a:extLst>
                    <a:ext uri="{9D8B030D-6E8A-4147-A177-3AD203B41FA5}">
                      <a16:colId xmlns:a16="http://schemas.microsoft.com/office/drawing/2014/main" val="20000"/>
                    </a:ext>
                  </a:extLst>
                </a:gridCol>
                <a:gridCol w="2788060">
                  <a:extLst>
                    <a:ext uri="{9D8B030D-6E8A-4147-A177-3AD203B41FA5}">
                      <a16:colId xmlns:a16="http://schemas.microsoft.com/office/drawing/2014/main" val="20001"/>
                    </a:ext>
                  </a:extLst>
                </a:gridCol>
                <a:gridCol w="2788060">
                  <a:extLst>
                    <a:ext uri="{9D8B030D-6E8A-4147-A177-3AD203B41FA5}">
                      <a16:colId xmlns:a16="http://schemas.microsoft.com/office/drawing/2014/main" val="20002"/>
                    </a:ext>
                  </a:extLst>
                </a:gridCol>
              </a:tblGrid>
              <a:tr h="370840">
                <a:tc>
                  <a:txBody>
                    <a:bodyPr/>
                    <a:lstStyle/>
                    <a:p>
                      <a:pPr algn="l" defTabSz="457200">
                        <a:defRPr sz="1800"/>
                      </a:pPr>
                      <a:r>
                        <a:rPr lang="en-US" dirty="0"/>
                        <a:t>Built</a:t>
                      </a:r>
                      <a:r>
                        <a:rPr lang="en-US" baseline="0" dirty="0"/>
                        <a:t> upon ”SAML-BITS” technology in production</a:t>
                      </a:r>
                      <a:endParaRPr dirty="0"/>
                    </a:p>
                  </a:txBody>
                  <a:tcPr marL="45720" marR="45720" horzOverflow="overflow">
                    <a:lnL w="12700">
                      <a:solidFill>
                        <a:schemeClr val="accent5"/>
                      </a:solidFill>
                    </a:lnL>
                  </a:tcPr>
                </a:tc>
                <a:tc>
                  <a:txBody>
                    <a:bodyPr/>
                    <a:lstStyle/>
                    <a:p>
                      <a:pPr algn="l" defTabSz="457200">
                        <a:defRPr sz="1800" b="0">
                          <a:solidFill>
                            <a:srgbClr val="000000"/>
                          </a:solidFill>
                        </a:defRPr>
                      </a:pPr>
                      <a:r>
                        <a:rPr b="1">
                          <a:solidFill>
                            <a:srgbClr val="FFFFFF"/>
                          </a:solidFill>
                        </a:rPr>
                        <a:t>Technique</a:t>
                      </a:r>
                    </a:p>
                  </a:txBody>
                  <a:tcPr marL="45720" marR="45720" horzOverflow="overflow"/>
                </a:tc>
                <a:tc>
                  <a:txBody>
                    <a:bodyPr/>
                    <a:lstStyle/>
                    <a:p>
                      <a:pPr algn="l" defTabSz="457200">
                        <a:defRPr sz="1800" b="0">
                          <a:solidFill>
                            <a:srgbClr val="000000"/>
                          </a:solidFill>
                        </a:defRPr>
                      </a:pPr>
                      <a:r>
                        <a:rPr b="1" dirty="0">
                          <a:solidFill>
                            <a:srgbClr val="FFFFFF"/>
                          </a:solidFill>
                        </a:rPr>
                        <a:t>Challenge</a:t>
                      </a:r>
                    </a:p>
                  </a:txBody>
                  <a:tcPr marL="45720" marR="45720" horzOverflow="overflow">
                    <a:lnR w="12700">
                      <a:solidFill>
                        <a:schemeClr val="accent5"/>
                      </a:solidFill>
                    </a:lnR>
                  </a:tcPr>
                </a:tc>
                <a:extLst>
                  <a:ext uri="{0D108BD9-81ED-4DB2-BD59-A6C34878D82A}">
                    <a16:rowId xmlns:a16="http://schemas.microsoft.com/office/drawing/2014/main" val="10000"/>
                  </a:ext>
                </a:extLst>
              </a:tr>
              <a:tr h="370840">
                <a:tc>
                  <a:txBody>
                    <a:bodyPr/>
                    <a:lstStyle/>
                    <a:p>
                      <a:pPr algn="l" defTabSz="457200">
                        <a:defRPr sz="1800"/>
                      </a:pPr>
                      <a:endParaRPr dirty="0"/>
                    </a:p>
                    <a:p>
                      <a:pPr algn="l" defTabSz="457200">
                        <a:defRPr sz="1800"/>
                      </a:pPr>
                      <a:endParaRPr dirty="0"/>
                    </a:p>
                    <a:p>
                      <a:pPr algn="l" defTabSz="457200">
                        <a:defRPr sz="1800"/>
                      </a:pPr>
                      <a:endParaRPr dirty="0"/>
                    </a:p>
                    <a:p>
                      <a:pPr algn="l" defTabSz="457200">
                        <a:defRPr sz="1800"/>
                      </a:pPr>
                      <a:endParaRPr dirty="0"/>
                    </a:p>
                  </a:txBody>
                  <a:tcPr marL="45720" marR="45720" horzOverflow="overflow">
                    <a:lnL w="12700">
                      <a:solidFill>
                        <a:schemeClr val="accent5"/>
                      </a:solidFill>
                    </a:lnL>
                    <a:solidFill>
                      <a:srgbClr val="FFFFFF"/>
                    </a:solidFill>
                  </a:tcPr>
                </a:tc>
                <a:tc>
                  <a:txBody>
                    <a:bodyPr/>
                    <a:lstStyle/>
                    <a:p>
                      <a:pPr algn="l" defTabSz="457200">
                        <a:defRPr sz="1800"/>
                      </a:pPr>
                      <a:r>
                        <a:rPr>
                          <a:solidFill>
                            <a:srgbClr val="404040"/>
                          </a:solidFill>
                        </a:rPr>
                        <a:t>Only domain part of email address needs to be transmitted from browser to publisher platform to select IDP</a:t>
                      </a:r>
                    </a:p>
                  </a:txBody>
                  <a:tcPr marL="45720" marR="45720" horzOverflow="overflow">
                    <a:solidFill>
                      <a:srgbClr val="FFFFFF"/>
                    </a:solidFill>
                  </a:tcPr>
                </a:tc>
                <a:tc>
                  <a:txBody>
                    <a:bodyPr/>
                    <a:lstStyle/>
                    <a:p>
                      <a:pPr algn="l" defTabSz="457200">
                        <a:defRPr sz="1800"/>
                      </a:pPr>
                      <a:r>
                        <a:rPr>
                          <a:solidFill>
                            <a:srgbClr val="404040"/>
                          </a:solidFill>
                        </a:rPr>
                        <a:t>Need to define and test a standardized UI that makes this clear to users</a:t>
                      </a:r>
                    </a:p>
                  </a:txBody>
                  <a:tcPr marL="45720" marR="45720" horzOverflow="overflow">
                    <a:lnR w="12700">
                      <a:solidFill>
                        <a:schemeClr val="accent5"/>
                      </a:solidFill>
                    </a:lnR>
                    <a:solidFill>
                      <a:srgbClr val="FFFFFF"/>
                    </a:solidFill>
                  </a:tcPr>
                </a:tc>
                <a:extLst>
                  <a:ext uri="{0D108BD9-81ED-4DB2-BD59-A6C34878D82A}">
                    <a16:rowId xmlns:a16="http://schemas.microsoft.com/office/drawing/2014/main" val="10001"/>
                  </a:ext>
                </a:extLst>
              </a:tr>
              <a:tr h="370840">
                <a:tc>
                  <a:txBody>
                    <a:bodyPr/>
                    <a:lstStyle/>
                    <a:p>
                      <a:pPr algn="l" defTabSz="457200">
                        <a:defRPr sz="1800"/>
                      </a:pPr>
                      <a:endParaRPr/>
                    </a:p>
                    <a:p>
                      <a:pPr algn="l" defTabSz="457200">
                        <a:defRPr sz="1800"/>
                      </a:pPr>
                      <a:endParaRPr/>
                    </a:p>
                    <a:p>
                      <a:pPr algn="l" defTabSz="457200">
                        <a:defRPr sz="1800"/>
                      </a:pPr>
                      <a:endParaRPr/>
                    </a:p>
                    <a:p>
                      <a:pPr algn="l" defTabSz="457200">
                        <a:defRPr sz="1800"/>
                      </a:pPr>
                      <a:endParaRPr/>
                    </a:p>
                    <a:p>
                      <a:pPr algn="l" defTabSz="457200">
                        <a:defRPr sz="1800"/>
                      </a:pPr>
                      <a:endParaRPr/>
                    </a:p>
                  </a:txBody>
                  <a:tcPr marL="45720" marR="45720" horzOverflow="overflow">
                    <a:lnL w="12700">
                      <a:solidFill>
                        <a:schemeClr val="accent5"/>
                      </a:solidFill>
                    </a:lnL>
                    <a:solidFill>
                      <a:srgbClr val="FFFFFF"/>
                    </a:solidFill>
                  </a:tcPr>
                </a:tc>
                <a:tc>
                  <a:txBody>
                    <a:bodyPr/>
                    <a:lstStyle/>
                    <a:p>
                      <a:pPr algn="l" defTabSz="457200">
                        <a:defRPr sz="1800"/>
                      </a:pPr>
                      <a:r>
                        <a:rPr>
                          <a:solidFill>
                            <a:srgbClr val="404040"/>
                          </a:solidFill>
                        </a:rPr>
                        <a:t>IdP preference is stored locally in the browser, retrieved using centrally served javascript, not on a central server</a:t>
                      </a:r>
                    </a:p>
                  </a:txBody>
                  <a:tcPr marL="45720" marR="45720" horzOverflow="overflow">
                    <a:solidFill>
                      <a:srgbClr val="FFFFFF"/>
                    </a:solidFill>
                  </a:tcPr>
                </a:tc>
                <a:tc>
                  <a:txBody>
                    <a:bodyPr/>
                    <a:lstStyle/>
                    <a:p>
                      <a:pPr algn="l" defTabSz="457200">
                        <a:defRPr sz="1800"/>
                      </a:pPr>
                      <a:r>
                        <a:rPr dirty="0">
                          <a:solidFill>
                            <a:srgbClr val="404040"/>
                          </a:solidFill>
                        </a:rPr>
                        <a:t>Need to adapt Account Choose mechanism to support SAML IdPs vs OpenID Connect Authorization Servers</a:t>
                      </a:r>
                    </a:p>
                  </a:txBody>
                  <a:tcPr marL="45720" marR="45720" horzOverflow="overflow">
                    <a:lnR w="12700">
                      <a:solidFill>
                        <a:schemeClr val="accent5"/>
                      </a:solidFill>
                    </a:lnR>
                    <a:solidFill>
                      <a:srgbClr val="FFFFFF"/>
                    </a:solidFill>
                  </a:tcPr>
                </a:tc>
                <a:extLst>
                  <a:ext uri="{0D108BD9-81ED-4DB2-BD59-A6C34878D82A}">
                    <a16:rowId xmlns:a16="http://schemas.microsoft.com/office/drawing/2014/main" val="10002"/>
                  </a:ext>
                </a:extLst>
              </a:tr>
            </a:tbl>
          </a:graphicData>
        </a:graphic>
      </p:graphicFrame>
      <p:pic>
        <p:nvPicPr>
          <p:cNvPr id="421" name="Picture 5" descr="Picture 5"/>
          <p:cNvPicPr>
            <a:picLocks noChangeAspect="1"/>
          </p:cNvPicPr>
          <p:nvPr/>
        </p:nvPicPr>
        <p:blipFill>
          <a:blip r:embed="rId3">
            <a:extLst/>
          </a:blip>
          <a:stretch>
            <a:fillRect/>
          </a:stretch>
        </p:blipFill>
        <p:spPr>
          <a:xfrm>
            <a:off x="510050" y="2267073"/>
            <a:ext cx="3248026" cy="847726"/>
          </a:xfrm>
          <a:prstGeom prst="rect">
            <a:avLst/>
          </a:prstGeom>
          <a:ln w="12700">
            <a:miter lim="400000"/>
          </a:ln>
        </p:spPr>
      </p:pic>
      <p:pic>
        <p:nvPicPr>
          <p:cNvPr id="422" name="Picture 6" descr="Picture 6"/>
          <p:cNvPicPr>
            <a:picLocks noChangeAspect="1"/>
          </p:cNvPicPr>
          <p:nvPr/>
        </p:nvPicPr>
        <p:blipFill>
          <a:blip r:embed="rId4">
            <a:extLst/>
          </a:blip>
          <a:stretch>
            <a:fillRect/>
          </a:stretch>
        </p:blipFill>
        <p:spPr>
          <a:xfrm>
            <a:off x="529166" y="3817887"/>
            <a:ext cx="3248026" cy="1095376"/>
          </a:xfrm>
          <a:prstGeom prst="rect">
            <a:avLst/>
          </a:prstGeom>
          <a:ln w="12700">
            <a:miter lim="400000"/>
          </a:ln>
        </p:spPr>
      </p:pic>
    </p:spTree>
    <p:extLst>
      <p:ext uri="{BB962C8B-B14F-4D97-AF65-F5344CB8AC3E}">
        <p14:creationId xmlns:p14="http://schemas.microsoft.com/office/powerpoint/2010/main" val="2059578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Pilot Objectives"/>
          <p:cNvSpPr txBox="1">
            <a:spLocks noGrp="1"/>
          </p:cNvSpPr>
          <p:nvPr>
            <p:ph type="title"/>
          </p:nvPr>
        </p:nvSpPr>
        <p:spPr>
          <a:prstGeom prst="rect">
            <a:avLst/>
          </a:prstGeom>
        </p:spPr>
        <p:txBody>
          <a:bodyPr/>
          <a:lstStyle/>
          <a:p>
            <a:r>
              <a:t>WAYF Cloud Pilot</a:t>
            </a:r>
          </a:p>
        </p:txBody>
      </p:sp>
      <p:sp>
        <p:nvSpPr>
          <p:cNvPr id="181" name="Shared WAYF pilot objectives…"/>
          <p:cNvSpPr txBox="1">
            <a:spLocks noGrp="1"/>
          </p:cNvSpPr>
          <p:nvPr>
            <p:ph type="body" idx="1"/>
          </p:nvPr>
        </p:nvSpPr>
        <p:spPr>
          <a:xfrm>
            <a:off x="495300" y="1607408"/>
            <a:ext cx="8915400" cy="4955975"/>
          </a:xfrm>
          <a:prstGeom prst="rect">
            <a:avLst/>
          </a:prstGeom>
        </p:spPr>
        <p:txBody>
          <a:bodyPr/>
          <a:lstStyle/>
          <a:p>
            <a:pPr marL="342900" lvl="3" indent="-342900">
              <a:lnSpc>
                <a:spcPct val="88000"/>
              </a:lnSpc>
              <a:spcBef>
                <a:spcPts val="500"/>
              </a:spcBef>
              <a:buClr>
                <a:srgbClr val="376092"/>
              </a:buClr>
              <a:buSzPct val="150000"/>
              <a:buChar char="•"/>
              <a:defRPr sz="2100"/>
            </a:pPr>
            <a:r>
              <a:rPr dirty="0"/>
              <a:t>Goal</a:t>
            </a:r>
            <a:endParaRPr sz="3400" dirty="0"/>
          </a:p>
          <a:p>
            <a:pPr marL="742950" lvl="1" indent="-285750">
              <a:lnSpc>
                <a:spcPct val="88000"/>
              </a:lnSpc>
              <a:spcBef>
                <a:spcPts val="400"/>
              </a:spcBef>
              <a:buClr>
                <a:srgbClr val="376092"/>
              </a:buClr>
              <a:buSzPct val="150000"/>
              <a:defRPr sz="1800"/>
            </a:pPr>
            <a:r>
              <a:rPr dirty="0"/>
              <a:t>Seamless Access as close to IP Authentication as possible</a:t>
            </a:r>
          </a:p>
          <a:p>
            <a:pPr marL="742950" lvl="1" indent="-285750">
              <a:lnSpc>
                <a:spcPct val="88000"/>
              </a:lnSpc>
              <a:spcBef>
                <a:spcPts val="400"/>
              </a:spcBef>
              <a:buClr>
                <a:srgbClr val="376092"/>
              </a:buClr>
              <a:buSzPct val="150000"/>
              <a:defRPr sz="1800"/>
            </a:pPr>
            <a:r>
              <a:rPr dirty="0"/>
              <a:t>Eliminate steps which users have to repeat at every publisher</a:t>
            </a:r>
          </a:p>
          <a:p>
            <a:pPr marL="742950" lvl="1" indent="-285750">
              <a:lnSpc>
                <a:spcPct val="88000"/>
              </a:lnSpc>
              <a:spcBef>
                <a:spcPts val="400"/>
              </a:spcBef>
              <a:buClr>
                <a:srgbClr val="376092"/>
              </a:buClr>
              <a:buSzPct val="150000"/>
              <a:defRPr sz="1800"/>
            </a:pPr>
            <a:r>
              <a:rPr dirty="0"/>
              <a:t>Support for remote access </a:t>
            </a:r>
          </a:p>
          <a:p>
            <a:pPr marL="342900" lvl="3" indent="-342900">
              <a:lnSpc>
                <a:spcPct val="88000"/>
              </a:lnSpc>
              <a:spcBef>
                <a:spcPts val="500"/>
              </a:spcBef>
              <a:buClr>
                <a:srgbClr val="376092"/>
              </a:buClr>
              <a:buSzPct val="150000"/>
              <a:buChar char="•"/>
              <a:defRPr sz="2100"/>
            </a:pPr>
            <a:endParaRPr dirty="0"/>
          </a:p>
          <a:p>
            <a:pPr marL="342900" lvl="3" indent="-342900">
              <a:lnSpc>
                <a:spcPct val="88000"/>
              </a:lnSpc>
              <a:spcBef>
                <a:spcPts val="500"/>
              </a:spcBef>
              <a:buClr>
                <a:srgbClr val="376092"/>
              </a:buClr>
              <a:buSzPct val="150000"/>
              <a:buChar char="•"/>
              <a:defRPr sz="2100"/>
            </a:pPr>
            <a:r>
              <a:rPr dirty="0"/>
              <a:t>Methodology</a:t>
            </a:r>
            <a:endParaRPr sz="1500" dirty="0"/>
          </a:p>
          <a:p>
            <a:pPr marL="742950" lvl="1" indent="-285750">
              <a:lnSpc>
                <a:spcPct val="88000"/>
              </a:lnSpc>
              <a:spcBef>
                <a:spcPts val="400"/>
              </a:spcBef>
              <a:buClr>
                <a:srgbClr val="376092"/>
              </a:buClr>
              <a:buSzPct val="150000"/>
              <a:defRPr sz="1800"/>
            </a:pPr>
            <a:r>
              <a:rPr dirty="0"/>
              <a:t>Leverage existing organizational systems/protocols for user authentication</a:t>
            </a:r>
          </a:p>
          <a:p>
            <a:pPr marL="742950" lvl="1" indent="-285750">
              <a:lnSpc>
                <a:spcPct val="88000"/>
              </a:lnSpc>
              <a:spcBef>
                <a:spcPts val="400"/>
              </a:spcBef>
              <a:buClr>
                <a:srgbClr val="376092"/>
              </a:buClr>
              <a:buSzPct val="150000"/>
              <a:defRPr sz="1800"/>
            </a:pPr>
            <a:r>
              <a:rPr dirty="0"/>
              <a:t>Look to form a potential industry standard for WAYF data exchange</a:t>
            </a:r>
            <a:endParaRPr sz="1500" dirty="0"/>
          </a:p>
          <a:p>
            <a:pPr marL="1143000" lvl="2" indent="-228600">
              <a:lnSpc>
                <a:spcPct val="80000"/>
              </a:lnSpc>
              <a:spcBef>
                <a:spcPts val="300"/>
              </a:spcBef>
              <a:buChar char="-"/>
              <a:defRPr sz="1600"/>
            </a:pPr>
            <a:r>
              <a:rPr dirty="0"/>
              <a:t>Data Format</a:t>
            </a:r>
            <a:endParaRPr sz="1500" dirty="0"/>
          </a:p>
          <a:p>
            <a:pPr marL="1128712" lvl="2" indent="-214312">
              <a:lnSpc>
                <a:spcPct val="80000"/>
              </a:lnSpc>
              <a:spcBef>
                <a:spcPts val="300"/>
              </a:spcBef>
              <a:buChar char="-"/>
              <a:defRPr sz="1500"/>
            </a:pPr>
            <a:r>
              <a:rPr dirty="0"/>
              <a:t>Modern Interface Specification</a:t>
            </a:r>
            <a:endParaRPr sz="1600" dirty="0"/>
          </a:p>
          <a:p>
            <a:pPr marL="742950" lvl="1" indent="-285750">
              <a:lnSpc>
                <a:spcPct val="88000"/>
              </a:lnSpc>
              <a:spcBef>
                <a:spcPts val="400"/>
              </a:spcBef>
              <a:buClr>
                <a:srgbClr val="376092"/>
              </a:buClr>
              <a:buSzPct val="150000"/>
              <a:defRPr sz="1800"/>
            </a:pPr>
            <a:r>
              <a:rPr dirty="0"/>
              <a:t>Create an infrastructure for sharing WAYF data amongst publishers. The WAYF Cloud software</a:t>
            </a:r>
          </a:p>
          <a:p>
            <a:pPr marL="1143000" lvl="2" indent="-228600">
              <a:lnSpc>
                <a:spcPct val="80000"/>
              </a:lnSpc>
              <a:spcBef>
                <a:spcPts val="300"/>
              </a:spcBef>
              <a:buChar char="-"/>
              <a:defRPr sz="1600"/>
            </a:pPr>
            <a:r>
              <a:rPr dirty="0"/>
              <a:t>embrace </a:t>
            </a:r>
            <a:r>
              <a:rPr dirty="0" err="1"/>
              <a:t>OpenSource</a:t>
            </a:r>
            <a:r>
              <a:rPr dirty="0"/>
              <a:t> Software development</a:t>
            </a:r>
            <a:endParaRPr sz="1500" dirty="0"/>
          </a:p>
          <a:p>
            <a:pPr marL="1143000" lvl="2" indent="-228600">
              <a:lnSpc>
                <a:spcPct val="80000"/>
              </a:lnSpc>
              <a:spcBef>
                <a:spcPts val="300"/>
              </a:spcBef>
              <a:buChar char="-"/>
              <a:defRPr sz="1600"/>
            </a:pPr>
            <a:r>
              <a:rPr dirty="0"/>
              <a:t>easy integration points with service provider platforms</a:t>
            </a:r>
          </a:p>
          <a:p>
            <a:pPr marL="742950" lvl="1" indent="-285750">
              <a:lnSpc>
                <a:spcPct val="88000"/>
              </a:lnSpc>
              <a:spcBef>
                <a:spcPts val="400"/>
              </a:spcBef>
              <a:buClr>
                <a:srgbClr val="376092"/>
              </a:buClr>
              <a:buSzPct val="150000"/>
              <a:defRPr sz="1800"/>
            </a:pPr>
            <a:r>
              <a:rPr dirty="0"/>
              <a:t>User Interface - Reference design</a:t>
            </a:r>
          </a:p>
        </p:txBody>
      </p:sp>
    </p:spTree>
    <p:extLst>
      <p:ext uri="{BB962C8B-B14F-4D97-AF65-F5344CB8AC3E}">
        <p14:creationId xmlns:p14="http://schemas.microsoft.com/office/powerpoint/2010/main" val="542938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ilot Objectives"/>
          <p:cNvSpPr txBox="1">
            <a:spLocks noGrp="1"/>
          </p:cNvSpPr>
          <p:nvPr>
            <p:ph type="title"/>
          </p:nvPr>
        </p:nvSpPr>
        <p:spPr>
          <a:prstGeom prst="rect">
            <a:avLst/>
          </a:prstGeom>
        </p:spPr>
        <p:txBody>
          <a:bodyPr/>
          <a:lstStyle/>
          <a:p>
            <a:r>
              <a:t>What is the WAYF Cloud?</a:t>
            </a:r>
          </a:p>
        </p:txBody>
      </p:sp>
      <p:sp>
        <p:nvSpPr>
          <p:cNvPr id="185" name="Shared WAYF pilot objectives…"/>
          <p:cNvSpPr txBox="1">
            <a:spLocks noGrp="1"/>
          </p:cNvSpPr>
          <p:nvPr>
            <p:ph type="body" sz="half" idx="1"/>
          </p:nvPr>
        </p:nvSpPr>
        <p:spPr>
          <a:xfrm>
            <a:off x="5194300" y="2795854"/>
            <a:ext cx="4622800" cy="3066234"/>
          </a:xfrm>
          <a:prstGeom prst="rect">
            <a:avLst/>
          </a:prstGeom>
        </p:spPr>
        <p:txBody>
          <a:bodyPr/>
          <a:lstStyle/>
          <a:p>
            <a:pPr marL="0" lvl="3" indent="0">
              <a:lnSpc>
                <a:spcPct val="88000"/>
              </a:lnSpc>
              <a:spcBef>
                <a:spcPts val="500"/>
              </a:spcBef>
              <a:buSzTx/>
              <a:buNone/>
              <a:defRPr sz="2200"/>
            </a:pPr>
            <a:r>
              <a:t>What is it?</a:t>
            </a:r>
          </a:p>
          <a:p>
            <a:pPr marL="342900" lvl="3" indent="-342900">
              <a:lnSpc>
                <a:spcPct val="88000"/>
              </a:lnSpc>
              <a:spcBef>
                <a:spcPts val="500"/>
              </a:spcBef>
              <a:buClr>
                <a:srgbClr val="376092"/>
              </a:buClr>
              <a:buSzPct val="150000"/>
              <a:buChar char="•"/>
              <a:defRPr sz="1800"/>
            </a:pPr>
            <a:r>
              <a:t>Data Format Definition</a:t>
            </a:r>
          </a:p>
          <a:p>
            <a:pPr marL="342900" lvl="3" indent="-342900">
              <a:lnSpc>
                <a:spcPct val="88000"/>
              </a:lnSpc>
              <a:spcBef>
                <a:spcPts val="500"/>
              </a:spcBef>
              <a:buClr>
                <a:srgbClr val="376092"/>
              </a:buClr>
              <a:buSzPct val="150000"/>
              <a:buChar char="•"/>
              <a:defRPr sz="1800"/>
            </a:pPr>
            <a:r>
              <a:t>Data Access Interface Specification</a:t>
            </a:r>
          </a:p>
          <a:p>
            <a:pPr marL="342900" lvl="3" indent="-342900">
              <a:lnSpc>
                <a:spcPct val="88000"/>
              </a:lnSpc>
              <a:spcBef>
                <a:spcPts val="500"/>
              </a:spcBef>
              <a:buClr>
                <a:srgbClr val="376092"/>
              </a:buClr>
              <a:buSzPct val="150000"/>
              <a:buChar char="•"/>
              <a:defRPr sz="1800"/>
            </a:pPr>
            <a:r>
              <a:t>Software Component (Free/Opensource)</a:t>
            </a:r>
          </a:p>
          <a:p>
            <a:pPr marL="342900" lvl="3" indent="-342900">
              <a:lnSpc>
                <a:spcPct val="88000"/>
              </a:lnSpc>
              <a:spcBef>
                <a:spcPts val="500"/>
              </a:spcBef>
              <a:buClr>
                <a:srgbClr val="376092"/>
              </a:buClr>
              <a:buSzPct val="150000"/>
              <a:buChar char="•"/>
              <a:defRPr sz="2100"/>
            </a:pPr>
            <a:endParaRPr/>
          </a:p>
          <a:p>
            <a:pPr marL="0" lvl="3" indent="0">
              <a:lnSpc>
                <a:spcPct val="88000"/>
              </a:lnSpc>
              <a:spcBef>
                <a:spcPts val="500"/>
              </a:spcBef>
              <a:buSzTx/>
              <a:buNone/>
              <a:defRPr sz="2200"/>
            </a:pPr>
            <a:r>
              <a:t>What does it do?</a:t>
            </a:r>
          </a:p>
          <a:p>
            <a:pPr marL="342900" lvl="3" indent="-342900">
              <a:lnSpc>
                <a:spcPct val="88000"/>
              </a:lnSpc>
              <a:spcBef>
                <a:spcPts val="500"/>
              </a:spcBef>
              <a:buClr>
                <a:srgbClr val="376092"/>
              </a:buClr>
              <a:buSzPct val="150000"/>
              <a:buChar char="•"/>
              <a:defRPr sz="1800"/>
            </a:pPr>
            <a:r>
              <a:t>Allows publishers to exchange information with each other</a:t>
            </a:r>
          </a:p>
        </p:txBody>
      </p:sp>
      <p:grpSp>
        <p:nvGrpSpPr>
          <p:cNvPr id="189" name="publisher platform"/>
          <p:cNvGrpSpPr/>
          <p:nvPr/>
        </p:nvGrpSpPr>
        <p:grpSpPr>
          <a:xfrm>
            <a:off x="479044" y="2883843"/>
            <a:ext cx="1461021" cy="775996"/>
            <a:chOff x="0" y="0"/>
            <a:chExt cx="1461019" cy="775995"/>
          </a:xfrm>
        </p:grpSpPr>
        <p:sp>
          <p:nvSpPr>
            <p:cNvPr id="187" name="Rounded Rectangle"/>
            <p:cNvSpPr/>
            <p:nvPr/>
          </p:nvSpPr>
          <p:spPr>
            <a:xfrm>
              <a:off x="0" y="-1"/>
              <a:ext cx="1461020" cy="775997"/>
            </a:xfrm>
            <a:prstGeom prst="roundRect">
              <a:avLst>
                <a:gd name="adj" fmla="val 24549"/>
              </a:avLst>
            </a:prstGeom>
            <a:solidFill>
              <a:srgbClr val="FFFFFF"/>
            </a:solidFill>
            <a:ln w="12700" cap="flat">
              <a:solidFill>
                <a:srgbClr val="0365C0"/>
              </a:solidFill>
              <a:prstDash val="solid"/>
              <a:round/>
            </a:ln>
            <a:effectLst/>
          </p:spPr>
          <p:txBody>
            <a:bodyPr wrap="square" lIns="45718" tIns="45718" rIns="45718" bIns="45718" numCol="1" anchor="ctr">
              <a:noAutofit/>
            </a:bodyPr>
            <a:lstStyle/>
            <a:p>
              <a:pPr algn="ctr" defTabSz="584200">
                <a:defRPr sz="1400">
                  <a:solidFill>
                    <a:srgbClr val="02519A"/>
                  </a:solidFill>
                  <a:latin typeface="Arial"/>
                  <a:ea typeface="Arial"/>
                  <a:cs typeface="Arial"/>
                  <a:sym typeface="Arial"/>
                </a:defRPr>
              </a:pPr>
              <a:endParaRPr/>
            </a:p>
          </p:txBody>
        </p:sp>
        <p:sp>
          <p:nvSpPr>
            <p:cNvPr id="188" name="publisher platform"/>
            <p:cNvSpPr txBox="1"/>
            <p:nvPr/>
          </p:nvSpPr>
          <p:spPr>
            <a:xfrm>
              <a:off x="55795" y="136904"/>
              <a:ext cx="1349431" cy="5021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ctr" defTabSz="584200">
                <a:defRPr sz="1400">
                  <a:solidFill>
                    <a:srgbClr val="02519A"/>
                  </a:solidFill>
                  <a:latin typeface="Arial"/>
                  <a:ea typeface="Arial"/>
                  <a:cs typeface="Arial"/>
                  <a:sym typeface="Arial"/>
                </a:defRPr>
              </a:lvl1pPr>
            </a:lstStyle>
            <a:p>
              <a:r>
                <a:t>publisher platform</a:t>
              </a:r>
            </a:p>
          </p:txBody>
        </p:sp>
      </p:grpSp>
      <p:grpSp>
        <p:nvGrpSpPr>
          <p:cNvPr id="192" name="publisher platform"/>
          <p:cNvGrpSpPr/>
          <p:nvPr/>
        </p:nvGrpSpPr>
        <p:grpSpPr>
          <a:xfrm>
            <a:off x="2007834" y="2004455"/>
            <a:ext cx="1461020" cy="775996"/>
            <a:chOff x="0" y="0"/>
            <a:chExt cx="1461019" cy="775995"/>
          </a:xfrm>
        </p:grpSpPr>
        <p:sp>
          <p:nvSpPr>
            <p:cNvPr id="190" name="Rounded Rectangle"/>
            <p:cNvSpPr/>
            <p:nvPr/>
          </p:nvSpPr>
          <p:spPr>
            <a:xfrm>
              <a:off x="0" y="-1"/>
              <a:ext cx="1461020" cy="775997"/>
            </a:xfrm>
            <a:prstGeom prst="roundRect">
              <a:avLst>
                <a:gd name="adj" fmla="val 24549"/>
              </a:avLst>
            </a:prstGeom>
            <a:solidFill>
              <a:srgbClr val="FFFFFF"/>
            </a:solidFill>
            <a:ln w="12700" cap="flat">
              <a:solidFill>
                <a:srgbClr val="0365C0"/>
              </a:solidFill>
              <a:prstDash val="solid"/>
              <a:round/>
            </a:ln>
            <a:effectLst/>
          </p:spPr>
          <p:txBody>
            <a:bodyPr wrap="square" lIns="45718" tIns="45718" rIns="45718" bIns="45718" numCol="1" anchor="ctr">
              <a:noAutofit/>
            </a:bodyPr>
            <a:lstStyle/>
            <a:p>
              <a:pPr algn="ctr" defTabSz="584200">
                <a:defRPr sz="1400">
                  <a:solidFill>
                    <a:srgbClr val="02519A"/>
                  </a:solidFill>
                  <a:latin typeface="Arial"/>
                  <a:ea typeface="Arial"/>
                  <a:cs typeface="Arial"/>
                  <a:sym typeface="Arial"/>
                </a:defRPr>
              </a:pPr>
              <a:endParaRPr/>
            </a:p>
          </p:txBody>
        </p:sp>
        <p:sp>
          <p:nvSpPr>
            <p:cNvPr id="191" name="publisher platform"/>
            <p:cNvSpPr txBox="1"/>
            <p:nvPr/>
          </p:nvSpPr>
          <p:spPr>
            <a:xfrm>
              <a:off x="55795" y="136904"/>
              <a:ext cx="1349431" cy="5021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ctr" defTabSz="584200">
                <a:defRPr sz="1400">
                  <a:solidFill>
                    <a:srgbClr val="02519A"/>
                  </a:solidFill>
                  <a:latin typeface="Arial"/>
                  <a:ea typeface="Arial"/>
                  <a:cs typeface="Arial"/>
                  <a:sym typeface="Arial"/>
                </a:defRPr>
              </a:lvl1pPr>
            </a:lstStyle>
            <a:p>
              <a:r>
                <a:t>publisher platform</a:t>
              </a:r>
            </a:p>
          </p:txBody>
        </p:sp>
      </p:grpSp>
      <p:grpSp>
        <p:nvGrpSpPr>
          <p:cNvPr id="195" name="publisher platform"/>
          <p:cNvGrpSpPr/>
          <p:nvPr/>
        </p:nvGrpSpPr>
        <p:grpSpPr>
          <a:xfrm>
            <a:off x="3501904" y="2990202"/>
            <a:ext cx="1461020" cy="775996"/>
            <a:chOff x="0" y="0"/>
            <a:chExt cx="1461018" cy="775995"/>
          </a:xfrm>
        </p:grpSpPr>
        <p:sp>
          <p:nvSpPr>
            <p:cNvPr id="193" name="Rounded Rectangle"/>
            <p:cNvSpPr/>
            <p:nvPr/>
          </p:nvSpPr>
          <p:spPr>
            <a:xfrm>
              <a:off x="0" y="-1"/>
              <a:ext cx="1461019" cy="775997"/>
            </a:xfrm>
            <a:prstGeom prst="roundRect">
              <a:avLst>
                <a:gd name="adj" fmla="val 24549"/>
              </a:avLst>
            </a:prstGeom>
            <a:solidFill>
              <a:srgbClr val="FFFFFF"/>
            </a:solidFill>
            <a:ln w="12700" cap="flat">
              <a:solidFill>
                <a:srgbClr val="0365C0"/>
              </a:solidFill>
              <a:prstDash val="solid"/>
              <a:round/>
            </a:ln>
            <a:effectLst/>
          </p:spPr>
          <p:txBody>
            <a:bodyPr wrap="square" lIns="45718" tIns="45718" rIns="45718" bIns="45718" numCol="1" anchor="ctr">
              <a:noAutofit/>
            </a:bodyPr>
            <a:lstStyle/>
            <a:p>
              <a:pPr algn="ctr" defTabSz="584200">
                <a:defRPr sz="1400">
                  <a:solidFill>
                    <a:srgbClr val="02519A"/>
                  </a:solidFill>
                  <a:latin typeface="Arial"/>
                  <a:ea typeface="Arial"/>
                  <a:cs typeface="Arial"/>
                  <a:sym typeface="Arial"/>
                </a:defRPr>
              </a:pPr>
              <a:endParaRPr/>
            </a:p>
          </p:txBody>
        </p:sp>
        <p:sp>
          <p:nvSpPr>
            <p:cNvPr id="194" name="publisher platform"/>
            <p:cNvSpPr txBox="1"/>
            <p:nvPr/>
          </p:nvSpPr>
          <p:spPr>
            <a:xfrm>
              <a:off x="55794" y="136904"/>
              <a:ext cx="1349430" cy="5021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ctr" defTabSz="584200">
                <a:defRPr sz="1400">
                  <a:solidFill>
                    <a:srgbClr val="02519A"/>
                  </a:solidFill>
                  <a:latin typeface="Arial"/>
                  <a:ea typeface="Arial"/>
                  <a:cs typeface="Arial"/>
                  <a:sym typeface="Arial"/>
                </a:defRPr>
              </a:lvl1pPr>
            </a:lstStyle>
            <a:p>
              <a:r>
                <a:t>publisher platform</a:t>
              </a:r>
            </a:p>
          </p:txBody>
        </p:sp>
      </p:grpSp>
      <p:grpSp>
        <p:nvGrpSpPr>
          <p:cNvPr id="198" name="publisher platform"/>
          <p:cNvGrpSpPr/>
          <p:nvPr/>
        </p:nvGrpSpPr>
        <p:grpSpPr>
          <a:xfrm>
            <a:off x="3108204" y="5295834"/>
            <a:ext cx="1461021" cy="775996"/>
            <a:chOff x="0" y="0"/>
            <a:chExt cx="1461019" cy="775995"/>
          </a:xfrm>
        </p:grpSpPr>
        <p:sp>
          <p:nvSpPr>
            <p:cNvPr id="196" name="Rounded Rectangle"/>
            <p:cNvSpPr/>
            <p:nvPr/>
          </p:nvSpPr>
          <p:spPr>
            <a:xfrm>
              <a:off x="0" y="-1"/>
              <a:ext cx="1461020" cy="775997"/>
            </a:xfrm>
            <a:prstGeom prst="roundRect">
              <a:avLst>
                <a:gd name="adj" fmla="val 24549"/>
              </a:avLst>
            </a:prstGeom>
            <a:solidFill>
              <a:srgbClr val="FFFFFF"/>
            </a:solidFill>
            <a:ln w="12700" cap="flat">
              <a:solidFill>
                <a:srgbClr val="0365C0"/>
              </a:solidFill>
              <a:prstDash val="solid"/>
              <a:round/>
            </a:ln>
            <a:effectLst/>
          </p:spPr>
          <p:txBody>
            <a:bodyPr wrap="square" lIns="45718" tIns="45718" rIns="45718" bIns="45718" numCol="1" anchor="ctr">
              <a:noAutofit/>
            </a:bodyPr>
            <a:lstStyle/>
            <a:p>
              <a:pPr algn="ctr" defTabSz="584200">
                <a:defRPr sz="1400">
                  <a:solidFill>
                    <a:srgbClr val="02519A"/>
                  </a:solidFill>
                  <a:latin typeface="Arial"/>
                  <a:ea typeface="Arial"/>
                  <a:cs typeface="Arial"/>
                  <a:sym typeface="Arial"/>
                </a:defRPr>
              </a:pPr>
              <a:endParaRPr/>
            </a:p>
          </p:txBody>
        </p:sp>
        <p:sp>
          <p:nvSpPr>
            <p:cNvPr id="197" name="publisher platform"/>
            <p:cNvSpPr txBox="1"/>
            <p:nvPr/>
          </p:nvSpPr>
          <p:spPr>
            <a:xfrm>
              <a:off x="55795" y="136904"/>
              <a:ext cx="1349431" cy="5021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ctr" defTabSz="584200">
                <a:defRPr sz="1400">
                  <a:solidFill>
                    <a:srgbClr val="02519A"/>
                  </a:solidFill>
                  <a:latin typeface="Arial"/>
                  <a:ea typeface="Arial"/>
                  <a:cs typeface="Arial"/>
                  <a:sym typeface="Arial"/>
                </a:defRPr>
              </a:lvl1pPr>
            </a:lstStyle>
            <a:p>
              <a:r>
                <a:t>publisher platform</a:t>
              </a:r>
            </a:p>
          </p:txBody>
        </p:sp>
      </p:grpSp>
      <p:grpSp>
        <p:nvGrpSpPr>
          <p:cNvPr id="201" name="publisher platform"/>
          <p:cNvGrpSpPr/>
          <p:nvPr/>
        </p:nvGrpSpPr>
        <p:grpSpPr>
          <a:xfrm>
            <a:off x="688775" y="5295834"/>
            <a:ext cx="1461021" cy="775996"/>
            <a:chOff x="0" y="0"/>
            <a:chExt cx="1461019" cy="775995"/>
          </a:xfrm>
        </p:grpSpPr>
        <p:sp>
          <p:nvSpPr>
            <p:cNvPr id="199" name="Rounded Rectangle"/>
            <p:cNvSpPr/>
            <p:nvPr/>
          </p:nvSpPr>
          <p:spPr>
            <a:xfrm>
              <a:off x="0" y="-1"/>
              <a:ext cx="1461020" cy="775997"/>
            </a:xfrm>
            <a:prstGeom prst="roundRect">
              <a:avLst>
                <a:gd name="adj" fmla="val 24549"/>
              </a:avLst>
            </a:prstGeom>
            <a:solidFill>
              <a:srgbClr val="FFFFFF"/>
            </a:solidFill>
            <a:ln w="12700" cap="flat">
              <a:solidFill>
                <a:srgbClr val="0365C0"/>
              </a:solidFill>
              <a:prstDash val="solid"/>
              <a:round/>
            </a:ln>
            <a:effectLst/>
          </p:spPr>
          <p:txBody>
            <a:bodyPr wrap="square" lIns="45718" tIns="45718" rIns="45718" bIns="45718" numCol="1" anchor="ctr">
              <a:noAutofit/>
            </a:bodyPr>
            <a:lstStyle/>
            <a:p>
              <a:pPr algn="ctr" defTabSz="584200">
                <a:defRPr sz="1400">
                  <a:solidFill>
                    <a:srgbClr val="02519A"/>
                  </a:solidFill>
                  <a:latin typeface="Arial"/>
                  <a:ea typeface="Arial"/>
                  <a:cs typeface="Arial"/>
                  <a:sym typeface="Arial"/>
                </a:defRPr>
              </a:pPr>
              <a:endParaRPr/>
            </a:p>
          </p:txBody>
        </p:sp>
        <p:sp>
          <p:nvSpPr>
            <p:cNvPr id="200" name="publisher platform"/>
            <p:cNvSpPr txBox="1"/>
            <p:nvPr/>
          </p:nvSpPr>
          <p:spPr>
            <a:xfrm>
              <a:off x="55795" y="136904"/>
              <a:ext cx="1349431" cy="5021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ctr" defTabSz="584200">
                <a:defRPr sz="1400">
                  <a:solidFill>
                    <a:srgbClr val="02519A"/>
                  </a:solidFill>
                  <a:latin typeface="Arial"/>
                  <a:ea typeface="Arial"/>
                  <a:cs typeface="Arial"/>
                  <a:sym typeface="Arial"/>
                </a:defRPr>
              </a:lvl1pPr>
            </a:lstStyle>
            <a:p>
              <a:r>
                <a:t>publisher platform</a:t>
              </a:r>
            </a:p>
          </p:txBody>
        </p:sp>
      </p:grpSp>
      <p:sp>
        <p:nvSpPr>
          <p:cNvPr id="202" name="Connection Line"/>
          <p:cNvSpPr/>
          <p:nvPr/>
        </p:nvSpPr>
        <p:spPr>
          <a:xfrm flipV="1">
            <a:off x="3250509" y="3753842"/>
            <a:ext cx="358289" cy="215821"/>
          </a:xfrm>
          <a:prstGeom prst="line">
            <a:avLst/>
          </a:prstGeom>
          <a:ln w="12700">
            <a:solidFill>
              <a:srgbClr val="0365C0"/>
            </a:solidFill>
          </a:ln>
        </p:spPr>
        <p:txBody>
          <a:bodyPr lIns="45718" tIns="45718" rIns="45718" bIns="45718"/>
          <a:lstStyle/>
          <a:p>
            <a:endParaRPr/>
          </a:p>
        </p:txBody>
      </p:sp>
      <p:grpSp>
        <p:nvGrpSpPr>
          <p:cNvPr id="205" name="WAYF  Cloud"/>
          <p:cNvGrpSpPr/>
          <p:nvPr/>
        </p:nvGrpSpPr>
        <p:grpSpPr>
          <a:xfrm>
            <a:off x="1767420" y="3693037"/>
            <a:ext cx="1941847" cy="1170269"/>
            <a:chOff x="0" y="-1"/>
            <a:chExt cx="1941845" cy="1170267"/>
          </a:xfrm>
        </p:grpSpPr>
        <p:sp>
          <p:nvSpPr>
            <p:cNvPr id="203" name="Shape"/>
            <p:cNvSpPr/>
            <p:nvPr/>
          </p:nvSpPr>
          <p:spPr>
            <a:xfrm>
              <a:off x="-1" y="-2"/>
              <a:ext cx="1941847" cy="1170269"/>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DCBD23"/>
            </a:solidFill>
            <a:ln w="12700" cap="flat">
              <a:solidFill>
                <a:srgbClr val="B0971C"/>
              </a:solidFill>
              <a:prstDash val="solid"/>
              <a:round/>
            </a:ln>
            <a:effectLst/>
          </p:spPr>
          <p:txBody>
            <a:bodyPr wrap="square" lIns="45718" tIns="45718" rIns="45718" bIns="45718" numCol="1" anchor="ctr">
              <a:noAutofit/>
            </a:bodyPr>
            <a:lstStyle/>
            <a:p>
              <a:pPr algn="ctr" defTabSz="584200">
                <a:defRPr>
                  <a:solidFill>
                    <a:srgbClr val="FFFFFF"/>
                  </a:solidFill>
                </a:defRPr>
              </a:pPr>
              <a:endParaRPr/>
            </a:p>
          </p:txBody>
        </p:sp>
        <p:sp>
          <p:nvSpPr>
            <p:cNvPr id="204" name="WAYF  Cloud"/>
            <p:cNvSpPr txBox="1"/>
            <p:nvPr/>
          </p:nvSpPr>
          <p:spPr>
            <a:xfrm>
              <a:off x="-1" y="280332"/>
              <a:ext cx="1941847" cy="609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algn="ctr" defTabSz="584200">
                <a:defRPr sz="1000">
                  <a:solidFill>
                    <a:srgbClr val="02519A"/>
                  </a:solidFill>
                </a:defRPr>
              </a:pPr>
              <a:endParaRPr/>
            </a:p>
            <a:p>
              <a:pPr algn="ctr" defTabSz="584200">
                <a:defRPr sz="1000">
                  <a:solidFill>
                    <a:srgbClr val="02519A"/>
                  </a:solidFill>
                </a:defRPr>
              </a:pPr>
              <a:endParaRPr/>
            </a:p>
            <a:p>
              <a:pPr algn="ctr" defTabSz="584200">
                <a:defRPr sz="1300">
                  <a:solidFill>
                    <a:srgbClr val="FFFFFF"/>
                  </a:solidFill>
                </a:defRPr>
              </a:pPr>
              <a:r>
                <a:t>WAYF  Cloud</a:t>
              </a:r>
            </a:p>
          </p:txBody>
        </p:sp>
      </p:grpSp>
      <p:sp>
        <p:nvSpPr>
          <p:cNvPr id="206" name="Connection Line"/>
          <p:cNvSpPr/>
          <p:nvPr/>
        </p:nvSpPr>
        <p:spPr>
          <a:xfrm flipH="1">
            <a:off x="1789335" y="4869376"/>
            <a:ext cx="394227" cy="420110"/>
          </a:xfrm>
          <a:prstGeom prst="line">
            <a:avLst/>
          </a:prstGeom>
          <a:ln w="12700">
            <a:solidFill>
              <a:srgbClr val="0365C0"/>
            </a:solidFill>
          </a:ln>
        </p:spPr>
        <p:txBody>
          <a:bodyPr lIns="45718" tIns="45718" rIns="45718" bIns="45718"/>
          <a:lstStyle/>
          <a:p>
            <a:endParaRPr/>
          </a:p>
        </p:txBody>
      </p:sp>
      <p:sp>
        <p:nvSpPr>
          <p:cNvPr id="207" name="Connection Line"/>
          <p:cNvSpPr/>
          <p:nvPr/>
        </p:nvSpPr>
        <p:spPr>
          <a:xfrm>
            <a:off x="3201366" y="4869656"/>
            <a:ext cx="328649" cy="419829"/>
          </a:xfrm>
          <a:prstGeom prst="line">
            <a:avLst/>
          </a:prstGeom>
          <a:ln w="12700">
            <a:solidFill>
              <a:srgbClr val="0365C0"/>
            </a:solidFill>
          </a:ln>
        </p:spPr>
        <p:txBody>
          <a:bodyPr lIns="45718" tIns="45718" rIns="45718" bIns="45718"/>
          <a:lstStyle/>
          <a:p>
            <a:endParaRPr/>
          </a:p>
        </p:txBody>
      </p:sp>
      <p:sp>
        <p:nvSpPr>
          <p:cNvPr id="208" name="Connection Line"/>
          <p:cNvSpPr/>
          <p:nvPr/>
        </p:nvSpPr>
        <p:spPr>
          <a:xfrm>
            <a:off x="1798931" y="3659799"/>
            <a:ext cx="454590" cy="299236"/>
          </a:xfrm>
          <a:prstGeom prst="line">
            <a:avLst/>
          </a:prstGeom>
          <a:ln w="12700">
            <a:solidFill>
              <a:srgbClr val="0365C0"/>
            </a:solidFill>
          </a:ln>
        </p:spPr>
        <p:txBody>
          <a:bodyPr lIns="45718" tIns="45718" rIns="45718" bIns="45718"/>
          <a:lstStyle/>
          <a:p>
            <a:endParaRPr/>
          </a:p>
        </p:txBody>
      </p:sp>
      <p:sp>
        <p:nvSpPr>
          <p:cNvPr id="209" name="Connection Line"/>
          <p:cNvSpPr/>
          <p:nvPr/>
        </p:nvSpPr>
        <p:spPr>
          <a:xfrm flipH="1" flipV="1">
            <a:off x="2738342" y="2786697"/>
            <a:ext cx="2" cy="900288"/>
          </a:xfrm>
          <a:prstGeom prst="line">
            <a:avLst/>
          </a:prstGeom>
          <a:ln w="12700">
            <a:solidFill>
              <a:srgbClr val="0365C0"/>
            </a:solidFill>
          </a:ln>
        </p:spPr>
        <p:txBody>
          <a:bodyPr lIns="45718" tIns="45718" rIns="45718" bIns="45718"/>
          <a:lstStyle/>
          <a:p>
            <a:endParaRPr/>
          </a:p>
        </p:txBody>
      </p:sp>
    </p:spTree>
    <p:extLst>
      <p:ext uri="{BB962C8B-B14F-4D97-AF65-F5344CB8AC3E}">
        <p14:creationId xmlns:p14="http://schemas.microsoft.com/office/powerpoint/2010/main" val="1546651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Title 1"/>
          <p:cNvSpPr txBox="1">
            <a:spLocks noGrp="1"/>
          </p:cNvSpPr>
          <p:nvPr>
            <p:ph type="title"/>
          </p:nvPr>
        </p:nvSpPr>
        <p:spPr>
          <a:xfrm>
            <a:off x="495300" y="464409"/>
            <a:ext cx="8915400" cy="1143001"/>
          </a:xfrm>
          <a:prstGeom prst="rect">
            <a:avLst/>
          </a:prstGeom>
        </p:spPr>
        <p:txBody>
          <a:bodyPr/>
          <a:lstStyle>
            <a:lvl1pPr>
              <a:defRPr>
                <a:solidFill>
                  <a:srgbClr val="808080"/>
                </a:solidFill>
              </a:defRPr>
            </a:lvl1pPr>
          </a:lstStyle>
          <a:p>
            <a:r>
              <a:rPr dirty="0"/>
              <a:t>Want to get involved?</a:t>
            </a:r>
          </a:p>
        </p:txBody>
      </p:sp>
      <p:sp>
        <p:nvSpPr>
          <p:cNvPr id="645" name="Content Placeholder 2"/>
          <p:cNvSpPr txBox="1">
            <a:spLocks noGrp="1"/>
          </p:cNvSpPr>
          <p:nvPr>
            <p:ph type="body" idx="1"/>
          </p:nvPr>
        </p:nvSpPr>
        <p:spPr>
          <a:xfrm>
            <a:off x="457318" y="1607410"/>
            <a:ext cx="8915401" cy="4269863"/>
          </a:xfrm>
          <a:prstGeom prst="rect">
            <a:avLst/>
          </a:prstGeom>
        </p:spPr>
        <p:txBody>
          <a:bodyPr/>
          <a:lstStyle/>
          <a:p>
            <a:pPr marL="225425" indent="-225425">
              <a:spcBef>
                <a:spcPts val="500"/>
              </a:spcBef>
              <a:buClr>
                <a:srgbClr val="376092"/>
              </a:buClr>
              <a:buSzPct val="150000"/>
              <a:defRPr sz="2400" b="1"/>
            </a:pPr>
            <a:r>
              <a:rPr dirty="0"/>
              <a:t>Visit:</a:t>
            </a:r>
            <a:r>
              <a:rPr b="0" dirty="0"/>
              <a:t> </a:t>
            </a:r>
            <a:r>
              <a:rPr b="0" u="sng" dirty="0">
                <a:solidFill>
                  <a:srgbClr val="0000FF"/>
                </a:solidFill>
                <a:uFill>
                  <a:solidFill>
                    <a:srgbClr val="0000FF"/>
                  </a:solidFill>
                </a:uFill>
                <a:hlinkClick r:id="rId3"/>
              </a:rPr>
              <a:t>https://www.RA21.org </a:t>
            </a:r>
          </a:p>
          <a:p>
            <a:pPr marL="225425" indent="-225425">
              <a:spcBef>
                <a:spcPts val="500"/>
              </a:spcBef>
              <a:buClr>
                <a:srgbClr val="376092"/>
              </a:buClr>
              <a:buSzPct val="150000"/>
              <a:defRPr sz="2400"/>
            </a:pPr>
            <a:r>
              <a:rPr b="1" dirty="0"/>
              <a:t>Mailing lists</a:t>
            </a:r>
            <a:r>
              <a:rPr dirty="0"/>
              <a:t>:</a:t>
            </a:r>
          </a:p>
          <a:p>
            <a:pPr marL="625475" lvl="1" indent="-225425">
              <a:spcBef>
                <a:spcPts val="400"/>
              </a:spcBef>
              <a:buClr>
                <a:srgbClr val="376092"/>
              </a:buClr>
              <a:buSzPct val="150000"/>
              <a:defRPr sz="2000"/>
            </a:pPr>
            <a:r>
              <a:rPr dirty="0"/>
              <a:t>P3W community list: https://lists.refeds.org/sympa/subscribe/p3w-community</a:t>
            </a:r>
          </a:p>
          <a:p>
            <a:pPr marL="625475" lvl="1" indent="-225425">
              <a:spcBef>
                <a:spcPts val="400"/>
              </a:spcBef>
              <a:buClr>
                <a:srgbClr val="376092"/>
              </a:buClr>
              <a:buSzPct val="150000"/>
              <a:defRPr sz="2000"/>
            </a:pPr>
            <a:r>
              <a:rPr dirty="0"/>
              <a:t>WAYF Cloud community list: TBD</a:t>
            </a:r>
          </a:p>
          <a:p>
            <a:pPr marL="225425" indent="-225425">
              <a:buClr>
                <a:srgbClr val="376092"/>
              </a:buClr>
              <a:buSzPct val="150000"/>
              <a:defRPr sz="2400" b="1"/>
            </a:pPr>
            <a:endParaRPr dirty="0"/>
          </a:p>
          <a:p>
            <a:pPr marL="225425" indent="-225425">
              <a:spcBef>
                <a:spcPts val="500"/>
              </a:spcBef>
              <a:buClr>
                <a:srgbClr val="376092"/>
              </a:buClr>
              <a:buSzPct val="150000"/>
              <a:defRPr sz="2400" b="1"/>
            </a:pPr>
            <a:r>
              <a:rPr dirty="0"/>
              <a:t>Everyone: </a:t>
            </a:r>
            <a:r>
              <a:rPr b="0" dirty="0"/>
              <a:t>Register your interest in participation by emailing: </a:t>
            </a:r>
            <a:br>
              <a:rPr lang="en-US" b="0" dirty="0"/>
            </a:br>
            <a:r>
              <a:rPr lang="en-US" b="0" dirty="0"/>
              <a:t>Julie Wallace: </a:t>
            </a:r>
            <a:r>
              <a:rPr b="0" u="sng" dirty="0">
                <a:solidFill>
                  <a:srgbClr val="0000FF"/>
                </a:solidFill>
                <a:uFill>
                  <a:solidFill>
                    <a:srgbClr val="0000FF"/>
                  </a:solidFill>
                </a:uFill>
                <a:hlinkClick r:id="rId4"/>
              </a:rPr>
              <a:t>Julia@RA21.org</a:t>
            </a:r>
            <a:r>
              <a:rPr b="0" dirty="0"/>
              <a:t> and </a:t>
            </a:r>
            <a:br>
              <a:rPr lang="en-US" b="0" dirty="0"/>
            </a:br>
            <a:r>
              <a:rPr lang="en-US" b="0" dirty="0"/>
              <a:t>Heather Flanigan: </a:t>
            </a:r>
            <a:r>
              <a:rPr b="0" u="sng" dirty="0">
                <a:solidFill>
                  <a:srgbClr val="0000FF"/>
                </a:solidFill>
                <a:uFill>
                  <a:solidFill>
                    <a:srgbClr val="0000FF"/>
                  </a:solidFill>
                </a:uFill>
                <a:hlinkClick r:id="rId5"/>
              </a:rPr>
              <a:t>Heather@RA21.org</a:t>
            </a:r>
          </a:p>
        </p:txBody>
      </p:sp>
      <p:pic>
        <p:nvPicPr>
          <p:cNvPr id="647" name="Picture 5" descr="Picture 5"/>
          <p:cNvPicPr>
            <a:picLocks noChangeAspect="1"/>
          </p:cNvPicPr>
          <p:nvPr/>
        </p:nvPicPr>
        <p:blipFill>
          <a:blip r:embed="rId6">
            <a:extLst/>
          </a:blip>
          <a:stretch>
            <a:fillRect/>
          </a:stretch>
        </p:blipFill>
        <p:spPr>
          <a:xfrm>
            <a:off x="3272502" y="5349199"/>
            <a:ext cx="2619252" cy="893742"/>
          </a:xfrm>
          <a:prstGeom prst="rect">
            <a:avLst/>
          </a:prstGeom>
          <a:ln w="12700">
            <a:miter lim="400000"/>
          </a:ln>
        </p:spPr>
      </p:pic>
    </p:spTree>
    <p:extLst>
      <p:ext uri="{BB962C8B-B14F-4D97-AF65-F5344CB8AC3E}">
        <p14:creationId xmlns:p14="http://schemas.microsoft.com/office/powerpoint/2010/main" val="555892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95300" y="464409"/>
            <a:ext cx="8915400" cy="1143000"/>
          </a:xfrm>
          <a:prstGeom prst="rect">
            <a:avLst/>
          </a:prstGeom>
          <a:noFill/>
          <a:ln>
            <a:noFill/>
          </a:ln>
        </p:spPr>
        <p:txBody>
          <a:bodyPr wrap="square" lIns="45700" tIns="45700" rIns="45700" bIns="45700" anchor="t" anchorCtr="0">
            <a:noAutofit/>
          </a:bodyPr>
          <a:lstStyle/>
          <a:p>
            <a:pPr lvl="0" algn="l" rtl="0">
              <a:spcBef>
                <a:spcPts val="0"/>
              </a:spcBef>
              <a:buClr>
                <a:schemeClr val="dk1"/>
              </a:buClr>
              <a:buSzPct val="34375"/>
              <a:buFont typeface="Arial"/>
              <a:buNone/>
            </a:pPr>
            <a:r>
              <a:rPr lang="en-US" sz="3200" b="1" dirty="0">
                <a:solidFill>
                  <a:schemeClr val="dk1"/>
                </a:solidFill>
              </a:rPr>
              <a:t>Contact:</a:t>
            </a:r>
          </a:p>
          <a:p>
            <a:pPr lvl="0" algn="l" rtl="0">
              <a:spcBef>
                <a:spcPts val="0"/>
              </a:spcBef>
              <a:buClr>
                <a:schemeClr val="dk1"/>
              </a:buClr>
              <a:buSzPct val="34375"/>
              <a:buFont typeface="Arial"/>
              <a:buNone/>
            </a:pPr>
            <a:endParaRPr sz="3200" b="1" dirty="0">
              <a:solidFill>
                <a:schemeClr val="dk1"/>
              </a:solidFill>
              <a:latin typeface="Playfair Display"/>
              <a:ea typeface="Playfair Display"/>
              <a:cs typeface="Playfair Display"/>
              <a:sym typeface="Playfair Display"/>
            </a:endParaRPr>
          </a:p>
          <a:p>
            <a:pPr marL="0" marR="0" lvl="0" indent="-254000" algn="ctr" rtl="0">
              <a:lnSpc>
                <a:spcPct val="100000"/>
              </a:lnSpc>
              <a:spcBef>
                <a:spcPts val="0"/>
              </a:spcBef>
              <a:spcAft>
                <a:spcPts val="0"/>
              </a:spcAft>
              <a:buClr>
                <a:srgbClr val="404040"/>
              </a:buClr>
              <a:buSzPct val="100000"/>
              <a:buFont typeface="Calibri"/>
              <a:buNone/>
            </a:pPr>
            <a:endParaRPr dirty="0"/>
          </a:p>
        </p:txBody>
      </p:sp>
      <p:sp>
        <p:nvSpPr>
          <p:cNvPr id="117" name="Shape 117"/>
          <p:cNvSpPr txBox="1">
            <a:spLocks noGrp="1"/>
          </p:cNvSpPr>
          <p:nvPr>
            <p:ph type="body" idx="1"/>
          </p:nvPr>
        </p:nvSpPr>
        <p:spPr>
          <a:xfrm>
            <a:off x="495300" y="2126650"/>
            <a:ext cx="8915400" cy="4436700"/>
          </a:xfrm>
          <a:prstGeom prst="rect">
            <a:avLst/>
          </a:prstGeom>
          <a:noFill/>
          <a:ln>
            <a:noFill/>
          </a:ln>
        </p:spPr>
        <p:txBody>
          <a:bodyPr wrap="square" lIns="45700" tIns="45700" rIns="45700" bIns="45700" anchor="t" anchorCtr="0">
            <a:noAutofit/>
          </a:bodyPr>
          <a:lstStyle/>
          <a:p>
            <a:pPr marL="0" lvl="0" indent="0" rtl="0">
              <a:lnSpc>
                <a:spcPct val="115000"/>
              </a:lnSpc>
              <a:spcBef>
                <a:spcPts val="0"/>
              </a:spcBef>
              <a:spcAft>
                <a:spcPts val="1000"/>
              </a:spcAft>
              <a:buNone/>
            </a:pPr>
            <a:r>
              <a:rPr lang="en-US" sz="2400" dirty="0">
                <a:solidFill>
                  <a:srgbClr val="5E696C"/>
                </a:solidFill>
              </a:rPr>
              <a:t>Todd Carpenter</a:t>
            </a:r>
          </a:p>
          <a:p>
            <a:pPr marL="0" lvl="0" indent="0" rtl="0">
              <a:lnSpc>
                <a:spcPct val="115000"/>
              </a:lnSpc>
              <a:spcBef>
                <a:spcPts val="0"/>
              </a:spcBef>
              <a:spcAft>
                <a:spcPts val="1000"/>
              </a:spcAft>
              <a:buNone/>
            </a:pPr>
            <a:r>
              <a:rPr lang="en-US" sz="2400" dirty="0">
                <a:solidFill>
                  <a:srgbClr val="5E696C"/>
                </a:solidFill>
              </a:rPr>
              <a:t>Executive Director</a:t>
            </a:r>
          </a:p>
          <a:p>
            <a:pPr marL="0" lvl="0" indent="0" rtl="0">
              <a:lnSpc>
                <a:spcPct val="115000"/>
              </a:lnSpc>
              <a:spcBef>
                <a:spcPts val="0"/>
              </a:spcBef>
              <a:spcAft>
                <a:spcPts val="1000"/>
              </a:spcAft>
              <a:buNone/>
            </a:pPr>
            <a:r>
              <a:rPr lang="en-US" sz="2400" dirty="0">
                <a:solidFill>
                  <a:srgbClr val="5E696C"/>
                </a:solidFill>
              </a:rPr>
              <a:t>National Information Standards Organization (NISO)</a:t>
            </a:r>
          </a:p>
          <a:p>
            <a:pPr marL="0" lvl="0" indent="0" rtl="0">
              <a:lnSpc>
                <a:spcPct val="115000"/>
              </a:lnSpc>
              <a:spcBef>
                <a:spcPts val="0"/>
              </a:spcBef>
              <a:spcAft>
                <a:spcPts val="1000"/>
              </a:spcAft>
              <a:buNone/>
            </a:pPr>
            <a:r>
              <a:rPr lang="en-US" sz="2400" dirty="0" err="1">
                <a:solidFill>
                  <a:srgbClr val="5E696C"/>
                </a:solidFill>
              </a:rPr>
              <a:t>tcarpenter@niso.org</a:t>
            </a:r>
            <a:endParaRPr lang="en-US" sz="2400" dirty="0">
              <a:solidFill>
                <a:srgbClr val="5E696C"/>
              </a:solidFill>
            </a:endParaRPr>
          </a:p>
          <a:p>
            <a:pPr marL="0" marR="0" lvl="0" indent="0" algn="l" rtl="0">
              <a:lnSpc>
                <a:spcPct val="200000"/>
              </a:lnSpc>
              <a:spcBef>
                <a:spcPts val="0"/>
              </a:spcBef>
              <a:spcAft>
                <a:spcPts val="1600"/>
              </a:spcAft>
              <a:buNone/>
            </a:pPr>
            <a:r>
              <a:rPr lang="en-US" sz="2400" dirty="0">
                <a:solidFill>
                  <a:srgbClr val="5E696C"/>
                </a:solidFill>
              </a:rPr>
              <a:t>@TAC_NISO </a:t>
            </a:r>
          </a:p>
        </p:txBody>
      </p:sp>
      <p:pic>
        <p:nvPicPr>
          <p:cNvPr id="5" name="Shape 88" descr="Picture 5"/>
          <p:cNvPicPr preferRelativeResize="0"/>
          <p:nvPr/>
        </p:nvPicPr>
        <p:blipFill rotWithShape="1">
          <a:blip r:embed="rId3">
            <a:alphaModFix/>
          </a:blip>
          <a:srcRect t="7703"/>
          <a:stretch/>
        </p:blipFill>
        <p:spPr>
          <a:xfrm>
            <a:off x="6929610" y="304800"/>
            <a:ext cx="2700500" cy="1127393"/>
          </a:xfrm>
          <a:prstGeom prst="rect">
            <a:avLst/>
          </a:prstGeom>
          <a:noFill/>
          <a:ln>
            <a:noFill/>
          </a:ln>
        </p:spPr>
      </p:pic>
    </p:spTree>
    <p:extLst>
      <p:ext uri="{BB962C8B-B14F-4D97-AF65-F5344CB8AC3E}">
        <p14:creationId xmlns:p14="http://schemas.microsoft.com/office/powerpoint/2010/main" val="2082577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95300" y="464398"/>
            <a:ext cx="8915400" cy="1342800"/>
          </a:xfrm>
          <a:prstGeom prst="rect">
            <a:avLst/>
          </a:prstGeom>
          <a:noFill/>
          <a:ln>
            <a:noFill/>
          </a:ln>
        </p:spPr>
        <p:txBody>
          <a:bodyPr wrap="square" lIns="45700" tIns="45700" rIns="45700" bIns="45700" anchor="t" anchorCtr="0">
            <a:noAutofit/>
          </a:bodyPr>
          <a:lstStyle/>
          <a:p>
            <a:pPr lvl="0" algn="l" rtl="0">
              <a:spcBef>
                <a:spcPts val="0"/>
              </a:spcBef>
              <a:buClr>
                <a:schemeClr val="dk1"/>
              </a:buClr>
              <a:buSzPct val="34375"/>
              <a:buFont typeface="Arial"/>
              <a:buNone/>
            </a:pPr>
            <a:r>
              <a:rPr lang="en-US" sz="3200" b="1">
                <a:solidFill>
                  <a:schemeClr val="dk1"/>
                </a:solidFill>
              </a:rPr>
              <a:t>An Academic Library Perspective			</a:t>
            </a:r>
          </a:p>
          <a:p>
            <a:pPr marL="0" marR="0" lvl="0" indent="-254000" algn="l" rtl="0">
              <a:lnSpc>
                <a:spcPct val="100000"/>
              </a:lnSpc>
              <a:spcBef>
                <a:spcPts val="0"/>
              </a:spcBef>
              <a:spcAft>
                <a:spcPts val="0"/>
              </a:spcAft>
              <a:buClr>
                <a:srgbClr val="404040"/>
              </a:buClr>
              <a:buSzPct val="166666"/>
              <a:buFont typeface="Calibri"/>
              <a:buNone/>
            </a:pPr>
            <a:endParaRPr sz="2400"/>
          </a:p>
        </p:txBody>
      </p:sp>
      <p:sp>
        <p:nvSpPr>
          <p:cNvPr id="96" name="Shape 96"/>
          <p:cNvSpPr txBox="1">
            <a:spLocks noGrp="1"/>
          </p:cNvSpPr>
          <p:nvPr>
            <p:ph type="body" idx="1"/>
          </p:nvPr>
        </p:nvSpPr>
        <p:spPr>
          <a:xfrm>
            <a:off x="495300" y="1807230"/>
            <a:ext cx="8915400" cy="4756151"/>
          </a:xfrm>
          <a:prstGeom prst="rect">
            <a:avLst/>
          </a:prstGeom>
          <a:noFill/>
          <a:ln>
            <a:noFill/>
          </a:ln>
        </p:spPr>
        <p:txBody>
          <a:bodyPr wrap="square" lIns="45700" tIns="45700" rIns="45700" bIns="45700" anchor="t" anchorCtr="0">
            <a:noAutofit/>
          </a:bodyPr>
          <a:lstStyle/>
          <a:p>
            <a:pPr marL="339469" lvl="0" indent="-290701" rtl="0">
              <a:lnSpc>
                <a:spcPct val="200000"/>
              </a:lnSpc>
              <a:spcBef>
                <a:spcPts val="0"/>
              </a:spcBef>
              <a:spcAft>
                <a:spcPts val="0"/>
              </a:spcAft>
              <a:buClr>
                <a:srgbClr val="5E696C"/>
              </a:buClr>
              <a:buSzPct val="100000"/>
              <a:buFont typeface="Calibri"/>
              <a:buChar char="•"/>
            </a:pPr>
            <a:r>
              <a:rPr lang="en-US" sz="2400">
                <a:solidFill>
                  <a:srgbClr val="5E696C"/>
                </a:solidFill>
              </a:rPr>
              <a:t>What’s the problem that needs solving?</a:t>
            </a:r>
          </a:p>
          <a:p>
            <a:pPr marL="735520" lvl="1" indent="-267398" rtl="0">
              <a:lnSpc>
                <a:spcPct val="200000"/>
              </a:lnSpc>
              <a:spcBef>
                <a:spcPts val="0"/>
              </a:spcBef>
              <a:spcAft>
                <a:spcPts val="0"/>
              </a:spcAft>
              <a:buClr>
                <a:srgbClr val="5E696C"/>
              </a:buClr>
              <a:buSzPct val="100000"/>
              <a:buFont typeface="Calibri"/>
              <a:buChar char="–"/>
            </a:pPr>
            <a:r>
              <a:rPr lang="en-US" sz="2400">
                <a:solidFill>
                  <a:srgbClr val="5E696C"/>
                </a:solidFill>
              </a:rPr>
              <a:t>I know through turnaway stats what users want that I don’t have.</a:t>
            </a:r>
          </a:p>
          <a:p>
            <a:pPr marL="735520" lvl="1" indent="-267398" rtl="0">
              <a:lnSpc>
                <a:spcPct val="200000"/>
              </a:lnSpc>
              <a:spcBef>
                <a:spcPts val="0"/>
              </a:spcBef>
              <a:spcAft>
                <a:spcPts val="0"/>
              </a:spcAft>
              <a:buClr>
                <a:srgbClr val="5E696C"/>
              </a:buClr>
              <a:buSzPct val="100000"/>
              <a:buFont typeface="Calibri"/>
              <a:buChar char="–"/>
            </a:pPr>
            <a:r>
              <a:rPr lang="en-US" sz="2400">
                <a:solidFill>
                  <a:srgbClr val="5E696C"/>
                </a:solidFill>
              </a:rPr>
              <a:t>I don’t know how often users can’t get to what I do have.</a:t>
            </a:r>
          </a:p>
          <a:p>
            <a:pPr marL="735520" lvl="1" indent="-267398" rtl="0">
              <a:lnSpc>
                <a:spcPct val="200000"/>
              </a:lnSpc>
              <a:spcBef>
                <a:spcPts val="0"/>
              </a:spcBef>
              <a:spcAft>
                <a:spcPts val="0"/>
              </a:spcAft>
              <a:buClr>
                <a:srgbClr val="5E696C"/>
              </a:buClr>
              <a:buSzPct val="100000"/>
              <a:buFont typeface="Calibri"/>
              <a:buChar char="–"/>
            </a:pPr>
            <a:r>
              <a:rPr lang="en-US" sz="2400">
                <a:solidFill>
                  <a:srgbClr val="5E696C"/>
                </a:solidFill>
              </a:rPr>
              <a:t>I don’t know every user’s background, experience, and how they navigate.</a:t>
            </a:r>
          </a:p>
          <a:p>
            <a:pPr marL="735520" lvl="1" indent="-267398" rtl="0">
              <a:lnSpc>
                <a:spcPct val="115000"/>
              </a:lnSpc>
              <a:spcBef>
                <a:spcPts val="0"/>
              </a:spcBef>
              <a:spcAft>
                <a:spcPts val="1600"/>
              </a:spcAft>
              <a:buClr>
                <a:srgbClr val="5E696C"/>
              </a:buClr>
              <a:buSzPct val="100000"/>
              <a:buFont typeface="Calibri"/>
              <a:buChar char="–"/>
            </a:pPr>
            <a:r>
              <a:rPr lang="en-US" sz="2400">
                <a:solidFill>
                  <a:srgbClr val="5E696C"/>
                </a:solidFill>
              </a:rPr>
              <a:t>If I had access to alternatives that provided more robust access and didn’t use them, I would be in trouble. </a:t>
            </a:r>
          </a:p>
        </p:txBody>
      </p:sp>
      <p:pic>
        <p:nvPicPr>
          <p:cNvPr id="97" name="Shape 97"/>
          <p:cNvPicPr preferRelativeResize="0"/>
          <p:nvPr/>
        </p:nvPicPr>
        <p:blipFill>
          <a:blip r:embed="rId3">
            <a:alphaModFix/>
          </a:blip>
          <a:stretch>
            <a:fillRect/>
          </a:stretch>
        </p:blipFill>
        <p:spPr>
          <a:xfrm>
            <a:off x="7562500" y="464400"/>
            <a:ext cx="1848200" cy="1488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95300" y="464409"/>
            <a:ext cx="8915400" cy="1143000"/>
          </a:xfrm>
          <a:prstGeom prst="rect">
            <a:avLst/>
          </a:prstGeom>
          <a:noFill/>
          <a:ln>
            <a:noFill/>
          </a:ln>
        </p:spPr>
        <p:txBody>
          <a:bodyPr wrap="square" lIns="45700" tIns="45700" rIns="45700" bIns="45700" anchor="t" anchorCtr="0">
            <a:noAutofit/>
          </a:bodyPr>
          <a:lstStyle/>
          <a:p>
            <a:pPr lvl="0" algn="l" rtl="0">
              <a:spcBef>
                <a:spcPts val="0"/>
              </a:spcBef>
              <a:buClr>
                <a:schemeClr val="dk1"/>
              </a:buClr>
              <a:buSzPct val="34375"/>
              <a:buFont typeface="Arial"/>
              <a:buNone/>
            </a:pPr>
            <a:r>
              <a:rPr lang="en-US" sz="3200" b="1">
                <a:solidFill>
                  <a:schemeClr val="dk1"/>
                </a:solidFill>
              </a:rPr>
              <a:t>So many paths to the same end...</a:t>
            </a:r>
          </a:p>
          <a:p>
            <a:pPr marL="0" marR="0" lvl="0" indent="-254000" algn="ctr" rtl="0">
              <a:lnSpc>
                <a:spcPct val="100000"/>
              </a:lnSpc>
              <a:spcBef>
                <a:spcPts val="0"/>
              </a:spcBef>
              <a:spcAft>
                <a:spcPts val="0"/>
              </a:spcAft>
              <a:buClr>
                <a:srgbClr val="404040"/>
              </a:buClr>
              <a:buSzPct val="100000"/>
              <a:buFont typeface="Calibri"/>
              <a:buNone/>
            </a:pPr>
            <a:endParaRPr/>
          </a:p>
        </p:txBody>
      </p:sp>
      <p:sp>
        <p:nvSpPr>
          <p:cNvPr id="103" name="Shape 103"/>
          <p:cNvSpPr txBox="1">
            <a:spLocks noGrp="1"/>
          </p:cNvSpPr>
          <p:nvPr>
            <p:ph type="body" idx="1"/>
          </p:nvPr>
        </p:nvSpPr>
        <p:spPr>
          <a:xfrm>
            <a:off x="495300" y="1807230"/>
            <a:ext cx="8915400" cy="4756200"/>
          </a:xfrm>
          <a:prstGeom prst="rect">
            <a:avLst/>
          </a:prstGeom>
          <a:noFill/>
          <a:ln>
            <a:noFill/>
          </a:ln>
        </p:spPr>
        <p:txBody>
          <a:bodyPr wrap="square" lIns="45700" tIns="45700" rIns="45700" bIns="45700" anchor="t" anchorCtr="0">
            <a:noAutofit/>
          </a:bodyPr>
          <a:lstStyle/>
          <a:p>
            <a:pPr marL="339469" lvl="0" indent="-290701" rtl="0">
              <a:lnSpc>
                <a:spcPct val="115000"/>
              </a:lnSpc>
              <a:spcBef>
                <a:spcPts val="0"/>
              </a:spcBef>
              <a:spcAft>
                <a:spcPts val="0"/>
              </a:spcAft>
              <a:buClr>
                <a:srgbClr val="5E696C"/>
              </a:buClr>
              <a:buSzPct val="100000"/>
              <a:buFont typeface="Calibri"/>
              <a:buChar char="•"/>
            </a:pPr>
            <a:r>
              <a:rPr lang="en-US" sz="2400">
                <a:solidFill>
                  <a:srgbClr val="5E696C"/>
                </a:solidFill>
              </a:rPr>
              <a:t>Changes in how and who is accessing what:</a:t>
            </a:r>
          </a:p>
          <a:p>
            <a:pPr marL="735520" lvl="1" indent="-267398" rtl="0">
              <a:lnSpc>
                <a:spcPct val="115000"/>
              </a:lnSpc>
              <a:spcBef>
                <a:spcPts val="0"/>
              </a:spcBef>
              <a:spcAft>
                <a:spcPts val="0"/>
              </a:spcAft>
              <a:buClr>
                <a:srgbClr val="5E696C"/>
              </a:buClr>
              <a:buSzPct val="100000"/>
              <a:buFont typeface="Calibri"/>
              <a:buChar char="–"/>
            </a:pPr>
            <a:r>
              <a:rPr lang="en-US" sz="2400">
                <a:solidFill>
                  <a:srgbClr val="5E696C"/>
                </a:solidFill>
              </a:rPr>
              <a:t>Large percentage of access is happening from off-campus.</a:t>
            </a:r>
          </a:p>
          <a:p>
            <a:pPr marL="735520" lvl="1" indent="-267398" rtl="0">
              <a:lnSpc>
                <a:spcPct val="115000"/>
              </a:lnSpc>
              <a:spcBef>
                <a:spcPts val="0"/>
              </a:spcBef>
              <a:spcAft>
                <a:spcPts val="0"/>
              </a:spcAft>
              <a:buClr>
                <a:srgbClr val="5E696C"/>
              </a:buClr>
              <a:buSzPct val="100000"/>
              <a:buFont typeface="Calibri"/>
              <a:buChar char="–"/>
            </a:pPr>
            <a:r>
              <a:rPr lang="en-US" sz="2400">
                <a:solidFill>
                  <a:srgbClr val="5E696C"/>
                </a:solidFill>
              </a:rPr>
              <a:t>Increase in number of online programs with populations who may never receive library instruction.</a:t>
            </a:r>
          </a:p>
          <a:p>
            <a:pPr marL="735520" lvl="1" indent="-267398" rtl="0">
              <a:lnSpc>
                <a:spcPct val="115000"/>
              </a:lnSpc>
              <a:spcBef>
                <a:spcPts val="0"/>
              </a:spcBef>
              <a:spcAft>
                <a:spcPts val="0"/>
              </a:spcAft>
              <a:buClr>
                <a:srgbClr val="5E696C"/>
              </a:buClr>
              <a:buSzPct val="100000"/>
              <a:buFont typeface="Calibri"/>
              <a:buChar char="–"/>
            </a:pPr>
            <a:r>
              <a:rPr lang="en-US" sz="2400">
                <a:solidFill>
                  <a:srgbClr val="5E696C"/>
                </a:solidFill>
              </a:rPr>
              <a:t>Fewer opportunities to find out what I don’t know. </a:t>
            </a:r>
          </a:p>
          <a:p>
            <a:pPr marL="1131568" lvl="2" indent="-231392" rtl="0">
              <a:lnSpc>
                <a:spcPct val="115000"/>
              </a:lnSpc>
              <a:spcBef>
                <a:spcPts val="0"/>
              </a:spcBef>
              <a:spcAft>
                <a:spcPts val="0"/>
              </a:spcAft>
              <a:buClr>
                <a:srgbClr val="5E696C"/>
              </a:buClr>
              <a:buSzPct val="100000"/>
              <a:buFont typeface="Calibri"/>
              <a:buChar char="•"/>
            </a:pPr>
            <a:r>
              <a:rPr lang="en-US" sz="2400">
                <a:solidFill>
                  <a:srgbClr val="5E696C"/>
                </a:solidFill>
              </a:rPr>
              <a:t>Increasing number of students with whom we never have contact.</a:t>
            </a:r>
          </a:p>
          <a:p>
            <a:pPr marL="339469" lvl="0" indent="-290701" rtl="0">
              <a:lnSpc>
                <a:spcPct val="115000"/>
              </a:lnSpc>
              <a:spcBef>
                <a:spcPts val="0"/>
              </a:spcBef>
              <a:spcAft>
                <a:spcPts val="0"/>
              </a:spcAft>
              <a:buClr>
                <a:srgbClr val="5E696C"/>
              </a:buClr>
              <a:buSzPct val="100000"/>
              <a:buFont typeface="Calibri"/>
              <a:buChar char="•"/>
            </a:pPr>
            <a:r>
              <a:rPr lang="en-US" sz="2400">
                <a:solidFill>
                  <a:srgbClr val="5E696C"/>
                </a:solidFill>
              </a:rPr>
              <a:t>Tendency toward judging how user’s navigate</a:t>
            </a:r>
          </a:p>
          <a:p>
            <a:pPr marL="735520" lvl="1" indent="-267398" rtl="0">
              <a:lnSpc>
                <a:spcPct val="115000"/>
              </a:lnSpc>
              <a:spcBef>
                <a:spcPts val="0"/>
              </a:spcBef>
              <a:spcAft>
                <a:spcPts val="0"/>
              </a:spcAft>
              <a:buClr>
                <a:srgbClr val="5E696C"/>
              </a:buClr>
              <a:buSzPct val="100000"/>
              <a:buFont typeface="Calibri"/>
              <a:buChar char="–"/>
            </a:pPr>
            <a:r>
              <a:rPr lang="en-US" sz="2400">
                <a:solidFill>
                  <a:srgbClr val="5E696C"/>
                </a:solidFill>
              </a:rPr>
              <a:t>What do you mean they don’t go through the library website?</a:t>
            </a:r>
          </a:p>
          <a:p>
            <a:pPr marL="735520" lvl="1" indent="-267398" rtl="0">
              <a:lnSpc>
                <a:spcPct val="115000"/>
              </a:lnSpc>
              <a:spcBef>
                <a:spcPts val="0"/>
              </a:spcBef>
              <a:spcAft>
                <a:spcPts val="1600"/>
              </a:spcAft>
              <a:buClr>
                <a:srgbClr val="5E696C"/>
              </a:buClr>
              <a:buSzPct val="100000"/>
              <a:buFont typeface="Calibri"/>
              <a:buChar char="–"/>
            </a:pPr>
            <a:r>
              <a:rPr lang="en-US" sz="2400">
                <a:solidFill>
                  <a:srgbClr val="5E696C"/>
                </a:solidFill>
              </a:rPr>
              <a:t>Are we getting the most for our money if we’re not trying to ensure access at the end of the road? </a:t>
            </a:r>
          </a:p>
        </p:txBody>
      </p:sp>
      <p:pic>
        <p:nvPicPr>
          <p:cNvPr id="104" name="Shape 104"/>
          <p:cNvPicPr preferRelativeResize="0"/>
          <p:nvPr/>
        </p:nvPicPr>
        <p:blipFill>
          <a:blip r:embed="rId3">
            <a:alphaModFix/>
          </a:blip>
          <a:stretch>
            <a:fillRect/>
          </a:stretch>
        </p:blipFill>
        <p:spPr>
          <a:xfrm>
            <a:off x="7562500" y="464400"/>
            <a:ext cx="1848200" cy="1488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95300" y="464409"/>
            <a:ext cx="8915400" cy="1143000"/>
          </a:xfrm>
          <a:prstGeom prst="rect">
            <a:avLst/>
          </a:prstGeom>
          <a:noFill/>
          <a:ln>
            <a:noFill/>
          </a:ln>
        </p:spPr>
        <p:txBody>
          <a:bodyPr wrap="square" lIns="45700" tIns="45700" rIns="45700" bIns="45700" anchor="t" anchorCtr="0">
            <a:noAutofit/>
          </a:bodyPr>
          <a:lstStyle/>
          <a:p>
            <a:pPr lvl="0" algn="l" rtl="0">
              <a:spcBef>
                <a:spcPts val="0"/>
              </a:spcBef>
              <a:buClr>
                <a:schemeClr val="dk1"/>
              </a:buClr>
              <a:buSzPct val="34375"/>
              <a:buFont typeface="Arial"/>
              <a:buNone/>
            </a:pPr>
            <a:r>
              <a:rPr lang="en-US" sz="3200" b="1">
                <a:solidFill>
                  <a:schemeClr val="dk1"/>
                </a:solidFill>
              </a:rPr>
              <a:t>Security and Privacy</a:t>
            </a:r>
          </a:p>
          <a:p>
            <a:pPr lvl="0" algn="l" rtl="0">
              <a:spcBef>
                <a:spcPts val="0"/>
              </a:spcBef>
              <a:buClr>
                <a:schemeClr val="dk1"/>
              </a:buClr>
              <a:buSzPct val="34375"/>
              <a:buFont typeface="Arial"/>
              <a:buNone/>
            </a:pPr>
            <a:endParaRPr sz="3200" b="1">
              <a:solidFill>
                <a:schemeClr val="dk1"/>
              </a:solidFill>
              <a:latin typeface="Playfair Display"/>
              <a:ea typeface="Playfair Display"/>
              <a:cs typeface="Playfair Display"/>
              <a:sym typeface="Playfair Display"/>
            </a:endParaRPr>
          </a:p>
          <a:p>
            <a:pPr marL="0" marR="0" lvl="0" indent="-254000" algn="ctr" rtl="0">
              <a:lnSpc>
                <a:spcPct val="100000"/>
              </a:lnSpc>
              <a:spcBef>
                <a:spcPts val="0"/>
              </a:spcBef>
              <a:spcAft>
                <a:spcPts val="0"/>
              </a:spcAft>
              <a:buClr>
                <a:srgbClr val="404040"/>
              </a:buClr>
              <a:buSzPct val="100000"/>
              <a:buFont typeface="Calibri"/>
              <a:buNone/>
            </a:pPr>
            <a:endParaRPr/>
          </a:p>
        </p:txBody>
      </p:sp>
      <p:sp>
        <p:nvSpPr>
          <p:cNvPr id="110" name="Shape 110"/>
          <p:cNvSpPr txBox="1">
            <a:spLocks noGrp="1"/>
          </p:cNvSpPr>
          <p:nvPr>
            <p:ph type="body" idx="1"/>
          </p:nvPr>
        </p:nvSpPr>
        <p:spPr>
          <a:xfrm>
            <a:off x="495300" y="2126650"/>
            <a:ext cx="8915400" cy="4436700"/>
          </a:xfrm>
          <a:prstGeom prst="rect">
            <a:avLst/>
          </a:prstGeom>
          <a:noFill/>
          <a:ln>
            <a:noFill/>
          </a:ln>
        </p:spPr>
        <p:txBody>
          <a:bodyPr wrap="square" lIns="45700" tIns="45700" rIns="45700" bIns="45700" anchor="t" anchorCtr="0">
            <a:noAutofit/>
          </a:bodyPr>
          <a:lstStyle/>
          <a:p>
            <a:pPr marL="339469" lvl="0" indent="-290701" rtl="0">
              <a:lnSpc>
                <a:spcPct val="150000"/>
              </a:lnSpc>
              <a:spcBef>
                <a:spcPts val="0"/>
              </a:spcBef>
              <a:spcAft>
                <a:spcPts val="1000"/>
              </a:spcAft>
              <a:buClr>
                <a:srgbClr val="5E696C"/>
              </a:buClr>
              <a:buSzPct val="100000"/>
              <a:buFont typeface="Calibri"/>
              <a:buChar char="•"/>
            </a:pPr>
            <a:r>
              <a:rPr lang="en-US" sz="2400">
                <a:solidFill>
                  <a:srgbClr val="5E696C"/>
                </a:solidFill>
              </a:rPr>
              <a:t>Using Shibboleth as a front layer to EZproxy has worked well for us.</a:t>
            </a:r>
          </a:p>
          <a:p>
            <a:pPr marL="735520" lvl="1" indent="-267398" rtl="0">
              <a:lnSpc>
                <a:spcPct val="150000"/>
              </a:lnSpc>
              <a:spcBef>
                <a:spcPts val="0"/>
              </a:spcBef>
              <a:spcAft>
                <a:spcPts val="1000"/>
              </a:spcAft>
              <a:buClr>
                <a:srgbClr val="5E696C"/>
              </a:buClr>
              <a:buSzPct val="100000"/>
              <a:buFont typeface="Arial"/>
              <a:buChar char="–"/>
            </a:pPr>
            <a:r>
              <a:rPr lang="en-US" sz="2400">
                <a:solidFill>
                  <a:srgbClr val="5E696C"/>
                </a:solidFill>
              </a:rPr>
              <a:t>Still counting on user’s to navigate through the website.</a:t>
            </a:r>
          </a:p>
          <a:p>
            <a:pPr marL="339469" lvl="0" indent="-290701" rtl="0">
              <a:lnSpc>
                <a:spcPct val="150000"/>
              </a:lnSpc>
              <a:spcBef>
                <a:spcPts val="0"/>
              </a:spcBef>
              <a:spcAft>
                <a:spcPts val="1000"/>
              </a:spcAft>
              <a:buClr>
                <a:srgbClr val="5E696C"/>
              </a:buClr>
              <a:buSzPct val="100000"/>
              <a:buFont typeface="Calibri"/>
              <a:buChar char="•"/>
            </a:pPr>
            <a:r>
              <a:rPr lang="en-US" sz="2400">
                <a:solidFill>
                  <a:srgbClr val="5E696C"/>
                </a:solidFill>
              </a:rPr>
              <a:t>We care a lot about privacy.  Maybe more than our users do.</a:t>
            </a:r>
          </a:p>
          <a:p>
            <a:pPr marL="339469" lvl="0" indent="-290701" rtl="0">
              <a:lnSpc>
                <a:spcPct val="150000"/>
              </a:lnSpc>
              <a:spcBef>
                <a:spcPts val="0"/>
              </a:spcBef>
              <a:spcAft>
                <a:spcPts val="1000"/>
              </a:spcAft>
              <a:buClr>
                <a:srgbClr val="5E696C"/>
              </a:buClr>
              <a:buSzPct val="100000"/>
              <a:buFont typeface="Calibri"/>
              <a:buChar char="•"/>
            </a:pPr>
            <a:r>
              <a:rPr lang="en-US" sz="2400">
                <a:solidFill>
                  <a:srgbClr val="5E696C"/>
                </a:solidFill>
              </a:rPr>
              <a:t>Both academic pilots for RA21 have emphasized user privacy as a priority for the project.  Additional focus on ease of implementation will be important as the project progresses as well.</a:t>
            </a:r>
          </a:p>
          <a:p>
            <a:pPr marL="339469" lvl="0" indent="-290701" rtl="0">
              <a:lnSpc>
                <a:spcPct val="150000"/>
              </a:lnSpc>
              <a:spcBef>
                <a:spcPts val="0"/>
              </a:spcBef>
              <a:spcAft>
                <a:spcPts val="1000"/>
              </a:spcAft>
              <a:buClr>
                <a:srgbClr val="5E696C"/>
              </a:buClr>
              <a:buSzPct val="100000"/>
              <a:buFont typeface="Arial"/>
              <a:buChar char="•"/>
            </a:pPr>
            <a:r>
              <a:rPr lang="en-US" sz="2400">
                <a:solidFill>
                  <a:srgbClr val="5E696C"/>
                </a:solidFill>
              </a:rPr>
              <a:t>Has to be easy to implement to make it a viable option.</a:t>
            </a:r>
          </a:p>
          <a:p>
            <a:pPr marL="0" marR="0" lvl="0" indent="0" algn="l" rtl="0">
              <a:lnSpc>
                <a:spcPct val="200000"/>
              </a:lnSpc>
              <a:spcBef>
                <a:spcPts val="0"/>
              </a:spcBef>
              <a:spcAft>
                <a:spcPts val="1600"/>
              </a:spcAft>
              <a:buNone/>
            </a:pPr>
            <a:endParaRPr sz="1800">
              <a:solidFill>
                <a:srgbClr val="5E696C"/>
              </a:solidFill>
              <a:latin typeface="Lato"/>
              <a:ea typeface="Lato"/>
              <a:cs typeface="Lato"/>
              <a:sym typeface="Lato"/>
            </a:endParaRPr>
          </a:p>
        </p:txBody>
      </p:sp>
      <p:pic>
        <p:nvPicPr>
          <p:cNvPr id="111" name="Shape 111"/>
          <p:cNvPicPr preferRelativeResize="0"/>
          <p:nvPr/>
        </p:nvPicPr>
        <p:blipFill>
          <a:blip r:embed="rId3">
            <a:alphaModFix/>
          </a:blip>
          <a:stretch>
            <a:fillRect/>
          </a:stretch>
        </p:blipFill>
        <p:spPr>
          <a:xfrm>
            <a:off x="7562500" y="464400"/>
            <a:ext cx="1848200" cy="1488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95300" y="464409"/>
            <a:ext cx="8915400" cy="1143000"/>
          </a:xfrm>
          <a:prstGeom prst="rect">
            <a:avLst/>
          </a:prstGeom>
          <a:noFill/>
          <a:ln>
            <a:noFill/>
          </a:ln>
        </p:spPr>
        <p:txBody>
          <a:bodyPr wrap="square" lIns="45700" tIns="45700" rIns="45700" bIns="45700" anchor="t" anchorCtr="0">
            <a:noAutofit/>
          </a:bodyPr>
          <a:lstStyle/>
          <a:p>
            <a:pPr lvl="0" algn="l" rtl="0">
              <a:spcBef>
                <a:spcPts val="0"/>
              </a:spcBef>
              <a:buClr>
                <a:schemeClr val="dk1"/>
              </a:buClr>
              <a:buSzPct val="34375"/>
              <a:buFont typeface="Arial"/>
              <a:buNone/>
            </a:pPr>
            <a:r>
              <a:rPr lang="en-US" sz="3200" b="1">
                <a:solidFill>
                  <a:schemeClr val="dk1"/>
                </a:solidFill>
              </a:rPr>
              <a:t>Contact:</a:t>
            </a:r>
          </a:p>
          <a:p>
            <a:pPr lvl="0" algn="l" rtl="0">
              <a:spcBef>
                <a:spcPts val="0"/>
              </a:spcBef>
              <a:buClr>
                <a:schemeClr val="dk1"/>
              </a:buClr>
              <a:buSzPct val="34375"/>
              <a:buFont typeface="Arial"/>
              <a:buNone/>
            </a:pPr>
            <a:endParaRPr sz="3200" b="1">
              <a:solidFill>
                <a:schemeClr val="dk1"/>
              </a:solidFill>
              <a:latin typeface="Playfair Display"/>
              <a:ea typeface="Playfair Display"/>
              <a:cs typeface="Playfair Display"/>
              <a:sym typeface="Playfair Display"/>
            </a:endParaRPr>
          </a:p>
          <a:p>
            <a:pPr marL="0" marR="0" lvl="0" indent="-254000" algn="ctr" rtl="0">
              <a:lnSpc>
                <a:spcPct val="100000"/>
              </a:lnSpc>
              <a:spcBef>
                <a:spcPts val="0"/>
              </a:spcBef>
              <a:spcAft>
                <a:spcPts val="0"/>
              </a:spcAft>
              <a:buClr>
                <a:srgbClr val="404040"/>
              </a:buClr>
              <a:buSzPct val="100000"/>
              <a:buFont typeface="Calibri"/>
              <a:buNone/>
            </a:pPr>
            <a:endParaRPr/>
          </a:p>
        </p:txBody>
      </p:sp>
      <p:sp>
        <p:nvSpPr>
          <p:cNvPr id="117" name="Shape 117"/>
          <p:cNvSpPr txBox="1">
            <a:spLocks noGrp="1"/>
          </p:cNvSpPr>
          <p:nvPr>
            <p:ph type="body" idx="1"/>
          </p:nvPr>
        </p:nvSpPr>
        <p:spPr>
          <a:xfrm>
            <a:off x="495300" y="2126650"/>
            <a:ext cx="8915400" cy="4436700"/>
          </a:xfrm>
          <a:prstGeom prst="rect">
            <a:avLst/>
          </a:prstGeom>
          <a:noFill/>
          <a:ln>
            <a:noFill/>
          </a:ln>
        </p:spPr>
        <p:txBody>
          <a:bodyPr wrap="square" lIns="45700" tIns="45700" rIns="45700" bIns="45700" anchor="t" anchorCtr="0">
            <a:noAutofit/>
          </a:bodyPr>
          <a:lstStyle/>
          <a:p>
            <a:pPr marL="0" lvl="0" indent="0" rtl="0">
              <a:lnSpc>
                <a:spcPct val="115000"/>
              </a:lnSpc>
              <a:spcBef>
                <a:spcPts val="0"/>
              </a:spcBef>
              <a:spcAft>
                <a:spcPts val="1000"/>
              </a:spcAft>
              <a:buNone/>
            </a:pPr>
            <a:r>
              <a:rPr lang="en-US" sz="2400">
                <a:solidFill>
                  <a:srgbClr val="5E696C"/>
                </a:solidFill>
              </a:rPr>
              <a:t>Rob Kelshian</a:t>
            </a:r>
          </a:p>
          <a:p>
            <a:pPr marL="0" lvl="0" indent="0" rtl="0">
              <a:lnSpc>
                <a:spcPct val="115000"/>
              </a:lnSpc>
              <a:spcBef>
                <a:spcPts val="0"/>
              </a:spcBef>
              <a:spcAft>
                <a:spcPts val="1000"/>
              </a:spcAft>
              <a:buNone/>
            </a:pPr>
            <a:r>
              <a:rPr lang="en-US" sz="2400">
                <a:solidFill>
                  <a:srgbClr val="5E696C"/>
                </a:solidFill>
              </a:rPr>
              <a:t>Director of Access Services</a:t>
            </a:r>
          </a:p>
          <a:p>
            <a:pPr marL="0" lvl="0" indent="0" rtl="0">
              <a:lnSpc>
                <a:spcPct val="115000"/>
              </a:lnSpc>
              <a:spcBef>
                <a:spcPts val="0"/>
              </a:spcBef>
              <a:spcAft>
                <a:spcPts val="1000"/>
              </a:spcAft>
              <a:buNone/>
            </a:pPr>
            <a:r>
              <a:rPr lang="en-US" sz="2400">
                <a:solidFill>
                  <a:srgbClr val="5E696C"/>
                </a:solidFill>
              </a:rPr>
              <a:t>American University Library</a:t>
            </a:r>
          </a:p>
          <a:p>
            <a:pPr marL="0" lvl="0" indent="0" rtl="0">
              <a:lnSpc>
                <a:spcPct val="115000"/>
              </a:lnSpc>
              <a:spcBef>
                <a:spcPts val="0"/>
              </a:spcBef>
              <a:spcAft>
                <a:spcPts val="1000"/>
              </a:spcAft>
              <a:buNone/>
            </a:pPr>
            <a:r>
              <a:rPr lang="en-US" sz="2400">
                <a:solidFill>
                  <a:srgbClr val="5E696C"/>
                </a:solidFill>
              </a:rPr>
              <a:t>calvin@american.edu</a:t>
            </a:r>
          </a:p>
          <a:p>
            <a:pPr marL="0" marR="0" lvl="0" indent="0" algn="l" rtl="0">
              <a:lnSpc>
                <a:spcPct val="200000"/>
              </a:lnSpc>
              <a:spcBef>
                <a:spcPts val="0"/>
              </a:spcBef>
              <a:spcAft>
                <a:spcPts val="1600"/>
              </a:spcAft>
              <a:buNone/>
            </a:pPr>
            <a:r>
              <a:rPr lang="en-US" sz="2400">
                <a:solidFill>
                  <a:srgbClr val="5E696C"/>
                </a:solidFill>
              </a:rPr>
              <a:t>Thanks!</a:t>
            </a:r>
          </a:p>
        </p:txBody>
      </p:sp>
      <p:pic>
        <p:nvPicPr>
          <p:cNvPr id="118" name="Shape 118"/>
          <p:cNvPicPr preferRelativeResize="0"/>
          <p:nvPr/>
        </p:nvPicPr>
        <p:blipFill>
          <a:blip r:embed="rId3">
            <a:alphaModFix/>
          </a:blip>
          <a:stretch>
            <a:fillRect/>
          </a:stretch>
        </p:blipFill>
        <p:spPr>
          <a:xfrm>
            <a:off x="7562500" y="464400"/>
            <a:ext cx="1848200" cy="1488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 Authentication</a:t>
            </a:r>
          </a:p>
        </p:txBody>
      </p:sp>
      <p:sp>
        <p:nvSpPr>
          <p:cNvPr id="3" name="Footer Placeholder 2"/>
          <p:cNvSpPr>
            <a:spLocks noGrp="1"/>
          </p:cNvSpPr>
          <p:nvPr>
            <p:ph type="ftr" sz="quarter" idx="11"/>
          </p:nvPr>
        </p:nvSpPr>
        <p:spPr/>
        <p:txBody>
          <a:bodyPr/>
          <a:lstStyle/>
          <a:p>
            <a:endParaRPr lang="en-US"/>
          </a:p>
        </p:txBody>
      </p:sp>
      <p:pic>
        <p:nvPicPr>
          <p:cNvPr id="4" name="Picture 3"/>
          <p:cNvPicPr>
            <a:picLocks noChangeAspect="1"/>
          </p:cNvPicPr>
          <p:nvPr/>
        </p:nvPicPr>
        <p:blipFill>
          <a:blip r:embed="rId2"/>
          <a:stretch>
            <a:fillRect/>
          </a:stretch>
        </p:blipFill>
        <p:spPr>
          <a:xfrm>
            <a:off x="1063842" y="1417638"/>
            <a:ext cx="7239842" cy="5303840"/>
          </a:xfrm>
          <a:prstGeom prst="rect">
            <a:avLst/>
          </a:prstGeom>
        </p:spPr>
      </p:pic>
    </p:spTree>
    <p:extLst>
      <p:ext uri="{BB962C8B-B14F-4D97-AF65-F5344CB8AC3E}">
        <p14:creationId xmlns:p14="http://schemas.microsoft.com/office/powerpoint/2010/main" val="129075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 y="2083637"/>
            <a:ext cx="2190984" cy="589841"/>
          </a:xfrm>
        </p:spPr>
        <p:txBody>
          <a:bodyPr/>
          <a:lstStyle/>
          <a:p>
            <a:r>
              <a:rPr lang="en-US" dirty="0"/>
              <a:t>November 2017</a:t>
            </a:r>
          </a:p>
        </p:txBody>
      </p:sp>
      <p:sp>
        <p:nvSpPr>
          <p:cNvPr id="4" name="Text Placeholder 3"/>
          <p:cNvSpPr>
            <a:spLocks noGrp="1"/>
          </p:cNvSpPr>
          <p:nvPr>
            <p:ph type="body" sz="quarter" idx="16"/>
          </p:nvPr>
        </p:nvSpPr>
        <p:spPr/>
        <p:txBody>
          <a:bodyPr>
            <a:normAutofit fontScale="92500"/>
          </a:bodyPr>
          <a:lstStyle/>
          <a:p>
            <a:r>
              <a:rPr lang="en-US" dirty="0"/>
              <a:t>Charleston: EZproxy and RA21</a:t>
            </a:r>
          </a:p>
        </p:txBody>
      </p:sp>
      <p:sp>
        <p:nvSpPr>
          <p:cNvPr id="5" name="Text Placeholder 4"/>
          <p:cNvSpPr>
            <a:spLocks noGrp="1"/>
          </p:cNvSpPr>
          <p:nvPr>
            <p:ph type="body" sz="quarter" idx="17"/>
          </p:nvPr>
        </p:nvSpPr>
        <p:spPr>
          <a:xfrm>
            <a:off x="789418" y="4117157"/>
            <a:ext cx="1908521" cy="518125"/>
          </a:xfrm>
        </p:spPr>
        <p:txBody>
          <a:bodyPr/>
          <a:lstStyle/>
          <a:p>
            <a:r>
              <a:rPr lang="en-US" dirty="0"/>
              <a:t>Don Hamparian</a:t>
            </a:r>
          </a:p>
        </p:txBody>
      </p:sp>
      <p:sp>
        <p:nvSpPr>
          <p:cNvPr id="6" name="Text Placeholder 5"/>
          <p:cNvSpPr>
            <a:spLocks noGrp="1"/>
          </p:cNvSpPr>
          <p:nvPr>
            <p:ph type="body" sz="quarter" idx="18"/>
          </p:nvPr>
        </p:nvSpPr>
        <p:spPr>
          <a:xfrm>
            <a:off x="789420" y="4557929"/>
            <a:ext cx="5912822" cy="749036"/>
          </a:xfrm>
        </p:spPr>
        <p:txBody>
          <a:bodyPr/>
          <a:lstStyle/>
          <a:p>
            <a:r>
              <a:rPr lang="en-US" dirty="0"/>
              <a:t>Senior Product Manager, EZproxy and Identity Management,</a:t>
            </a:r>
          </a:p>
          <a:p>
            <a:r>
              <a:rPr lang="en-US" dirty="0"/>
              <a:t>OCLC</a:t>
            </a:r>
          </a:p>
        </p:txBody>
      </p:sp>
    </p:spTree>
    <p:extLst>
      <p:ext uri="{BB962C8B-B14F-4D97-AF65-F5344CB8AC3E}">
        <p14:creationId xmlns:p14="http://schemas.microsoft.com/office/powerpoint/2010/main" val="203100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69186" y="1758497"/>
            <a:ext cx="3769834" cy="3636076"/>
          </a:xfrm>
        </p:spPr>
        <p:txBody>
          <a:bodyPr/>
          <a:lstStyle/>
          <a:p>
            <a:pPr marL="0" indent="0">
              <a:spcAft>
                <a:spcPts val="1300"/>
              </a:spcAft>
              <a:buNone/>
            </a:pPr>
            <a:r>
              <a:rPr lang="en-US" sz="1950" b="1" dirty="0"/>
              <a:t>Who has experience with:</a:t>
            </a:r>
          </a:p>
          <a:p>
            <a:pPr marL="0" indent="0">
              <a:spcAft>
                <a:spcPts val="1300"/>
              </a:spcAft>
              <a:buNone/>
            </a:pPr>
            <a:r>
              <a:rPr lang="en-US" sz="1950" dirty="0"/>
              <a:t>Using EZproxy to access licensed content?</a:t>
            </a:r>
          </a:p>
          <a:p>
            <a:pPr marL="0" indent="0">
              <a:spcAft>
                <a:spcPts val="1300"/>
              </a:spcAft>
              <a:buNone/>
            </a:pPr>
            <a:r>
              <a:rPr lang="en-US" sz="1950" dirty="0"/>
              <a:t>Administrating EZproxy?</a:t>
            </a:r>
          </a:p>
          <a:p>
            <a:pPr marL="0" indent="0">
              <a:spcAft>
                <a:spcPts val="1300"/>
              </a:spcAft>
              <a:buNone/>
            </a:pPr>
            <a:r>
              <a:rPr lang="en-US" sz="1950" b="1" dirty="0"/>
              <a:t>Before this panel, who </a:t>
            </a:r>
          </a:p>
          <a:p>
            <a:pPr marL="0" indent="0">
              <a:spcAft>
                <a:spcPts val="1300"/>
              </a:spcAft>
              <a:buNone/>
            </a:pPr>
            <a:r>
              <a:rPr lang="en-US" sz="1950" b="1" dirty="0"/>
              <a:t>knew what:</a:t>
            </a:r>
          </a:p>
          <a:p>
            <a:pPr marL="0" indent="0">
              <a:spcAft>
                <a:spcPts val="1300"/>
              </a:spcAft>
              <a:buNone/>
            </a:pPr>
            <a:r>
              <a:rPr lang="en-US" sz="1950" dirty="0"/>
              <a:t>The RA21 Initiative is?</a:t>
            </a:r>
            <a:endParaRPr lang="en-US" sz="2167" dirty="0"/>
          </a:p>
        </p:txBody>
      </p:sp>
      <p:sp>
        <p:nvSpPr>
          <p:cNvPr id="3" name="Text Placeholder 2"/>
          <p:cNvSpPr>
            <a:spLocks noGrp="1"/>
          </p:cNvSpPr>
          <p:nvPr>
            <p:ph type="body" sz="quarter" idx="13"/>
          </p:nvPr>
        </p:nvSpPr>
        <p:spPr/>
        <p:txBody>
          <a:bodyPr/>
          <a:lstStyle/>
          <a:p>
            <a:r>
              <a:rPr lang="en-US" dirty="0"/>
              <a:t>A Quick Show of Hands</a:t>
            </a:r>
          </a:p>
        </p:txBody>
      </p:sp>
      <p:pic>
        <p:nvPicPr>
          <p:cNvPr id="5" name="Picture 4">
            <a:extLst>
              <a:ext uri="{FF2B5EF4-FFF2-40B4-BE49-F238E27FC236}">
                <a16:creationId xmlns:a16="http://schemas.microsoft.com/office/drawing/2014/main" id="{8C34D053-2649-4B93-B374-020F3BA05580}"/>
              </a:ext>
            </a:extLst>
          </p:cNvPr>
          <p:cNvPicPr>
            <a:picLocks noChangeAspect="1"/>
          </p:cNvPicPr>
          <p:nvPr/>
        </p:nvPicPr>
        <p:blipFill>
          <a:blip r:embed="rId2"/>
          <a:stretch>
            <a:fillRect/>
          </a:stretch>
        </p:blipFill>
        <p:spPr>
          <a:xfrm>
            <a:off x="3435679" y="3196686"/>
            <a:ext cx="6470322" cy="2197886"/>
          </a:xfrm>
          <a:prstGeom prst="rect">
            <a:avLst/>
          </a:prstGeom>
        </p:spPr>
      </p:pic>
      <p:sp>
        <p:nvSpPr>
          <p:cNvPr id="6" name="TextBox 5">
            <a:extLst>
              <a:ext uri="{FF2B5EF4-FFF2-40B4-BE49-F238E27FC236}">
                <a16:creationId xmlns:a16="http://schemas.microsoft.com/office/drawing/2014/main" id="{81218C73-5D66-4DBE-B07F-477A136ECA7D}"/>
              </a:ext>
            </a:extLst>
          </p:cNvPr>
          <p:cNvSpPr txBox="1"/>
          <p:nvPr/>
        </p:nvSpPr>
        <p:spPr>
          <a:xfrm>
            <a:off x="4398301" y="5476366"/>
            <a:ext cx="5443838" cy="267317"/>
          </a:xfrm>
          <a:prstGeom prst="rect">
            <a:avLst/>
          </a:prstGeom>
          <a:noFill/>
        </p:spPr>
        <p:txBody>
          <a:bodyPr wrap="square" rtlCol="0">
            <a:spAutoFit/>
          </a:bodyPr>
          <a:lstStyle/>
          <a:p>
            <a:pPr algn="r"/>
            <a:r>
              <a:rPr lang="en-US" sz="1137" dirty="0"/>
              <a:t>https://pixabay.com/en/volunteer-hands-help-colors-2055015/</a:t>
            </a:r>
          </a:p>
        </p:txBody>
      </p:sp>
      <p:sp>
        <p:nvSpPr>
          <p:cNvPr id="7" name="Text Placeholder 1">
            <a:extLst>
              <a:ext uri="{FF2B5EF4-FFF2-40B4-BE49-F238E27FC236}">
                <a16:creationId xmlns:a16="http://schemas.microsoft.com/office/drawing/2014/main" id="{BF3B63A6-3D21-45B5-8C0D-9DC8B62BC0F2}"/>
              </a:ext>
            </a:extLst>
          </p:cNvPr>
          <p:cNvSpPr txBox="1">
            <a:spLocks/>
          </p:cNvSpPr>
          <p:nvPr/>
        </p:nvSpPr>
        <p:spPr>
          <a:xfrm>
            <a:off x="4220239" y="1799392"/>
            <a:ext cx="3769834" cy="2253052"/>
          </a:xfrm>
          <a:prstGeom prst="rect">
            <a:avLst/>
          </a:prstGeom>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300"/>
              </a:spcAft>
              <a:buNone/>
            </a:pPr>
            <a:r>
              <a:rPr lang="en-US" sz="1950" b="1" dirty="0"/>
              <a:t>At your institution:</a:t>
            </a:r>
          </a:p>
          <a:p>
            <a:pPr marL="0" indent="0">
              <a:spcAft>
                <a:spcPts val="1300"/>
              </a:spcAft>
              <a:buNone/>
            </a:pPr>
            <a:r>
              <a:rPr lang="en-US" sz="1950" dirty="0"/>
              <a:t>Does your institution have a SAML-based Authentication system (Shibboleth or CAS)?</a:t>
            </a:r>
          </a:p>
          <a:p>
            <a:pPr marL="0" indent="0">
              <a:spcAft>
                <a:spcPts val="1300"/>
              </a:spcAft>
              <a:buNone/>
            </a:pPr>
            <a:r>
              <a:rPr lang="en-US" sz="1950" dirty="0"/>
              <a:t>Are your library systems integrated?</a:t>
            </a:r>
          </a:p>
          <a:p>
            <a:pPr marL="0" indent="0">
              <a:spcAft>
                <a:spcPts val="1300"/>
              </a:spcAft>
              <a:buNone/>
            </a:pPr>
            <a:endParaRPr lang="en-US" sz="1950" b="1" dirty="0"/>
          </a:p>
        </p:txBody>
      </p:sp>
    </p:spTree>
    <p:extLst>
      <p:ext uri="{BB962C8B-B14F-4D97-AF65-F5344CB8AC3E}">
        <p14:creationId xmlns:p14="http://schemas.microsoft.com/office/powerpoint/2010/main" val="78520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fade">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fade">
                                      <p:cBhvr>
                                        <p:cTn id="43" dur="5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fade">
                                      <p:cBhvr>
                                        <p:cTn id="4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69185" y="1735309"/>
            <a:ext cx="4824772" cy="3837591"/>
          </a:xfrm>
        </p:spPr>
        <p:txBody>
          <a:bodyPr/>
          <a:lstStyle/>
          <a:p>
            <a:r>
              <a:rPr lang="en-US" sz="2167" dirty="0"/>
              <a:t>EZproxy support for standard specifications from RA21</a:t>
            </a:r>
          </a:p>
          <a:p>
            <a:r>
              <a:rPr lang="en-US" sz="2167" dirty="0"/>
              <a:t>EZproxy enhancements for security features for IP authentication</a:t>
            </a:r>
          </a:p>
          <a:p>
            <a:r>
              <a:rPr lang="en-US" sz="2167" dirty="0"/>
              <a:t>Compatibility with RA21 SSO schemes and traditional IP authentication</a:t>
            </a:r>
          </a:p>
          <a:p>
            <a:r>
              <a:rPr lang="en-US" sz="2167" dirty="0"/>
              <a:t>Improving our database configuration process</a:t>
            </a:r>
          </a:p>
        </p:txBody>
      </p:sp>
      <p:sp>
        <p:nvSpPr>
          <p:cNvPr id="3" name="Text Placeholder 2"/>
          <p:cNvSpPr>
            <a:spLocks noGrp="1"/>
          </p:cNvSpPr>
          <p:nvPr>
            <p:ph type="body" sz="quarter" idx="13"/>
          </p:nvPr>
        </p:nvSpPr>
        <p:spPr>
          <a:xfrm>
            <a:off x="369185" y="1014850"/>
            <a:ext cx="9142410" cy="721903"/>
          </a:xfrm>
        </p:spPr>
        <p:txBody>
          <a:bodyPr/>
          <a:lstStyle/>
          <a:p>
            <a:r>
              <a:rPr lang="en-US" sz="3467" dirty="0"/>
              <a:t>EZproxy and RA21 – OCLC’s Commitment</a:t>
            </a:r>
          </a:p>
        </p:txBody>
      </p:sp>
      <p:pic>
        <p:nvPicPr>
          <p:cNvPr id="6" name="Picture 5">
            <a:extLst>
              <a:ext uri="{FF2B5EF4-FFF2-40B4-BE49-F238E27FC236}">
                <a16:creationId xmlns:a16="http://schemas.microsoft.com/office/drawing/2014/main" id="{34ECAB76-92C1-4567-9E78-D0750371B230}"/>
              </a:ext>
            </a:extLst>
          </p:cNvPr>
          <p:cNvPicPr>
            <a:picLocks noChangeAspect="1"/>
          </p:cNvPicPr>
          <p:nvPr/>
        </p:nvPicPr>
        <p:blipFill>
          <a:blip r:embed="rId2"/>
          <a:stretch>
            <a:fillRect/>
          </a:stretch>
        </p:blipFill>
        <p:spPr>
          <a:xfrm>
            <a:off x="5521077" y="2192147"/>
            <a:ext cx="3463435" cy="2288753"/>
          </a:xfrm>
          <a:prstGeom prst="rect">
            <a:avLst/>
          </a:prstGeom>
        </p:spPr>
      </p:pic>
    </p:spTree>
    <p:extLst>
      <p:ext uri="{BB962C8B-B14F-4D97-AF65-F5344CB8AC3E}">
        <p14:creationId xmlns:p14="http://schemas.microsoft.com/office/powerpoint/2010/main" val="65192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Most common problem (by far) is compromised credentials at the institution</a:t>
            </a:r>
          </a:p>
          <a:p>
            <a:r>
              <a:rPr lang="en-US" dirty="0"/>
              <a:t>EZproxy is not “hacked” </a:t>
            </a:r>
          </a:p>
          <a:p>
            <a:r>
              <a:rPr lang="en-US" dirty="0"/>
              <a:t>Four-part strategy to secure access</a:t>
            </a:r>
          </a:p>
          <a:p>
            <a:pPr lvl="1"/>
            <a:r>
              <a:rPr lang="en-US" sz="2600" b="1" dirty="0"/>
              <a:t>Protect &amp; Prepare</a:t>
            </a:r>
            <a:r>
              <a:rPr lang="en-US" sz="2600" dirty="0"/>
              <a:t> (Proper configuration)</a:t>
            </a:r>
          </a:p>
          <a:p>
            <a:pPr lvl="1"/>
            <a:r>
              <a:rPr lang="en-US" sz="2600" b="1" dirty="0"/>
              <a:t>Detect</a:t>
            </a:r>
            <a:r>
              <a:rPr lang="en-US" sz="2600" dirty="0"/>
              <a:t> </a:t>
            </a:r>
            <a:r>
              <a:rPr lang="en-US" sz="2600" b="1" dirty="0"/>
              <a:t>and close </a:t>
            </a:r>
            <a:r>
              <a:rPr lang="en-US" sz="2600" dirty="0"/>
              <a:t>compromised credentials</a:t>
            </a:r>
          </a:p>
          <a:p>
            <a:pPr lvl="1"/>
            <a:r>
              <a:rPr lang="en-US" sz="2600" b="1" dirty="0"/>
              <a:t>Educate</a:t>
            </a:r>
            <a:r>
              <a:rPr lang="en-US" sz="2600" dirty="0"/>
              <a:t> (Provider, Institution Admin, Users)</a:t>
            </a:r>
          </a:p>
          <a:p>
            <a:pPr lvl="1"/>
            <a:r>
              <a:rPr lang="en-US" sz="2600" b="1" dirty="0"/>
              <a:t>Collaborate</a:t>
            </a:r>
            <a:r>
              <a:rPr lang="en-US" sz="2600" dirty="0"/>
              <a:t> (OCLC, Institution, Provider)</a:t>
            </a:r>
          </a:p>
          <a:p>
            <a:endParaRPr lang="en-US" dirty="0"/>
          </a:p>
        </p:txBody>
      </p:sp>
      <p:sp>
        <p:nvSpPr>
          <p:cNvPr id="3" name="Text Placeholder 2"/>
          <p:cNvSpPr>
            <a:spLocks noGrp="1"/>
          </p:cNvSpPr>
          <p:nvPr>
            <p:ph type="body" sz="quarter" idx="13"/>
          </p:nvPr>
        </p:nvSpPr>
        <p:spPr>
          <a:xfrm>
            <a:off x="369185" y="869378"/>
            <a:ext cx="9142410" cy="743646"/>
          </a:xfrm>
        </p:spPr>
        <p:txBody>
          <a:bodyPr/>
          <a:lstStyle/>
          <a:p>
            <a:r>
              <a:rPr lang="en-US" dirty="0"/>
              <a:t>Securing EZproxy Today </a:t>
            </a:r>
          </a:p>
        </p:txBody>
      </p:sp>
    </p:spTree>
    <p:extLst>
      <p:ext uri="{BB962C8B-B14F-4D97-AF65-F5344CB8AC3E}">
        <p14:creationId xmlns:p14="http://schemas.microsoft.com/office/powerpoint/2010/main" val="49841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Password Policies</a:t>
            </a:r>
          </a:p>
          <a:p>
            <a:pPr lvl="1"/>
            <a:r>
              <a:rPr lang="en-US" sz="2600" dirty="0"/>
              <a:t>Biggest opportunity – get this done and EZproxy provides a very secure content access path</a:t>
            </a:r>
          </a:p>
          <a:p>
            <a:pPr lvl="1"/>
            <a:r>
              <a:rPr lang="en-US" sz="2600" dirty="0"/>
              <a:t>Require hard-to-guess passwords</a:t>
            </a:r>
          </a:p>
          <a:p>
            <a:pPr lvl="1"/>
            <a:r>
              <a:rPr lang="en-US" sz="2600" dirty="0"/>
              <a:t>Consider Multifactor Authentication (MFA)</a:t>
            </a:r>
          </a:p>
          <a:p>
            <a:r>
              <a:rPr lang="en-US" dirty="0"/>
              <a:t>Commit resources for EZproxy server management</a:t>
            </a:r>
          </a:p>
          <a:p>
            <a:r>
              <a:rPr lang="en-US" dirty="0"/>
              <a:t>Exercise detection process before publisher calls you</a:t>
            </a:r>
          </a:p>
        </p:txBody>
      </p:sp>
      <p:sp>
        <p:nvSpPr>
          <p:cNvPr id="3" name="Text Placeholder 2"/>
          <p:cNvSpPr>
            <a:spLocks noGrp="1"/>
          </p:cNvSpPr>
          <p:nvPr>
            <p:ph type="body" sz="quarter" idx="13"/>
          </p:nvPr>
        </p:nvSpPr>
        <p:spPr/>
        <p:txBody>
          <a:bodyPr/>
          <a:lstStyle/>
          <a:p>
            <a:r>
              <a:rPr lang="en-US" sz="3033" dirty="0"/>
              <a:t>Institution Best Practices – Protect &amp; Prepare</a:t>
            </a:r>
          </a:p>
        </p:txBody>
      </p:sp>
    </p:spTree>
    <p:extLst>
      <p:ext uri="{BB962C8B-B14F-4D97-AF65-F5344CB8AC3E}">
        <p14:creationId xmlns:p14="http://schemas.microsoft.com/office/powerpoint/2010/main" val="164342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buFont typeface="Arial" panose="020B0604020202020204" pitchFamily="34" charset="0"/>
              <a:buChar char="•"/>
            </a:pPr>
            <a:r>
              <a:rPr lang="en-US" dirty="0"/>
              <a:t>Keep your evidence (configure log / audit files with data you need) and back them up</a:t>
            </a:r>
          </a:p>
          <a:p>
            <a:pPr>
              <a:buFont typeface="Arial" panose="020B0604020202020204" pitchFamily="34" charset="0"/>
              <a:buChar char="•"/>
            </a:pPr>
            <a:r>
              <a:rPr lang="en-US" dirty="0"/>
              <a:t>Use SSL for authentication and content access where possible</a:t>
            </a:r>
          </a:p>
          <a:p>
            <a:pPr>
              <a:buFont typeface="Arial" panose="020B0604020202020204" pitchFamily="34" charset="0"/>
              <a:buChar char="•"/>
            </a:pPr>
            <a:r>
              <a:rPr lang="en-US" dirty="0"/>
              <a:t>Keep server OS upgraded</a:t>
            </a:r>
          </a:p>
          <a:p>
            <a:pPr>
              <a:buFont typeface="Arial" panose="020B0604020202020204" pitchFamily="34" charset="0"/>
              <a:buChar char="•"/>
            </a:pPr>
            <a:r>
              <a:rPr lang="en-US" dirty="0"/>
              <a:t>Install the current version of EZproxy</a:t>
            </a:r>
          </a:p>
          <a:p>
            <a:pPr>
              <a:buFont typeface="Arial" panose="020B0604020202020204" pitchFamily="34" charset="0"/>
              <a:buChar char="•"/>
            </a:pPr>
            <a:r>
              <a:rPr lang="en-US" dirty="0"/>
              <a:t>Keep your system time correct</a:t>
            </a:r>
          </a:p>
        </p:txBody>
      </p:sp>
      <p:sp>
        <p:nvSpPr>
          <p:cNvPr id="3" name="Text Placeholder 2"/>
          <p:cNvSpPr>
            <a:spLocks noGrp="1"/>
          </p:cNvSpPr>
          <p:nvPr>
            <p:ph type="body" sz="quarter" idx="13"/>
          </p:nvPr>
        </p:nvSpPr>
        <p:spPr/>
        <p:txBody>
          <a:bodyPr/>
          <a:lstStyle/>
          <a:p>
            <a:r>
              <a:rPr lang="en-US" sz="3033" dirty="0"/>
              <a:t>Institution Best Practices – Protect &amp; Prepare</a:t>
            </a:r>
          </a:p>
        </p:txBody>
      </p:sp>
    </p:spTree>
    <p:extLst>
      <p:ext uri="{BB962C8B-B14F-4D97-AF65-F5344CB8AC3E}">
        <p14:creationId xmlns:p14="http://schemas.microsoft.com/office/powerpoint/2010/main" val="367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69185" y="2140011"/>
            <a:ext cx="5654735" cy="3493168"/>
          </a:xfrm>
        </p:spPr>
        <p:txBody>
          <a:bodyPr numCol="1" spcCol="365760"/>
          <a:lstStyle/>
          <a:p>
            <a:r>
              <a:rPr lang="en-US" dirty="0"/>
              <a:t>Improve education (staff &amp; patron)</a:t>
            </a:r>
          </a:p>
          <a:p>
            <a:r>
              <a:rPr lang="en-US" dirty="0"/>
              <a:t>Improve technology </a:t>
            </a:r>
          </a:p>
          <a:p>
            <a:r>
              <a:rPr lang="en-US" dirty="0"/>
              <a:t>Improve support of our mutual customers</a:t>
            </a:r>
          </a:p>
          <a:p>
            <a:r>
              <a:rPr lang="en-US" dirty="0"/>
              <a:t>Use OCLC Support Site &amp; Community Center</a:t>
            </a:r>
          </a:p>
          <a:p>
            <a:r>
              <a:rPr lang="en-US" dirty="0"/>
              <a:t>Your ideas?</a:t>
            </a:r>
          </a:p>
        </p:txBody>
      </p:sp>
      <p:sp>
        <p:nvSpPr>
          <p:cNvPr id="3" name="Text Placeholder 2"/>
          <p:cNvSpPr>
            <a:spLocks noGrp="1"/>
          </p:cNvSpPr>
          <p:nvPr>
            <p:ph type="body" sz="quarter" idx="13"/>
          </p:nvPr>
        </p:nvSpPr>
        <p:spPr/>
        <p:txBody>
          <a:bodyPr/>
          <a:lstStyle/>
          <a:p>
            <a:r>
              <a:rPr lang="en-US" dirty="0"/>
              <a:t>Educate &amp; Collaborate</a:t>
            </a:r>
          </a:p>
          <a:p>
            <a:r>
              <a:rPr lang="en-US" sz="1733" dirty="0"/>
              <a:t>Involving Publishers, OCLC, Libraries</a:t>
            </a:r>
          </a:p>
        </p:txBody>
      </p:sp>
      <p:pic>
        <p:nvPicPr>
          <p:cNvPr id="7" name="Picture 6">
            <a:extLst>
              <a:ext uri="{FF2B5EF4-FFF2-40B4-BE49-F238E27FC236}">
                <a16:creationId xmlns:a16="http://schemas.microsoft.com/office/drawing/2014/main" id="{986ECC92-B666-43FE-87F5-D36ABF039B9E}"/>
              </a:ext>
            </a:extLst>
          </p:cNvPr>
          <p:cNvPicPr>
            <a:picLocks noChangeAspect="1"/>
          </p:cNvPicPr>
          <p:nvPr/>
        </p:nvPicPr>
        <p:blipFill>
          <a:blip r:embed="rId3"/>
          <a:stretch>
            <a:fillRect/>
          </a:stretch>
        </p:blipFill>
        <p:spPr>
          <a:xfrm>
            <a:off x="6173402" y="1591442"/>
            <a:ext cx="3580885" cy="2685664"/>
          </a:xfrm>
          <a:prstGeom prst="rect">
            <a:avLst/>
          </a:prstGeom>
        </p:spPr>
      </p:pic>
      <p:sp>
        <p:nvSpPr>
          <p:cNvPr id="8" name="TextBox 7">
            <a:extLst>
              <a:ext uri="{FF2B5EF4-FFF2-40B4-BE49-F238E27FC236}">
                <a16:creationId xmlns:a16="http://schemas.microsoft.com/office/drawing/2014/main" id="{BCA720A0-806C-43A1-89B6-2A0B5270B407}"/>
              </a:ext>
            </a:extLst>
          </p:cNvPr>
          <p:cNvSpPr txBox="1"/>
          <p:nvPr/>
        </p:nvSpPr>
        <p:spPr>
          <a:xfrm>
            <a:off x="6173402" y="4569639"/>
            <a:ext cx="3580885" cy="559256"/>
          </a:xfrm>
          <a:prstGeom prst="rect">
            <a:avLst/>
          </a:prstGeom>
          <a:noFill/>
        </p:spPr>
        <p:txBody>
          <a:bodyPr wrap="square" rtlCol="0">
            <a:spAutoFit/>
          </a:bodyPr>
          <a:lstStyle/>
          <a:p>
            <a:r>
              <a:rPr lang="en-US" sz="1517" dirty="0">
                <a:hlinkClick r:id="rId4"/>
              </a:rPr>
              <a:t>https://www.flickr.com/photos/quinnanya/111201180</a:t>
            </a:r>
            <a:endParaRPr lang="en-US" sz="1517" dirty="0"/>
          </a:p>
        </p:txBody>
      </p:sp>
    </p:spTree>
    <p:extLst>
      <p:ext uri="{BB962C8B-B14F-4D97-AF65-F5344CB8AC3E}">
        <p14:creationId xmlns:p14="http://schemas.microsoft.com/office/powerpoint/2010/main" val="50667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69185" y="1417510"/>
            <a:ext cx="9142410" cy="2545960"/>
          </a:xfrm>
        </p:spPr>
        <p:txBody>
          <a:bodyPr numCol="1" spcCol="365760"/>
          <a:lstStyle/>
          <a:p>
            <a:r>
              <a:rPr lang="en-US" sz="1950" b="1" dirty="0"/>
              <a:t>EZproxy Support Site: </a:t>
            </a:r>
          </a:p>
          <a:p>
            <a:pPr marL="0" indent="0">
              <a:buNone/>
            </a:pPr>
            <a:r>
              <a:rPr lang="en-US" sz="1950" b="1" dirty="0"/>
              <a:t>	</a:t>
            </a:r>
            <a:r>
              <a:rPr lang="en-US" sz="1950" b="1" dirty="0">
                <a:hlinkClick r:id="rId3"/>
              </a:rPr>
              <a:t>https://www.oclc.org/support/services/ezproxy.en.html</a:t>
            </a:r>
            <a:endParaRPr lang="en-US" sz="1950" b="1" dirty="0"/>
          </a:p>
          <a:p>
            <a:r>
              <a:rPr lang="en-US" sz="1733" b="1" dirty="0"/>
              <a:t>Managing your EZproxy:</a:t>
            </a:r>
            <a:r>
              <a:rPr lang="en-US" sz="1733" dirty="0"/>
              <a:t> </a:t>
            </a:r>
            <a:r>
              <a:rPr lang="en-US" sz="1300" dirty="0">
                <a:hlinkClick r:id="rId4"/>
              </a:rPr>
              <a:t>https://www.oclc.org/support/services/ezproxy/documentation/manage.en.html</a:t>
            </a:r>
            <a:endParaRPr lang="en-US" sz="1300" dirty="0"/>
          </a:p>
          <a:p>
            <a:r>
              <a:rPr lang="en-US" sz="1733" b="1" dirty="0"/>
              <a:t>Securing your server: </a:t>
            </a:r>
            <a:r>
              <a:rPr lang="en-US" sz="1300" dirty="0">
                <a:hlinkClick r:id="rId5"/>
              </a:rPr>
              <a:t>https://www.oclc.org/support/services/ezproxy/documentation/example/securing.en.html</a:t>
            </a:r>
            <a:endParaRPr lang="en-US" sz="1300" dirty="0"/>
          </a:p>
          <a:p>
            <a:r>
              <a:rPr lang="en-US" sz="1733" b="1" dirty="0"/>
              <a:t>EZproxy - Publisher Support Page: </a:t>
            </a:r>
            <a:r>
              <a:rPr lang="en-US" sz="1192" dirty="0">
                <a:hlinkClick r:id="rId6"/>
              </a:rPr>
              <a:t>https://www.oclc.org/support/services/ezproxy/contentproviders.en.html</a:t>
            </a:r>
            <a:endParaRPr lang="en-US" sz="1137" dirty="0"/>
          </a:p>
          <a:p>
            <a:r>
              <a:rPr lang="en-US" sz="1733" b="1" dirty="0"/>
              <a:t>OCLC Partners Page (Publishers): </a:t>
            </a:r>
            <a:r>
              <a:rPr lang="en-US" sz="1300" dirty="0">
                <a:hlinkClick r:id="rId7"/>
              </a:rPr>
              <a:t>http://www.oclc.org/en/partnerships.html</a:t>
            </a:r>
            <a:endParaRPr lang="en-US" sz="1300" dirty="0"/>
          </a:p>
          <a:p>
            <a:r>
              <a:rPr lang="en-US" sz="1733" b="1" dirty="0"/>
              <a:t>RA21 Initiative:</a:t>
            </a:r>
            <a:r>
              <a:rPr lang="en-US" sz="1300" dirty="0"/>
              <a:t> </a:t>
            </a:r>
            <a:r>
              <a:rPr lang="en-US" sz="1300" dirty="0">
                <a:hlinkClick r:id="rId8"/>
              </a:rPr>
              <a:t>https://ra21.org/</a:t>
            </a:r>
            <a:endParaRPr lang="en-US" sz="1300" dirty="0"/>
          </a:p>
        </p:txBody>
      </p:sp>
      <p:sp>
        <p:nvSpPr>
          <p:cNvPr id="3" name="Text Placeholder 2"/>
          <p:cNvSpPr>
            <a:spLocks noGrp="1"/>
          </p:cNvSpPr>
          <p:nvPr>
            <p:ph type="body" sz="quarter" idx="13"/>
          </p:nvPr>
        </p:nvSpPr>
        <p:spPr>
          <a:xfrm>
            <a:off x="369185" y="869378"/>
            <a:ext cx="9142410" cy="563269"/>
          </a:xfrm>
        </p:spPr>
        <p:txBody>
          <a:bodyPr/>
          <a:lstStyle/>
          <a:p>
            <a:r>
              <a:rPr lang="en-US" sz="3033" dirty="0"/>
              <a:t>References</a:t>
            </a:r>
          </a:p>
        </p:txBody>
      </p:sp>
      <p:pic>
        <p:nvPicPr>
          <p:cNvPr id="4" name="Picture 3"/>
          <p:cNvPicPr>
            <a:picLocks noChangeAspect="1"/>
          </p:cNvPicPr>
          <p:nvPr/>
        </p:nvPicPr>
        <p:blipFill>
          <a:blip r:embed="rId9"/>
          <a:stretch>
            <a:fillRect/>
          </a:stretch>
        </p:blipFill>
        <p:spPr>
          <a:xfrm>
            <a:off x="333570" y="3709759"/>
            <a:ext cx="8091286" cy="1827912"/>
          </a:xfrm>
          <a:prstGeom prst="rect">
            <a:avLst/>
          </a:prstGeom>
        </p:spPr>
      </p:pic>
      <p:sp>
        <p:nvSpPr>
          <p:cNvPr id="5" name="TextBox 4"/>
          <p:cNvSpPr txBox="1"/>
          <p:nvPr/>
        </p:nvSpPr>
        <p:spPr>
          <a:xfrm>
            <a:off x="6560127" y="5412637"/>
            <a:ext cx="2528453" cy="242374"/>
          </a:xfrm>
          <a:prstGeom prst="rect">
            <a:avLst/>
          </a:prstGeom>
          <a:noFill/>
        </p:spPr>
        <p:txBody>
          <a:bodyPr wrap="square" rtlCol="0">
            <a:spAutoFit/>
          </a:bodyPr>
          <a:lstStyle/>
          <a:p>
            <a:r>
              <a:rPr lang="en-US" sz="975" dirty="0">
                <a:hlinkClick r:id="rId10"/>
              </a:rPr>
              <a:t>http://www.clker.com/clipart-13969.html</a:t>
            </a:r>
            <a:endParaRPr lang="en-US" sz="975" dirty="0"/>
          </a:p>
        </p:txBody>
      </p:sp>
    </p:spTree>
    <p:extLst>
      <p:ext uri="{BB962C8B-B14F-4D97-AF65-F5344CB8AC3E}">
        <p14:creationId xmlns:p14="http://schemas.microsoft.com/office/powerpoint/2010/main" val="147687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95300" y="464409"/>
            <a:ext cx="8915400" cy="1143000"/>
          </a:xfrm>
          <a:prstGeom prst="rect">
            <a:avLst/>
          </a:prstGeom>
          <a:noFill/>
          <a:ln>
            <a:noFill/>
          </a:ln>
        </p:spPr>
        <p:txBody>
          <a:bodyPr wrap="square" lIns="45700" tIns="45700" rIns="45700" bIns="45700" anchor="t" anchorCtr="0">
            <a:noAutofit/>
          </a:bodyPr>
          <a:lstStyle/>
          <a:p>
            <a:pPr marL="0" marR="0" lvl="0" indent="-254000" algn="ctr" rtl="0">
              <a:lnSpc>
                <a:spcPct val="100000"/>
              </a:lnSpc>
              <a:spcBef>
                <a:spcPts val="0"/>
              </a:spcBef>
              <a:spcAft>
                <a:spcPts val="0"/>
              </a:spcAft>
              <a:buClr>
                <a:srgbClr val="404040"/>
              </a:buClr>
              <a:buSzPct val="100000"/>
              <a:buFont typeface="Calibri"/>
              <a:buNone/>
            </a:pPr>
            <a:r>
              <a:rPr lang="en-US" sz="4000" b="0" i="0" u="none" strike="noStrike" cap="none">
                <a:solidFill>
                  <a:srgbClr val="404040"/>
                </a:solidFill>
                <a:latin typeface="Calibri"/>
                <a:ea typeface="Calibri"/>
                <a:cs typeface="Calibri"/>
                <a:sym typeface="Calibri"/>
              </a:rPr>
              <a:t>Process – Publisher Perspective</a:t>
            </a:r>
          </a:p>
        </p:txBody>
      </p:sp>
      <p:sp>
        <p:nvSpPr>
          <p:cNvPr id="124" name="Shape 124"/>
          <p:cNvSpPr txBox="1">
            <a:spLocks noGrp="1"/>
          </p:cNvSpPr>
          <p:nvPr>
            <p:ph type="body" idx="1"/>
          </p:nvPr>
        </p:nvSpPr>
        <p:spPr>
          <a:xfrm>
            <a:off x="495300" y="1807230"/>
            <a:ext cx="8915400" cy="4756200"/>
          </a:xfrm>
          <a:prstGeom prst="rect">
            <a:avLst/>
          </a:prstGeom>
          <a:noFill/>
          <a:ln>
            <a:noFill/>
          </a:ln>
        </p:spPr>
        <p:txBody>
          <a:bodyPr wrap="square" lIns="45700" tIns="45700" rIns="45700" bIns="45700" anchor="t" anchorCtr="0">
            <a:noAutofit/>
          </a:bodyPr>
          <a:lstStyle/>
          <a:p>
            <a:pPr marL="339469" marR="0" lvl="0" indent="-339469" algn="l" rtl="0">
              <a:lnSpc>
                <a:spcPct val="100000"/>
              </a:lnSpc>
              <a:spcBef>
                <a:spcPts val="0"/>
              </a:spcBef>
              <a:spcAft>
                <a:spcPts val="0"/>
              </a:spcAft>
              <a:buClr>
                <a:srgbClr val="404040"/>
              </a:buClr>
              <a:buSzPct val="99000"/>
              <a:buFont typeface="Arial"/>
              <a:buChar char="•"/>
            </a:pPr>
            <a:r>
              <a:rPr lang="en-US" sz="3168" b="0" i="0" u="none" strike="noStrike" cap="none">
                <a:solidFill>
                  <a:srgbClr val="404040"/>
                </a:solidFill>
                <a:latin typeface="Calibri"/>
                <a:ea typeface="Calibri"/>
                <a:cs typeface="Calibri"/>
                <a:sym typeface="Calibri"/>
              </a:rPr>
              <a:t>Good discovery experience relies on two things:</a:t>
            </a:r>
          </a:p>
          <a:p>
            <a:pPr marL="735520" marR="0" lvl="1" indent="-291020" algn="l" rtl="0">
              <a:lnSpc>
                <a:spcPct val="100000"/>
              </a:lnSpc>
              <a:spcBef>
                <a:spcPts val="600"/>
              </a:spcBef>
              <a:spcAft>
                <a:spcPts val="0"/>
              </a:spcAft>
              <a:buClr>
                <a:srgbClr val="404040"/>
              </a:buClr>
              <a:buSzPct val="98999"/>
              <a:buFont typeface="Arial"/>
              <a:buChar char="–"/>
            </a:pPr>
            <a:r>
              <a:rPr lang="en-US" sz="2772" b="0" i="0" u="none" strike="noStrike" cap="none">
                <a:solidFill>
                  <a:srgbClr val="404040"/>
                </a:solidFill>
                <a:latin typeface="Calibri"/>
                <a:ea typeface="Calibri"/>
                <a:cs typeface="Calibri"/>
                <a:sym typeface="Calibri"/>
              </a:rPr>
              <a:t>Accurately predicting user needs</a:t>
            </a:r>
          </a:p>
          <a:p>
            <a:pPr marL="1131568" marR="0" lvl="2" indent="-229868" algn="l" rtl="0">
              <a:lnSpc>
                <a:spcPct val="100000"/>
              </a:lnSpc>
              <a:spcBef>
                <a:spcPts val="500"/>
              </a:spcBef>
              <a:spcAft>
                <a:spcPts val="0"/>
              </a:spcAft>
              <a:buClr>
                <a:srgbClr val="404040"/>
              </a:buClr>
              <a:buSzPct val="99000"/>
              <a:buFont typeface="Arial"/>
              <a:buChar char="•"/>
            </a:pPr>
            <a:r>
              <a:rPr lang="en-US" sz="2376" b="0" i="0" u="none" strike="noStrike" cap="none">
                <a:solidFill>
                  <a:srgbClr val="404040"/>
                </a:solidFill>
                <a:latin typeface="Calibri"/>
                <a:ea typeface="Calibri"/>
                <a:cs typeface="Calibri"/>
                <a:sym typeface="Calibri"/>
              </a:rPr>
              <a:t>don’t present more UI than necessary</a:t>
            </a:r>
          </a:p>
          <a:p>
            <a:pPr marL="1131568" marR="0" lvl="2" indent="-229868" algn="l" rtl="0">
              <a:lnSpc>
                <a:spcPct val="100000"/>
              </a:lnSpc>
              <a:spcBef>
                <a:spcPts val="500"/>
              </a:spcBef>
              <a:spcAft>
                <a:spcPts val="0"/>
              </a:spcAft>
              <a:buClr>
                <a:srgbClr val="404040"/>
              </a:buClr>
              <a:buSzPct val="99000"/>
              <a:buFont typeface="Arial"/>
              <a:buChar char="•"/>
            </a:pPr>
            <a:r>
              <a:rPr lang="en-US" sz="2376" b="0" i="0" u="none" strike="noStrike" cap="none">
                <a:solidFill>
                  <a:srgbClr val="404040"/>
                </a:solidFill>
                <a:latin typeface="Calibri"/>
                <a:ea typeface="Calibri"/>
                <a:cs typeface="Calibri"/>
                <a:sym typeface="Calibri"/>
              </a:rPr>
              <a:t>understand user context</a:t>
            </a:r>
          </a:p>
          <a:p>
            <a:pPr marL="1131568" marR="0" lvl="2" indent="-229868" algn="l" rtl="0">
              <a:lnSpc>
                <a:spcPct val="100000"/>
              </a:lnSpc>
              <a:spcBef>
                <a:spcPts val="500"/>
              </a:spcBef>
              <a:spcAft>
                <a:spcPts val="0"/>
              </a:spcAft>
              <a:buClr>
                <a:srgbClr val="404040"/>
              </a:buClr>
              <a:buSzPct val="99000"/>
              <a:buFont typeface="Arial"/>
              <a:buChar char="•"/>
            </a:pPr>
            <a:r>
              <a:rPr lang="en-US" sz="2376" b="0" i="0" u="none" strike="noStrike" cap="none">
                <a:solidFill>
                  <a:srgbClr val="404040"/>
                </a:solidFill>
                <a:latin typeface="Calibri"/>
                <a:ea typeface="Calibri"/>
                <a:cs typeface="Calibri"/>
                <a:sym typeface="Calibri"/>
              </a:rPr>
              <a:t>integrate with the web platform</a:t>
            </a:r>
          </a:p>
          <a:p>
            <a:pPr marL="1131568" marR="0" lvl="2" indent="-229868" algn="l" rtl="0">
              <a:lnSpc>
                <a:spcPct val="100000"/>
              </a:lnSpc>
              <a:spcBef>
                <a:spcPts val="500"/>
              </a:spcBef>
              <a:spcAft>
                <a:spcPts val="0"/>
              </a:spcAft>
              <a:buClr>
                <a:srgbClr val="404040"/>
              </a:buClr>
              <a:buSzPct val="99000"/>
              <a:buFont typeface="Arial"/>
              <a:buChar char="•"/>
            </a:pPr>
            <a:r>
              <a:rPr lang="en-US" sz="2376" b="0" i="0" u="none" strike="noStrike" cap="none">
                <a:solidFill>
                  <a:srgbClr val="404040"/>
                </a:solidFill>
                <a:latin typeface="Calibri"/>
                <a:ea typeface="Calibri"/>
                <a:cs typeface="Calibri"/>
                <a:sym typeface="Calibri"/>
              </a:rPr>
              <a:t>do mobile</a:t>
            </a:r>
          </a:p>
          <a:p>
            <a:pPr marL="735520" marR="0" lvl="1" indent="-291020" algn="l" rtl="0">
              <a:lnSpc>
                <a:spcPct val="100000"/>
              </a:lnSpc>
              <a:spcBef>
                <a:spcPts val="600"/>
              </a:spcBef>
              <a:spcAft>
                <a:spcPts val="0"/>
              </a:spcAft>
              <a:buClr>
                <a:srgbClr val="404040"/>
              </a:buClr>
              <a:buSzPct val="98999"/>
              <a:buFont typeface="Arial"/>
              <a:buChar char="–"/>
            </a:pPr>
            <a:r>
              <a:rPr lang="en-US" sz="2772" b="0" i="0" u="none" strike="noStrike" cap="none">
                <a:solidFill>
                  <a:srgbClr val="404040"/>
                </a:solidFill>
                <a:latin typeface="Calibri"/>
                <a:ea typeface="Calibri"/>
                <a:cs typeface="Calibri"/>
                <a:sym typeface="Calibri"/>
              </a:rPr>
              <a:t>Correctly representing the publisher-customer link</a:t>
            </a:r>
          </a:p>
          <a:p>
            <a:pPr marL="1131568" marR="0" lvl="2" indent="-229868" algn="l" rtl="0">
              <a:lnSpc>
                <a:spcPct val="100000"/>
              </a:lnSpc>
              <a:spcBef>
                <a:spcPts val="500"/>
              </a:spcBef>
              <a:spcAft>
                <a:spcPts val="0"/>
              </a:spcAft>
              <a:buClr>
                <a:srgbClr val="404040"/>
              </a:buClr>
              <a:buSzPct val="99000"/>
              <a:buFont typeface="Arial"/>
              <a:buChar char="•"/>
            </a:pPr>
            <a:r>
              <a:rPr lang="en-US" sz="2376" b="0" i="0" u="none" strike="noStrike" cap="none">
                <a:solidFill>
                  <a:srgbClr val="404040"/>
                </a:solidFill>
                <a:latin typeface="Calibri"/>
                <a:ea typeface="Calibri"/>
                <a:cs typeface="Calibri"/>
                <a:sym typeface="Calibri"/>
              </a:rPr>
              <a:t>don’t disappoint the user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95300" y="464409"/>
            <a:ext cx="8915400" cy="1143001"/>
          </a:xfrm>
          <a:prstGeom prst="rect">
            <a:avLst/>
          </a:prstGeom>
          <a:noFill/>
          <a:ln>
            <a:noFill/>
          </a:ln>
        </p:spPr>
        <p:txBody>
          <a:bodyPr wrap="square" lIns="45700" tIns="45700" rIns="45700" bIns="45700" anchor="t" anchorCtr="0">
            <a:noAutofit/>
          </a:bodyPr>
          <a:lstStyle/>
          <a:p>
            <a:pPr marL="0" marR="0" lvl="0" indent="-254000" algn="ctr" rtl="0">
              <a:lnSpc>
                <a:spcPct val="100000"/>
              </a:lnSpc>
              <a:spcBef>
                <a:spcPts val="0"/>
              </a:spcBef>
              <a:spcAft>
                <a:spcPts val="0"/>
              </a:spcAft>
              <a:buClr>
                <a:srgbClr val="404040"/>
              </a:buClr>
              <a:buSzPct val="100000"/>
              <a:buFont typeface="Calibri"/>
              <a:buNone/>
            </a:pPr>
            <a:r>
              <a:rPr lang="en-US" sz="4000" b="0" i="0" u="none" strike="noStrike" cap="none">
                <a:solidFill>
                  <a:srgbClr val="404040"/>
                </a:solidFill>
                <a:latin typeface="Calibri"/>
                <a:ea typeface="Calibri"/>
                <a:cs typeface="Calibri"/>
                <a:sym typeface="Calibri"/>
              </a:rPr>
              <a:t>Process – Publisher Perspective</a:t>
            </a:r>
          </a:p>
        </p:txBody>
      </p:sp>
      <p:sp>
        <p:nvSpPr>
          <p:cNvPr id="130" name="Shape 130"/>
          <p:cNvSpPr txBox="1">
            <a:spLocks noGrp="1"/>
          </p:cNvSpPr>
          <p:nvPr>
            <p:ph type="body" idx="1"/>
          </p:nvPr>
        </p:nvSpPr>
        <p:spPr>
          <a:xfrm>
            <a:off x="495300" y="1339849"/>
            <a:ext cx="8915400" cy="4756151"/>
          </a:xfrm>
          <a:prstGeom prst="rect">
            <a:avLst/>
          </a:prstGeom>
          <a:noFill/>
          <a:ln>
            <a:noFill/>
          </a:ln>
        </p:spPr>
        <p:txBody>
          <a:bodyPr wrap="square" lIns="45700" tIns="45700" rIns="45700" bIns="45700" anchor="t" anchorCtr="0">
            <a:noAutofit/>
          </a:bodyPr>
          <a:lstStyle/>
          <a:p>
            <a:pPr marL="339469" marR="0" lvl="0" indent="-339469" algn="l" rtl="0">
              <a:lnSpc>
                <a:spcPct val="100000"/>
              </a:lnSpc>
              <a:spcBef>
                <a:spcPts val="0"/>
              </a:spcBef>
              <a:spcAft>
                <a:spcPts val="0"/>
              </a:spcAft>
              <a:buClr>
                <a:srgbClr val="404040"/>
              </a:buClr>
              <a:buSzPct val="100000"/>
              <a:buFont typeface="Arial"/>
              <a:buChar char="•"/>
            </a:pPr>
            <a:r>
              <a:rPr lang="en-US" sz="2300" b="0" i="0" u="none" strike="noStrike" cap="none">
                <a:solidFill>
                  <a:srgbClr val="404040"/>
                </a:solidFill>
                <a:latin typeface="Calibri"/>
                <a:ea typeface="Calibri"/>
                <a:cs typeface="Calibri"/>
                <a:sym typeface="Calibri"/>
              </a:rPr>
              <a:t>With User Consent</a:t>
            </a:r>
          </a:p>
          <a:p>
            <a:pPr marL="0" marR="0" lvl="0" indent="0" algn="l" rtl="0">
              <a:lnSpc>
                <a:spcPct val="100000"/>
              </a:lnSpc>
              <a:spcBef>
                <a:spcPts val="0"/>
              </a:spcBef>
              <a:spcAft>
                <a:spcPts val="0"/>
              </a:spcAft>
              <a:buNone/>
            </a:pPr>
            <a:r>
              <a:rPr lang="en-US" sz="2300"/>
              <a:t>      P</a:t>
            </a:r>
            <a:r>
              <a:rPr lang="en-US" sz="2300" b="0" i="0" u="none" strike="noStrike" cap="none">
                <a:solidFill>
                  <a:srgbClr val="404040"/>
                </a:solidFill>
                <a:latin typeface="Calibri"/>
                <a:ea typeface="Calibri"/>
                <a:cs typeface="Calibri"/>
                <a:sym typeface="Calibri"/>
              </a:rPr>
              <a:t>ublishers will have the opportunity </a:t>
            </a:r>
          </a:p>
          <a:p>
            <a:pPr marL="0" marR="0" lvl="0" indent="0" algn="l" rtl="0">
              <a:lnSpc>
                <a:spcPct val="100000"/>
              </a:lnSpc>
              <a:spcBef>
                <a:spcPts val="0"/>
              </a:spcBef>
              <a:spcAft>
                <a:spcPts val="0"/>
              </a:spcAft>
              <a:buNone/>
            </a:pPr>
            <a:r>
              <a:rPr lang="en-US" sz="2300"/>
              <a:t>     </a:t>
            </a:r>
            <a:r>
              <a:rPr lang="en-US" sz="2300" b="0" i="0" u="none" strike="noStrike" cap="none">
                <a:solidFill>
                  <a:srgbClr val="404040"/>
                </a:solidFill>
                <a:latin typeface="Calibri"/>
                <a:ea typeface="Calibri"/>
                <a:cs typeface="Calibri"/>
                <a:sym typeface="Calibri"/>
              </a:rPr>
              <a:t>to provide a better, more customized experience.</a:t>
            </a:r>
          </a:p>
          <a:p>
            <a:pPr marL="0" marR="0" lvl="0" indent="-146050" algn="l" rtl="0">
              <a:lnSpc>
                <a:spcPct val="100000"/>
              </a:lnSpc>
              <a:spcBef>
                <a:spcPts val="700"/>
              </a:spcBef>
              <a:spcAft>
                <a:spcPts val="0"/>
              </a:spcAft>
              <a:buClr>
                <a:srgbClr val="404040"/>
              </a:buClr>
              <a:buSzPct val="100000"/>
              <a:buFont typeface="Arial"/>
              <a:buNone/>
            </a:pPr>
            <a:endParaRPr sz="2300" b="0" i="0" u="none" strike="noStrike" cap="none">
              <a:solidFill>
                <a:srgbClr val="404040"/>
              </a:solidFill>
              <a:latin typeface="Calibri"/>
              <a:ea typeface="Calibri"/>
              <a:cs typeface="Calibri"/>
              <a:sym typeface="Calibri"/>
            </a:endParaRPr>
          </a:p>
          <a:p>
            <a:pPr marL="339470" marR="0" lvl="0" indent="-339470" algn="l" rtl="0">
              <a:lnSpc>
                <a:spcPct val="100000"/>
              </a:lnSpc>
              <a:spcBef>
                <a:spcPts val="700"/>
              </a:spcBef>
              <a:spcAft>
                <a:spcPts val="0"/>
              </a:spcAft>
              <a:buClr>
                <a:srgbClr val="404040"/>
              </a:buClr>
              <a:buSzPct val="100000"/>
              <a:buFont typeface="Arial"/>
              <a:buChar char="•"/>
            </a:pPr>
            <a:r>
              <a:rPr lang="en-US" sz="2300" b="0" i="0" u="none" strike="noStrike" cap="none">
                <a:solidFill>
                  <a:srgbClr val="404040"/>
                </a:solidFill>
                <a:latin typeface="Calibri"/>
                <a:ea typeface="Calibri"/>
                <a:cs typeface="Calibri"/>
                <a:sym typeface="Calibri"/>
              </a:rPr>
              <a:t>Publishers will have the ability to provide granular and differentiated access for better reporting to governing bodies and customers.</a:t>
            </a:r>
          </a:p>
          <a:p>
            <a:pPr marL="339470" marR="0" lvl="0" indent="-339470" algn="l" rtl="0">
              <a:lnSpc>
                <a:spcPct val="100000"/>
              </a:lnSpc>
              <a:spcBef>
                <a:spcPts val="700"/>
              </a:spcBef>
              <a:spcAft>
                <a:spcPts val="0"/>
              </a:spcAft>
              <a:buClr>
                <a:srgbClr val="404040"/>
              </a:buClr>
              <a:buSzPct val="100000"/>
              <a:buFont typeface="Arial"/>
              <a:buNone/>
            </a:pPr>
            <a:endParaRPr sz="2300" b="0" i="0" u="none" strike="noStrike" cap="none">
              <a:solidFill>
                <a:srgbClr val="404040"/>
              </a:solidFill>
              <a:latin typeface="Calibri"/>
              <a:ea typeface="Calibri"/>
              <a:cs typeface="Calibri"/>
              <a:sym typeface="Calibri"/>
            </a:endParaRPr>
          </a:p>
          <a:p>
            <a:pPr marL="339470" marR="0" lvl="0" indent="-339470" algn="l" rtl="0">
              <a:lnSpc>
                <a:spcPct val="100000"/>
              </a:lnSpc>
              <a:spcBef>
                <a:spcPts val="700"/>
              </a:spcBef>
              <a:spcAft>
                <a:spcPts val="0"/>
              </a:spcAft>
              <a:buClr>
                <a:srgbClr val="404040"/>
              </a:buClr>
              <a:buSzPct val="100000"/>
              <a:buFont typeface="Arial"/>
              <a:buChar char="•"/>
            </a:pPr>
            <a:r>
              <a:rPr lang="en-US" sz="2300" b="0" i="0" u="none" strike="noStrike" cap="none">
                <a:solidFill>
                  <a:srgbClr val="404040"/>
                </a:solidFill>
                <a:latin typeface="Calibri"/>
                <a:ea typeface="Calibri"/>
                <a:cs typeface="Calibri"/>
                <a:sym typeface="Calibri"/>
              </a:rPr>
              <a:t>Publishers will be able to work with purchasing departments to more carefully manage licensed access and together could quickly target any instances of fraudulent or illegal activity.</a:t>
            </a:r>
          </a:p>
          <a:p>
            <a:pPr marL="339470" marR="0" lvl="0" indent="-339470" algn="l" rtl="0">
              <a:lnSpc>
                <a:spcPct val="100000"/>
              </a:lnSpc>
              <a:spcBef>
                <a:spcPts val="700"/>
              </a:spcBef>
              <a:spcAft>
                <a:spcPts val="0"/>
              </a:spcAft>
              <a:buClr>
                <a:srgbClr val="404040"/>
              </a:buClr>
              <a:buSzPct val="100000"/>
              <a:buFont typeface="Arial"/>
              <a:buNone/>
            </a:pPr>
            <a:endParaRPr sz="2300" b="0" i="0" u="none" strike="noStrike" cap="none">
              <a:solidFill>
                <a:srgbClr val="404040"/>
              </a:solidFill>
              <a:latin typeface="Calibri"/>
              <a:ea typeface="Calibri"/>
              <a:cs typeface="Calibri"/>
              <a:sym typeface="Calibri"/>
            </a:endParaRPr>
          </a:p>
          <a:p>
            <a:pPr marL="339470" marR="0" lvl="0" indent="-339470" algn="l" rtl="0">
              <a:lnSpc>
                <a:spcPct val="100000"/>
              </a:lnSpc>
              <a:spcBef>
                <a:spcPts val="700"/>
              </a:spcBef>
              <a:spcAft>
                <a:spcPts val="0"/>
              </a:spcAft>
              <a:buClr>
                <a:srgbClr val="404040"/>
              </a:buClr>
              <a:buSzPct val="100000"/>
              <a:buFont typeface="Arial"/>
              <a:buChar char="•"/>
            </a:pPr>
            <a:r>
              <a:rPr lang="en-US" sz="2300" b="0" i="0" u="none" strike="noStrike" cap="none">
                <a:solidFill>
                  <a:srgbClr val="404040"/>
                </a:solidFill>
                <a:latin typeface="Calibri"/>
                <a:ea typeface="Calibri"/>
                <a:cs typeface="Calibri"/>
                <a:sym typeface="Calibri"/>
              </a:rPr>
              <a:t>RA21 aims to increase the ability of publishers to ensure the integrity of content on both institutional and commercial platforms.</a:t>
            </a:r>
          </a:p>
        </p:txBody>
      </p:sp>
      <p:pic>
        <p:nvPicPr>
          <p:cNvPr id="131" name="Shape 131" descr="Image result for snowflake"/>
          <p:cNvPicPr preferRelativeResize="0"/>
          <p:nvPr/>
        </p:nvPicPr>
        <p:blipFill rotWithShape="1">
          <a:blip r:embed="rId3">
            <a:alphaModFix/>
          </a:blip>
          <a:srcRect t="33306"/>
          <a:stretch/>
        </p:blipFill>
        <p:spPr>
          <a:xfrm>
            <a:off x="7080175" y="1275400"/>
            <a:ext cx="2394875" cy="1143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worked well in this environment</a:t>
            </a:r>
          </a:p>
        </p:txBody>
      </p:sp>
      <p:sp>
        <p:nvSpPr>
          <p:cNvPr id="3" name="Footer Placeholder 2"/>
          <p:cNvSpPr>
            <a:spLocks noGrp="1"/>
          </p:cNvSpPr>
          <p:nvPr>
            <p:ph type="ftr" sz="quarter" idx="1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180" y="3929036"/>
            <a:ext cx="3669639" cy="23899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417638"/>
            <a:ext cx="4182533" cy="23526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417638"/>
            <a:ext cx="3599392" cy="2389996"/>
          </a:xfrm>
          <a:prstGeom prst="rect">
            <a:avLst/>
          </a:prstGeom>
        </p:spPr>
      </p:pic>
    </p:spTree>
    <p:extLst>
      <p:ext uri="{BB962C8B-B14F-4D97-AF65-F5344CB8AC3E}">
        <p14:creationId xmlns:p14="http://schemas.microsoft.com/office/powerpoint/2010/main" val="406806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95300" y="464409"/>
            <a:ext cx="8915400" cy="1143001"/>
          </a:xfrm>
          <a:prstGeom prst="rect">
            <a:avLst/>
          </a:prstGeom>
          <a:noFill/>
          <a:ln>
            <a:noFill/>
          </a:ln>
        </p:spPr>
        <p:txBody>
          <a:bodyPr wrap="square" lIns="45700" tIns="45700" rIns="45700" bIns="45700" anchor="t" anchorCtr="0">
            <a:noAutofit/>
          </a:bodyPr>
          <a:lstStyle/>
          <a:p>
            <a:pPr marL="0" marR="0" lvl="0" indent="-254000" algn="ctr" rtl="0">
              <a:lnSpc>
                <a:spcPct val="100000"/>
              </a:lnSpc>
              <a:spcBef>
                <a:spcPts val="0"/>
              </a:spcBef>
              <a:spcAft>
                <a:spcPts val="0"/>
              </a:spcAft>
              <a:buClr>
                <a:srgbClr val="404040"/>
              </a:buClr>
              <a:buSzPct val="100000"/>
              <a:buFont typeface="Calibri"/>
              <a:buNone/>
            </a:pPr>
            <a:r>
              <a:rPr lang="en-US" sz="4000" b="0" i="0" u="none" strike="noStrike" cap="none">
                <a:solidFill>
                  <a:srgbClr val="404040"/>
                </a:solidFill>
                <a:latin typeface="Calibri"/>
                <a:ea typeface="Calibri"/>
                <a:cs typeface="Calibri"/>
                <a:sym typeface="Calibri"/>
              </a:rPr>
              <a:t>What about Privacy?</a:t>
            </a:r>
          </a:p>
        </p:txBody>
      </p:sp>
      <p:sp>
        <p:nvSpPr>
          <p:cNvPr id="137" name="Shape 137"/>
          <p:cNvSpPr txBox="1">
            <a:spLocks noGrp="1"/>
          </p:cNvSpPr>
          <p:nvPr>
            <p:ph type="body" idx="1"/>
          </p:nvPr>
        </p:nvSpPr>
        <p:spPr>
          <a:xfrm>
            <a:off x="495300" y="1339849"/>
            <a:ext cx="8915400" cy="4756151"/>
          </a:xfrm>
          <a:prstGeom prst="rect">
            <a:avLst/>
          </a:prstGeom>
          <a:noFill/>
          <a:ln>
            <a:noFill/>
          </a:ln>
        </p:spPr>
        <p:txBody>
          <a:bodyPr wrap="square" lIns="45700" tIns="45700" rIns="45700" bIns="45700" anchor="t" anchorCtr="0">
            <a:noAutofit/>
          </a:bodyPr>
          <a:lstStyle/>
          <a:p>
            <a:pPr marL="0" marR="0" lvl="0" indent="-146050" algn="ctr" rtl="0">
              <a:lnSpc>
                <a:spcPct val="100000"/>
              </a:lnSpc>
              <a:spcBef>
                <a:spcPts val="0"/>
              </a:spcBef>
              <a:spcAft>
                <a:spcPts val="0"/>
              </a:spcAft>
              <a:buClr>
                <a:srgbClr val="00B0F0"/>
              </a:buClr>
              <a:buSzPct val="100000"/>
              <a:buFont typeface="Arial"/>
              <a:buNone/>
            </a:pPr>
            <a:r>
              <a:rPr lang="en-US" sz="2300" b="1" i="0" u="none" strike="noStrike" cap="none">
                <a:solidFill>
                  <a:srgbClr val="00B0F0"/>
                </a:solidFill>
                <a:latin typeface="Calibri"/>
                <a:ea typeface="Calibri"/>
                <a:cs typeface="Calibri"/>
                <a:sym typeface="Calibri"/>
              </a:rPr>
              <a:t>User privacy is one of the guiding principles of RA21</a:t>
            </a:r>
          </a:p>
          <a:p>
            <a:pPr marL="0" marR="0" lvl="0" indent="-69850" algn="ctr" rtl="0">
              <a:lnSpc>
                <a:spcPct val="100000"/>
              </a:lnSpc>
              <a:spcBef>
                <a:spcPts val="700"/>
              </a:spcBef>
              <a:spcAft>
                <a:spcPts val="0"/>
              </a:spcAft>
              <a:buClr>
                <a:srgbClr val="404040"/>
              </a:buClr>
              <a:buSzPct val="100000"/>
              <a:buFont typeface="Arial"/>
              <a:buNone/>
            </a:pPr>
            <a:endParaRPr sz="1100" b="0" i="0" u="none" strike="noStrike" cap="none">
              <a:solidFill>
                <a:srgbClr val="404040"/>
              </a:solidFill>
              <a:latin typeface="Calibri"/>
              <a:ea typeface="Calibri"/>
              <a:cs typeface="Calibri"/>
              <a:sym typeface="Calibri"/>
            </a:endParaRPr>
          </a:p>
          <a:p>
            <a:pPr marL="339470" marR="0" lvl="0" indent="-339470" algn="l" rtl="0">
              <a:lnSpc>
                <a:spcPct val="100000"/>
              </a:lnSpc>
              <a:spcBef>
                <a:spcPts val="700"/>
              </a:spcBef>
              <a:spcAft>
                <a:spcPts val="0"/>
              </a:spcAft>
              <a:buClr>
                <a:srgbClr val="404040"/>
              </a:buClr>
              <a:buSzPct val="100000"/>
              <a:buFont typeface="Arial"/>
              <a:buChar char="•"/>
            </a:pPr>
            <a:r>
              <a:rPr lang="en-US" sz="2000" b="0" i="0" u="none" strike="noStrike" cap="none">
                <a:solidFill>
                  <a:srgbClr val="404040"/>
                </a:solidFill>
                <a:latin typeface="Calibri"/>
                <a:ea typeface="Calibri"/>
                <a:cs typeface="Calibri"/>
                <a:sym typeface="Calibri"/>
              </a:rPr>
              <a:t>The General Data Protection Regulation and the e-privacy regulation proposal arising from the EU provide act as powerful input to the expectations of the project.</a:t>
            </a:r>
          </a:p>
          <a:p>
            <a:pPr marL="339470" marR="0" lvl="0" indent="-339470" algn="l" rtl="0">
              <a:lnSpc>
                <a:spcPct val="100000"/>
              </a:lnSpc>
              <a:spcBef>
                <a:spcPts val="700"/>
              </a:spcBef>
              <a:spcAft>
                <a:spcPts val="0"/>
              </a:spcAft>
              <a:buClr>
                <a:srgbClr val="404040"/>
              </a:buClr>
              <a:buSzPct val="100000"/>
              <a:buFont typeface="Arial"/>
              <a:buChar char="•"/>
            </a:pPr>
            <a:r>
              <a:rPr lang="en-US" sz="2000" b="0" i="0" u="none" strike="noStrike" cap="none">
                <a:solidFill>
                  <a:srgbClr val="404040"/>
                </a:solidFill>
                <a:latin typeface="Calibri"/>
                <a:ea typeface="Calibri"/>
                <a:cs typeface="Calibri"/>
                <a:sym typeface="Calibri"/>
              </a:rPr>
              <a:t>SAML federated authentication technology has in-built mechanisms for preserving privacy. </a:t>
            </a:r>
          </a:p>
          <a:p>
            <a:pPr marL="339470" marR="0" lvl="0" indent="-339470" algn="l" rtl="0">
              <a:lnSpc>
                <a:spcPct val="100000"/>
              </a:lnSpc>
              <a:spcBef>
                <a:spcPts val="700"/>
              </a:spcBef>
              <a:spcAft>
                <a:spcPts val="0"/>
              </a:spcAft>
              <a:buClr>
                <a:srgbClr val="404040"/>
              </a:buClr>
              <a:buSzPct val="100000"/>
              <a:buFont typeface="Arial"/>
              <a:buChar char="•"/>
            </a:pPr>
            <a:r>
              <a:rPr lang="en-US" sz="2000" b="0" i="0" u="none" strike="noStrike" cap="none">
                <a:solidFill>
                  <a:srgbClr val="404040"/>
                </a:solidFill>
                <a:latin typeface="Calibri"/>
                <a:ea typeface="Calibri"/>
                <a:cs typeface="Calibri"/>
                <a:sym typeface="Calibri"/>
              </a:rPr>
              <a:t>The institution</a:t>
            </a:r>
            <a:r>
              <a:rPr lang="en-US" sz="2000"/>
              <a:t> is</a:t>
            </a:r>
            <a:r>
              <a:rPr lang="en-US" sz="2000" b="0" i="0" u="none" strike="noStrike" cap="none">
                <a:solidFill>
                  <a:srgbClr val="404040"/>
                </a:solidFill>
                <a:latin typeface="Calibri"/>
                <a:ea typeface="Calibri"/>
                <a:cs typeface="Calibri"/>
                <a:sym typeface="Calibri"/>
              </a:rPr>
              <a:t> fully in control of what personally identifiable information is disclosed to a resource provider  </a:t>
            </a:r>
          </a:p>
          <a:p>
            <a:pPr marL="339470" marR="0" lvl="0" indent="-339470" algn="l" rtl="0">
              <a:lnSpc>
                <a:spcPct val="100000"/>
              </a:lnSpc>
              <a:spcBef>
                <a:spcPts val="700"/>
              </a:spcBef>
              <a:spcAft>
                <a:spcPts val="0"/>
              </a:spcAft>
              <a:buClr>
                <a:srgbClr val="404040"/>
              </a:buClr>
              <a:buSzPct val="100000"/>
              <a:buFont typeface="Arial"/>
              <a:buChar char="•"/>
            </a:pPr>
            <a:r>
              <a:rPr lang="en-US" sz="2000" b="0" i="0" u="none" strike="noStrike" cap="none">
                <a:solidFill>
                  <a:srgbClr val="404040"/>
                </a:solidFill>
                <a:latin typeface="Calibri"/>
                <a:ea typeface="Calibri"/>
                <a:cs typeface="Calibri"/>
                <a:sym typeface="Calibri"/>
              </a:rPr>
              <a:t>Academic SAML Identity Providers provide unique, persistent, but OPAQUE identifiers </a:t>
            </a:r>
          </a:p>
          <a:p>
            <a:pPr marL="339470" marR="0" lvl="0" indent="-339470" algn="l" rtl="0">
              <a:lnSpc>
                <a:spcPct val="100000"/>
              </a:lnSpc>
              <a:spcBef>
                <a:spcPts val="700"/>
              </a:spcBef>
              <a:spcAft>
                <a:spcPts val="0"/>
              </a:spcAft>
              <a:buClr>
                <a:srgbClr val="404040"/>
              </a:buClr>
              <a:buSzPct val="100000"/>
              <a:buFont typeface="Arial"/>
              <a:buChar char="•"/>
            </a:pPr>
            <a:r>
              <a:rPr lang="en-US" sz="2000" b="0" i="0" u="none" strike="noStrike" cap="none">
                <a:solidFill>
                  <a:srgbClr val="404040"/>
                </a:solidFill>
                <a:latin typeface="Calibri"/>
                <a:ea typeface="Calibri"/>
                <a:cs typeface="Calibri"/>
                <a:sym typeface="Calibri"/>
              </a:rPr>
              <a:t>Publishers may then ask for additional personal information from users via their normal registration processes, disclosing their privacy policies.</a:t>
            </a:r>
          </a:p>
        </p:txBody>
      </p:sp>
      <p:pic>
        <p:nvPicPr>
          <p:cNvPr id="138" name="Shape 138" descr="Image result for user privacy"/>
          <p:cNvPicPr preferRelativeResize="0"/>
          <p:nvPr/>
        </p:nvPicPr>
        <p:blipFill>
          <a:blip r:embed="rId3">
            <a:alphaModFix/>
          </a:blip>
          <a:stretch>
            <a:fillRect/>
          </a:stretch>
        </p:blipFill>
        <p:spPr>
          <a:xfrm>
            <a:off x="8379199" y="802750"/>
            <a:ext cx="1218648" cy="914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95300" y="312009"/>
            <a:ext cx="8915400" cy="1143000"/>
          </a:xfrm>
          <a:prstGeom prst="rect">
            <a:avLst/>
          </a:prstGeom>
          <a:noFill/>
          <a:ln>
            <a:noFill/>
          </a:ln>
        </p:spPr>
        <p:txBody>
          <a:bodyPr wrap="square" lIns="45700" tIns="45700" rIns="45700" bIns="45700" anchor="t" anchorCtr="0">
            <a:noAutofit/>
          </a:bodyPr>
          <a:lstStyle/>
          <a:p>
            <a:pPr marL="0" marR="0" lvl="0" indent="-254000" algn="ctr" rtl="0">
              <a:lnSpc>
                <a:spcPct val="100000"/>
              </a:lnSpc>
              <a:spcBef>
                <a:spcPts val="0"/>
              </a:spcBef>
              <a:spcAft>
                <a:spcPts val="0"/>
              </a:spcAft>
              <a:buClr>
                <a:srgbClr val="404040"/>
              </a:buClr>
              <a:buSzPct val="100000"/>
              <a:buFont typeface="Calibri"/>
              <a:buNone/>
            </a:pPr>
            <a:r>
              <a:rPr lang="en-US" sz="4000" b="0" i="0" u="none" strike="noStrike" cap="none">
                <a:solidFill>
                  <a:srgbClr val="404040"/>
                </a:solidFill>
                <a:latin typeface="Calibri"/>
                <a:ea typeface="Calibri"/>
                <a:cs typeface="Calibri"/>
                <a:sym typeface="Calibri"/>
              </a:rPr>
              <a:t>Outreach Activities</a:t>
            </a:r>
          </a:p>
        </p:txBody>
      </p:sp>
      <p:sp>
        <p:nvSpPr>
          <p:cNvPr id="144" name="Shape 144"/>
          <p:cNvSpPr txBox="1">
            <a:spLocks noGrp="1"/>
          </p:cNvSpPr>
          <p:nvPr>
            <p:ph type="body" idx="1"/>
          </p:nvPr>
        </p:nvSpPr>
        <p:spPr>
          <a:xfrm>
            <a:off x="495300" y="1111249"/>
            <a:ext cx="8915400" cy="4756200"/>
          </a:xfrm>
          <a:prstGeom prst="rect">
            <a:avLst/>
          </a:prstGeom>
          <a:noFill/>
          <a:ln>
            <a:noFill/>
          </a:ln>
        </p:spPr>
        <p:txBody>
          <a:bodyPr wrap="square" lIns="45700" tIns="45700" rIns="45700" bIns="45700" anchor="t" anchorCtr="0">
            <a:noAutofit/>
          </a:bodyPr>
          <a:lstStyle/>
          <a:p>
            <a:pPr marL="0" marR="0" lvl="0" indent="-127000" algn="l" rtl="0">
              <a:lnSpc>
                <a:spcPct val="100000"/>
              </a:lnSpc>
              <a:spcBef>
                <a:spcPts val="0"/>
              </a:spcBef>
              <a:spcAft>
                <a:spcPts val="0"/>
              </a:spcAft>
              <a:buClr>
                <a:srgbClr val="404040"/>
              </a:buClr>
              <a:buSzPct val="100000"/>
              <a:buFont typeface="Arial"/>
              <a:buNone/>
            </a:pPr>
            <a:r>
              <a:rPr lang="en-US" sz="2000" b="1" i="0" u="none" strike="noStrike" cap="none">
                <a:solidFill>
                  <a:srgbClr val="404040"/>
                </a:solidFill>
              </a:rPr>
              <a:t>CNI</a:t>
            </a:r>
            <a:r>
              <a:rPr lang="en-US" sz="2000" b="0" i="0" u="none" strike="noStrike" cap="none">
                <a:solidFill>
                  <a:srgbClr val="404040"/>
                </a:solidFill>
                <a:latin typeface="Calibri"/>
                <a:ea typeface="Calibri"/>
                <a:cs typeface="Calibri"/>
                <a:sym typeface="Calibri"/>
              </a:rPr>
              <a:t> -</a:t>
            </a:r>
            <a:r>
              <a:rPr lang="en-US" sz="2000"/>
              <a:t> </a:t>
            </a:r>
            <a:r>
              <a:rPr lang="en-US" sz="2000" b="0" i="0" u="none" strike="noStrike" cap="none">
                <a:solidFill>
                  <a:srgbClr val="404040"/>
                </a:solidFill>
                <a:latin typeface="Calibri"/>
                <a:ea typeface="Calibri"/>
                <a:cs typeface="Calibri"/>
                <a:sym typeface="Calibri"/>
              </a:rPr>
              <a:t>December</a:t>
            </a:r>
            <a:r>
              <a:rPr lang="en-US" sz="2000"/>
              <a:t> 20</a:t>
            </a:r>
            <a:r>
              <a:rPr lang="en-US" sz="2000" b="0" i="0" u="none" strike="noStrike" cap="none">
                <a:solidFill>
                  <a:srgbClr val="404040"/>
                </a:solidFill>
                <a:latin typeface="Calibri"/>
                <a:ea typeface="Calibri"/>
                <a:cs typeface="Calibri"/>
                <a:sym typeface="Calibri"/>
              </a:rPr>
              <a:t>16, April 2017</a:t>
            </a:r>
            <a:r>
              <a:rPr lang="en-US" sz="2000"/>
              <a:t> </a:t>
            </a:r>
          </a:p>
          <a:p>
            <a:pPr marL="0" marR="0" lvl="0" indent="-127000" algn="l" rtl="0">
              <a:lnSpc>
                <a:spcPct val="100000"/>
              </a:lnSpc>
              <a:spcBef>
                <a:spcPts val="700"/>
              </a:spcBef>
              <a:spcAft>
                <a:spcPts val="0"/>
              </a:spcAft>
              <a:buClr>
                <a:srgbClr val="404040"/>
              </a:buClr>
              <a:buSzPct val="100000"/>
              <a:buFont typeface="Arial"/>
              <a:buNone/>
            </a:pPr>
            <a:r>
              <a:rPr lang="en-US" sz="2000" b="1" i="0" u="none" strike="noStrike" cap="none">
                <a:solidFill>
                  <a:srgbClr val="404040"/>
                </a:solidFill>
              </a:rPr>
              <a:t>STM</a:t>
            </a:r>
            <a:r>
              <a:rPr lang="en-US" sz="2000" b="0" i="0" u="none" strike="noStrike" cap="none">
                <a:solidFill>
                  <a:srgbClr val="404040"/>
                </a:solidFill>
                <a:latin typeface="Calibri"/>
                <a:ea typeface="Calibri"/>
                <a:cs typeface="Calibri"/>
                <a:sym typeface="Calibri"/>
              </a:rPr>
              <a:t> - December 2016, July 2017, De</a:t>
            </a:r>
            <a:r>
              <a:rPr lang="en-US" sz="2000"/>
              <a:t>cember 2017</a:t>
            </a:r>
          </a:p>
          <a:p>
            <a:pPr marL="0" marR="0" lvl="0" indent="-127000" algn="l" rtl="0">
              <a:lnSpc>
                <a:spcPct val="100000"/>
              </a:lnSpc>
              <a:spcBef>
                <a:spcPts val="700"/>
              </a:spcBef>
              <a:spcAft>
                <a:spcPts val="0"/>
              </a:spcAft>
              <a:buClr>
                <a:srgbClr val="404040"/>
              </a:buClr>
              <a:buSzPct val="100000"/>
              <a:buFont typeface="Arial"/>
              <a:buNone/>
            </a:pPr>
            <a:r>
              <a:rPr lang="en-US" sz="2000" b="1" i="0" u="none" strike="noStrike" cap="none">
                <a:solidFill>
                  <a:srgbClr val="404040"/>
                </a:solidFill>
              </a:rPr>
              <a:t>SSP </a:t>
            </a:r>
            <a:r>
              <a:rPr lang="en-US" sz="2000" b="0" i="0" u="none" strike="noStrike" cap="none">
                <a:solidFill>
                  <a:srgbClr val="404040"/>
                </a:solidFill>
                <a:latin typeface="Calibri"/>
                <a:ea typeface="Calibri"/>
                <a:cs typeface="Calibri"/>
                <a:sym typeface="Calibri"/>
              </a:rPr>
              <a:t>- May 201</a:t>
            </a:r>
            <a:r>
              <a:rPr lang="en-US" sz="2000"/>
              <a:t>7</a:t>
            </a:r>
          </a:p>
          <a:p>
            <a:pPr marL="0" marR="0" lvl="0" indent="-127000" algn="l" rtl="0">
              <a:lnSpc>
                <a:spcPct val="100000"/>
              </a:lnSpc>
              <a:spcBef>
                <a:spcPts val="700"/>
              </a:spcBef>
              <a:spcAft>
                <a:spcPts val="0"/>
              </a:spcAft>
              <a:buClr>
                <a:srgbClr val="404040"/>
              </a:buClr>
              <a:buSzPct val="100000"/>
              <a:buFont typeface="Arial"/>
              <a:buNone/>
            </a:pPr>
            <a:r>
              <a:rPr lang="en-US" sz="2000" b="1" i="0" u="none" strike="noStrike" cap="none">
                <a:solidFill>
                  <a:srgbClr val="404040"/>
                </a:solidFill>
              </a:rPr>
              <a:t>JISC</a:t>
            </a:r>
            <a:r>
              <a:rPr lang="en-US" sz="2000" b="0" i="0" u="none" strike="noStrike" cap="none">
                <a:solidFill>
                  <a:srgbClr val="404040"/>
                </a:solidFill>
                <a:latin typeface="Calibri"/>
                <a:ea typeface="Calibri"/>
                <a:cs typeface="Calibri"/>
                <a:sym typeface="Calibri"/>
              </a:rPr>
              <a:t> - July 2017</a:t>
            </a:r>
          </a:p>
          <a:p>
            <a:pPr marL="0" lvl="0" indent="-127000" rtl="0">
              <a:spcBef>
                <a:spcPts val="0"/>
              </a:spcBef>
              <a:buClr>
                <a:srgbClr val="404040"/>
              </a:buClr>
              <a:buSzPct val="100000"/>
              <a:buFont typeface="Arial"/>
              <a:buNone/>
            </a:pPr>
            <a:r>
              <a:rPr lang="en-US" sz="2000" b="1"/>
              <a:t>AGLIN Forum</a:t>
            </a:r>
            <a:r>
              <a:rPr lang="en-US" sz="2000"/>
              <a:t> - August 2017 </a:t>
            </a:r>
          </a:p>
          <a:p>
            <a:pPr marL="0" lvl="0" indent="-127000" rtl="0">
              <a:spcBef>
                <a:spcPts val="0"/>
              </a:spcBef>
              <a:buClr>
                <a:srgbClr val="404040"/>
              </a:buClr>
              <a:buSzPct val="100000"/>
              <a:buFont typeface="Arial"/>
              <a:buNone/>
            </a:pPr>
            <a:r>
              <a:rPr lang="en-US" sz="2000" b="1"/>
              <a:t>SURF </a:t>
            </a:r>
            <a:r>
              <a:rPr lang="en-US" sz="2000"/>
              <a:t>- September 2017 Utrecht</a:t>
            </a:r>
          </a:p>
          <a:p>
            <a:pPr marL="0" lvl="0" indent="-127000" rtl="0">
              <a:spcBef>
                <a:spcPts val="0"/>
              </a:spcBef>
              <a:buClr>
                <a:srgbClr val="404040"/>
              </a:buClr>
              <a:buSzPct val="100000"/>
              <a:buFont typeface="Arial"/>
              <a:buNone/>
            </a:pPr>
            <a:r>
              <a:rPr lang="en-US" sz="2000" b="1"/>
              <a:t>Internet2</a:t>
            </a:r>
            <a:r>
              <a:rPr lang="en-US" sz="2000"/>
              <a:t> - October 2017 San Francisco</a:t>
            </a:r>
          </a:p>
          <a:p>
            <a:pPr marL="0" marR="0" lvl="0" indent="-127000" algn="l" rtl="0">
              <a:lnSpc>
                <a:spcPct val="100000"/>
              </a:lnSpc>
              <a:spcBef>
                <a:spcPts val="700"/>
              </a:spcBef>
              <a:spcAft>
                <a:spcPts val="0"/>
              </a:spcAft>
              <a:buClr>
                <a:srgbClr val="404040"/>
              </a:buClr>
              <a:buSzPct val="100000"/>
              <a:buFont typeface="Arial"/>
              <a:buNone/>
            </a:pPr>
            <a:r>
              <a:rPr lang="en-US" sz="2000" b="1" i="0" u="none" strike="noStrike" cap="none">
                <a:solidFill>
                  <a:srgbClr val="404040"/>
                </a:solidFill>
              </a:rPr>
              <a:t>Charleston Conference</a:t>
            </a:r>
            <a:r>
              <a:rPr lang="en-US" sz="2000" b="0" i="0" u="none" strike="noStrike" cap="none">
                <a:solidFill>
                  <a:srgbClr val="404040"/>
                </a:solidFill>
                <a:latin typeface="Calibri"/>
                <a:ea typeface="Calibri"/>
                <a:cs typeface="Calibri"/>
                <a:sym typeface="Calibri"/>
              </a:rPr>
              <a:t> - November</a:t>
            </a:r>
            <a:r>
              <a:rPr lang="en-US" sz="2000"/>
              <a:t> 10, </a:t>
            </a:r>
            <a:r>
              <a:rPr lang="en-US" sz="2000" b="0" i="0" u="none" strike="noStrike" cap="none">
                <a:solidFill>
                  <a:srgbClr val="404040"/>
                </a:solidFill>
                <a:latin typeface="Calibri"/>
                <a:ea typeface="Calibri"/>
                <a:cs typeface="Calibri"/>
                <a:sym typeface="Calibri"/>
              </a:rPr>
              <a:t> 2017</a:t>
            </a:r>
          </a:p>
          <a:p>
            <a:pPr marL="0" marR="0" lvl="0" indent="-127000" algn="l" rtl="0">
              <a:lnSpc>
                <a:spcPct val="100000"/>
              </a:lnSpc>
              <a:spcBef>
                <a:spcPts val="700"/>
              </a:spcBef>
              <a:spcAft>
                <a:spcPts val="0"/>
              </a:spcAft>
              <a:buClr>
                <a:srgbClr val="404040"/>
              </a:buClr>
              <a:buSzPct val="100000"/>
              <a:buFont typeface="Arial"/>
              <a:buNone/>
            </a:pPr>
            <a:r>
              <a:rPr lang="en-US" sz="2000" b="1"/>
              <a:t>UKSG</a:t>
            </a:r>
            <a:r>
              <a:rPr lang="en-US" sz="2000"/>
              <a:t> - November 16, 2017</a:t>
            </a:r>
          </a:p>
          <a:p>
            <a:pPr marL="0" marR="0" lvl="0" indent="-127000" algn="l" rtl="0">
              <a:lnSpc>
                <a:spcPct val="100000"/>
              </a:lnSpc>
              <a:spcBef>
                <a:spcPts val="700"/>
              </a:spcBef>
              <a:spcAft>
                <a:spcPts val="0"/>
              </a:spcAft>
              <a:buClr>
                <a:srgbClr val="404040"/>
              </a:buClr>
              <a:buSzPct val="100000"/>
              <a:buFont typeface="Arial"/>
              <a:buNone/>
            </a:pPr>
            <a:r>
              <a:rPr lang="en-US" sz="2000" b="1"/>
              <a:t>CCC </a:t>
            </a:r>
            <a:r>
              <a:rPr lang="en-US" sz="2000"/>
              <a:t>- hosted webinar November 16, 2017 </a:t>
            </a:r>
          </a:p>
          <a:p>
            <a:pPr marL="0" marR="0" lvl="0" indent="-127000" algn="l" rtl="0">
              <a:lnSpc>
                <a:spcPct val="100000"/>
              </a:lnSpc>
              <a:spcBef>
                <a:spcPts val="700"/>
              </a:spcBef>
              <a:spcAft>
                <a:spcPts val="0"/>
              </a:spcAft>
              <a:buClr>
                <a:srgbClr val="404040"/>
              </a:buClr>
              <a:buSzPct val="100000"/>
              <a:buFont typeface="Arial"/>
              <a:buNone/>
            </a:pPr>
            <a:r>
              <a:rPr lang="en-US" sz="2000" b="1"/>
              <a:t>ALA</a:t>
            </a:r>
            <a:r>
              <a:rPr lang="en-US" sz="2000"/>
              <a:t> Midwinter - January 20-24, 2018 Denver</a:t>
            </a:r>
          </a:p>
          <a:p>
            <a:pPr marL="0" marR="0" lvl="0" indent="-127000" algn="l" rtl="0">
              <a:lnSpc>
                <a:spcPct val="100000"/>
              </a:lnSpc>
              <a:spcBef>
                <a:spcPts val="700"/>
              </a:spcBef>
              <a:spcAft>
                <a:spcPts val="0"/>
              </a:spcAft>
              <a:buClr>
                <a:srgbClr val="404040"/>
              </a:buClr>
              <a:buSzPct val="100000"/>
              <a:buFont typeface="Arial"/>
              <a:buNone/>
            </a:pPr>
            <a:r>
              <a:rPr lang="en-US" sz="2000" b="1"/>
              <a:t>PSP</a:t>
            </a:r>
            <a:r>
              <a:rPr lang="en-US" sz="2000"/>
              <a:t> - February 7-9, 2018 DC</a:t>
            </a:r>
          </a:p>
          <a:p>
            <a:pPr marL="0" marR="0" lvl="0" indent="-127000" algn="l" rtl="0">
              <a:lnSpc>
                <a:spcPct val="100000"/>
              </a:lnSpc>
              <a:spcBef>
                <a:spcPts val="700"/>
              </a:spcBef>
              <a:spcAft>
                <a:spcPts val="0"/>
              </a:spcAft>
              <a:buClr>
                <a:srgbClr val="404040"/>
              </a:buClr>
              <a:buSzPct val="100000"/>
              <a:buFont typeface="Arial"/>
              <a:buNone/>
            </a:pPr>
            <a:r>
              <a:rPr lang="en-US" sz="2000" b="1" i="0" u="none" strike="noStrike" cap="none">
                <a:solidFill>
                  <a:srgbClr val="404040"/>
                </a:solidFill>
              </a:rPr>
              <a:t>MLA</a:t>
            </a:r>
            <a:r>
              <a:rPr lang="en-US" sz="2000" b="0" i="0" u="none" strike="noStrike" cap="none">
                <a:solidFill>
                  <a:srgbClr val="404040"/>
                </a:solidFill>
                <a:latin typeface="Calibri"/>
                <a:ea typeface="Calibri"/>
                <a:cs typeface="Calibri"/>
                <a:sym typeface="Calibri"/>
              </a:rPr>
              <a:t> - May 18-23, 201</a:t>
            </a:r>
            <a:r>
              <a:rPr lang="en-US" sz="2000"/>
              <a:t>8, Atlanta</a:t>
            </a:r>
          </a:p>
          <a:p>
            <a:pPr marL="0" lvl="0" indent="-127000" rtl="0">
              <a:spcBef>
                <a:spcPts val="0"/>
              </a:spcBef>
              <a:buClr>
                <a:srgbClr val="404040"/>
              </a:buClr>
              <a:buSzPct val="100000"/>
              <a:buFont typeface="Arial"/>
              <a:buNone/>
            </a:pPr>
            <a:r>
              <a:rPr lang="en-US" sz="2000" b="1"/>
              <a:t>SSP</a:t>
            </a:r>
            <a:r>
              <a:rPr lang="en-US" sz="2000"/>
              <a:t> - May 30 - June 1, 2018, Chicago</a:t>
            </a:r>
          </a:p>
          <a:p>
            <a:pPr marL="0" marR="0" lvl="0" indent="-127000" algn="l" rtl="0">
              <a:lnSpc>
                <a:spcPct val="100000"/>
              </a:lnSpc>
              <a:spcBef>
                <a:spcPts val="700"/>
              </a:spcBef>
              <a:spcAft>
                <a:spcPts val="0"/>
              </a:spcAft>
              <a:buClr>
                <a:srgbClr val="404040"/>
              </a:buClr>
              <a:buSzPct val="100000"/>
              <a:buFont typeface="Arial"/>
              <a:buNone/>
            </a:pPr>
            <a:endParaRPr sz="2000" b="0" i="0" u="none" strike="noStrike" cap="none">
              <a:solidFill>
                <a:srgbClr val="404040"/>
              </a:solidFill>
              <a:latin typeface="Calibri"/>
              <a:ea typeface="Calibri"/>
              <a:cs typeface="Calibri"/>
              <a:sym typeface="Calibri"/>
            </a:endParaRPr>
          </a:p>
          <a:p>
            <a:pPr marL="0" lvl="0" indent="-127000" rtl="0">
              <a:spcBef>
                <a:spcPts val="0"/>
              </a:spcBef>
              <a:buClr>
                <a:srgbClr val="404040"/>
              </a:buClr>
              <a:buSzPct val="62500"/>
              <a:buFont typeface="Arial"/>
              <a:buNone/>
            </a:pPr>
            <a:endParaRPr/>
          </a:p>
          <a:p>
            <a:pPr marL="0" marR="0" lvl="0" indent="-127000" algn="l" rtl="0">
              <a:lnSpc>
                <a:spcPct val="100000"/>
              </a:lnSpc>
              <a:spcBef>
                <a:spcPts val="700"/>
              </a:spcBef>
              <a:spcAft>
                <a:spcPts val="0"/>
              </a:spcAft>
              <a:buClr>
                <a:srgbClr val="404040"/>
              </a:buClr>
              <a:buSzPct val="100000"/>
              <a:buFont typeface="Arial"/>
              <a:buNone/>
            </a:pPr>
            <a:endParaRPr sz="2000"/>
          </a:p>
          <a:p>
            <a:pPr marL="0" marR="0" lvl="0" indent="-127000" algn="l" rtl="0">
              <a:lnSpc>
                <a:spcPct val="100000"/>
              </a:lnSpc>
              <a:spcBef>
                <a:spcPts val="700"/>
              </a:spcBef>
              <a:spcAft>
                <a:spcPts val="0"/>
              </a:spcAft>
              <a:buClr>
                <a:srgbClr val="404040"/>
              </a:buClr>
              <a:buSzPct val="62500"/>
              <a:buFont typeface="Arial"/>
              <a:buNone/>
            </a:pPr>
            <a:endParaRPr/>
          </a:p>
          <a:p>
            <a:pPr marL="0" marR="0" lvl="0" indent="-127000" algn="l" rtl="0">
              <a:lnSpc>
                <a:spcPct val="100000"/>
              </a:lnSpc>
              <a:spcBef>
                <a:spcPts val="700"/>
              </a:spcBef>
              <a:spcAft>
                <a:spcPts val="0"/>
              </a:spcAft>
              <a:buClr>
                <a:srgbClr val="404040"/>
              </a:buClr>
              <a:buSzPct val="100000"/>
              <a:buFont typeface="Arial"/>
              <a:buNone/>
            </a:pPr>
            <a:endParaRPr sz="2000" b="0" i="0" u="none" strike="noStrike" cap="none">
              <a:solidFill>
                <a:srgbClr val="404040"/>
              </a:solidFill>
              <a:latin typeface="Calibri"/>
              <a:ea typeface="Calibri"/>
              <a:cs typeface="Calibri"/>
              <a:sym typeface="Calibri"/>
            </a:endParaRPr>
          </a:p>
        </p:txBody>
      </p:sp>
      <p:pic>
        <p:nvPicPr>
          <p:cNvPr id="145" name="Shape 145" descr="Image result for microphone and crowd"/>
          <p:cNvPicPr preferRelativeResize="0"/>
          <p:nvPr/>
        </p:nvPicPr>
        <p:blipFill>
          <a:blip r:embed="rId3">
            <a:alphaModFix/>
          </a:blip>
          <a:stretch>
            <a:fillRect/>
          </a:stretch>
        </p:blipFill>
        <p:spPr>
          <a:xfrm>
            <a:off x="7300475" y="1004025"/>
            <a:ext cx="2216350" cy="1477550"/>
          </a:xfrm>
          <a:prstGeom prst="rect">
            <a:avLst/>
          </a:prstGeom>
          <a:noFill/>
          <a:ln>
            <a:noFill/>
          </a:ln>
        </p:spPr>
      </p:pic>
      <p:sp>
        <p:nvSpPr>
          <p:cNvPr id="146" name="Shape 146"/>
          <p:cNvSpPr txBox="1"/>
          <p:nvPr/>
        </p:nvSpPr>
        <p:spPr>
          <a:xfrm>
            <a:off x="5427725" y="4180825"/>
            <a:ext cx="7041300" cy="8214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147" name="Shape 147"/>
          <p:cNvSpPr txBox="1"/>
          <p:nvPr/>
        </p:nvSpPr>
        <p:spPr>
          <a:xfrm>
            <a:off x="6234550" y="4144150"/>
            <a:ext cx="7041300" cy="8214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148" name="Shape 148"/>
          <p:cNvSpPr txBox="1"/>
          <p:nvPr/>
        </p:nvSpPr>
        <p:spPr>
          <a:xfrm>
            <a:off x="6301725" y="2727100"/>
            <a:ext cx="3215100" cy="3655500"/>
          </a:xfrm>
          <a:prstGeom prst="rect">
            <a:avLst/>
          </a:prstGeom>
          <a:solidFill>
            <a:srgbClr val="D0E0E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Clr>
                <a:schemeClr val="dk1"/>
              </a:buClr>
              <a:buSzPct val="91666"/>
              <a:buFont typeface="Arial"/>
              <a:buNone/>
            </a:pPr>
            <a:r>
              <a:rPr lang="en-US" sz="1200" b="1"/>
              <a:t>RA21 in the News</a:t>
            </a:r>
          </a:p>
          <a:p>
            <a:pPr lvl="0">
              <a:spcBef>
                <a:spcPts val="0"/>
              </a:spcBef>
              <a:buClr>
                <a:schemeClr val="dk1"/>
              </a:buClr>
              <a:buFont typeface="Arial"/>
              <a:buNone/>
            </a:pPr>
            <a:endParaRPr sz="1200"/>
          </a:p>
          <a:p>
            <a:pPr lvl="0">
              <a:spcBef>
                <a:spcPts val="0"/>
              </a:spcBef>
              <a:buClr>
                <a:schemeClr val="dk1"/>
              </a:buClr>
              <a:buSzPct val="91666"/>
              <a:buFont typeface="Arial"/>
              <a:buNone/>
            </a:pPr>
            <a:r>
              <a:rPr lang="en-US" sz="1200"/>
              <a:t>UKSG Insight – Opinion Pieces: “Easy access to the version of record (VoR) could help combat piracy: views from a publishing technologist” Author:  Tasha Mellins-Cohen. 10 July 2017.</a:t>
            </a:r>
          </a:p>
          <a:p>
            <a:pPr lvl="0">
              <a:spcBef>
                <a:spcPts val="0"/>
              </a:spcBef>
              <a:buClr>
                <a:schemeClr val="dk1"/>
              </a:buClr>
              <a:buFont typeface="Arial"/>
              <a:buNone/>
            </a:pPr>
            <a:endParaRPr sz="1200"/>
          </a:p>
          <a:p>
            <a:pPr lvl="0">
              <a:spcBef>
                <a:spcPts val="0"/>
              </a:spcBef>
              <a:buClr>
                <a:schemeClr val="dk1"/>
              </a:buClr>
              <a:buSzPct val="91666"/>
              <a:buFont typeface="Arial"/>
              <a:buNone/>
            </a:pPr>
            <a:r>
              <a:rPr lang="en-US" sz="1200"/>
              <a:t>Society for Scholarly Publishing – Scholarly Kitchen: “Failure to Deliver: Reaching Users in an Increasingly Mobile World” Author: Todd Carpenter. 15 June 2017.</a:t>
            </a:r>
          </a:p>
          <a:p>
            <a:pPr lvl="0">
              <a:spcBef>
                <a:spcPts val="0"/>
              </a:spcBef>
              <a:buClr>
                <a:schemeClr val="dk1"/>
              </a:buClr>
              <a:buFont typeface="Arial"/>
              <a:buNone/>
            </a:pPr>
            <a:endParaRPr sz="1200"/>
          </a:p>
          <a:p>
            <a:pPr lvl="0">
              <a:spcBef>
                <a:spcPts val="0"/>
              </a:spcBef>
              <a:buClr>
                <a:schemeClr val="dk1"/>
              </a:buClr>
              <a:buSzPct val="91666"/>
              <a:buFont typeface="Arial"/>
              <a:buNone/>
            </a:pPr>
            <a:r>
              <a:rPr lang="en-US" sz="1200"/>
              <a:t>Library Learning Space: “RA21 and libraries” 16 May 2017.</a:t>
            </a:r>
          </a:p>
          <a:p>
            <a:pPr lvl="0">
              <a:spcBef>
                <a:spcPts val="0"/>
              </a:spcBef>
              <a:buClr>
                <a:schemeClr val="dk1"/>
              </a:buClr>
              <a:buFont typeface="Arial"/>
              <a:buNone/>
            </a:pPr>
            <a:endParaRPr sz="1200"/>
          </a:p>
          <a:p>
            <a:pPr lvl="0" rtl="0">
              <a:spcBef>
                <a:spcPts val="0"/>
              </a:spcBef>
              <a:buNone/>
            </a:pPr>
            <a:r>
              <a:rPr lang="en-US" sz="1200"/>
              <a:t>Index Data: “RA21 Project aims to ease remote access to licensed content” Author: Peter Murray.  19 December 2016.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95300" y="464409"/>
            <a:ext cx="8915400" cy="1143001"/>
          </a:xfrm>
          <a:prstGeom prst="rect">
            <a:avLst/>
          </a:prstGeom>
          <a:noFill/>
          <a:ln>
            <a:noFill/>
          </a:ln>
        </p:spPr>
        <p:txBody>
          <a:bodyPr wrap="square" lIns="45700" tIns="45700" rIns="45700" bIns="45700" anchor="t" anchorCtr="0">
            <a:noAutofit/>
          </a:bodyPr>
          <a:lstStyle/>
          <a:p>
            <a:pPr marL="0" marR="0" lvl="0" indent="-254000" algn="ctr" rtl="0">
              <a:lnSpc>
                <a:spcPct val="100000"/>
              </a:lnSpc>
              <a:spcBef>
                <a:spcPts val="0"/>
              </a:spcBef>
              <a:spcAft>
                <a:spcPts val="0"/>
              </a:spcAft>
              <a:buClr>
                <a:srgbClr val="404040"/>
              </a:buClr>
              <a:buSzPct val="100000"/>
              <a:buFont typeface="Calibri"/>
              <a:buNone/>
            </a:pPr>
            <a:r>
              <a:rPr lang="en-US" sz="4000" b="0" i="0" u="none" strike="noStrike" cap="none">
                <a:solidFill>
                  <a:srgbClr val="404040"/>
                </a:solidFill>
                <a:latin typeface="Calibri"/>
                <a:ea typeface="Calibri"/>
                <a:cs typeface="Calibri"/>
                <a:sym typeface="Calibri"/>
              </a:rPr>
              <a:t>RA21 Position Paper</a:t>
            </a:r>
          </a:p>
        </p:txBody>
      </p:sp>
      <p:sp>
        <p:nvSpPr>
          <p:cNvPr id="154" name="Shape 154"/>
          <p:cNvSpPr/>
          <p:nvPr/>
        </p:nvSpPr>
        <p:spPr>
          <a:xfrm>
            <a:off x="762000" y="1524000"/>
            <a:ext cx="8534400" cy="4525963"/>
          </a:xfrm>
          <a:prstGeom prst="rect">
            <a:avLst/>
          </a:prstGeom>
          <a:noFill/>
          <a:ln>
            <a:noFill/>
          </a:ln>
        </p:spPr>
        <p:txBody>
          <a:bodyPr wrap="square" lIns="91425" tIns="45700" rIns="91425" bIns="45700" anchor="t" anchorCtr="0">
            <a:noAutofit/>
          </a:bodyPr>
          <a:lstStyle/>
          <a:p>
            <a:pPr marL="0" marR="0" lvl="0" indent="-177800" algn="ctr" rtl="0">
              <a:lnSpc>
                <a:spcPct val="100000"/>
              </a:lnSpc>
              <a:spcBef>
                <a:spcPts val="0"/>
              </a:spcBef>
              <a:spcAft>
                <a:spcPts val="0"/>
              </a:spcAft>
              <a:buClr>
                <a:schemeClr val="dk1"/>
              </a:buClr>
              <a:buSzPct val="100000"/>
              <a:buFont typeface="Arial"/>
              <a:buNone/>
            </a:pPr>
            <a:r>
              <a:rPr lang="en-US" sz="2800" b="1" i="1" u="none" strike="noStrike" cap="none">
                <a:solidFill>
                  <a:schemeClr val="dk1"/>
                </a:solidFill>
                <a:latin typeface="Calibri"/>
                <a:ea typeface="Calibri"/>
                <a:cs typeface="Calibri"/>
                <a:sym typeface="Calibri"/>
              </a:rPr>
              <a:t>Still in DRAFT</a:t>
            </a:r>
          </a:p>
          <a:p>
            <a:pPr marL="342900" marR="0" lvl="0" indent="-34290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Audience: Identity Providers and Federation Operators</a:t>
            </a:r>
          </a:p>
          <a:p>
            <a:pPr marL="0" marR="0" lvl="0" indent="-177800" algn="l" rtl="0">
              <a:lnSpc>
                <a:spcPct val="100000"/>
              </a:lnSpc>
              <a:spcBef>
                <a:spcPts val="560"/>
              </a:spcBef>
              <a:spcAft>
                <a:spcPts val="0"/>
              </a:spcAft>
              <a:buClr>
                <a:schemeClr val="dk1"/>
              </a:buClr>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Topic: Metadata Extensions and Session Management recommendations</a:t>
            </a:r>
          </a:p>
          <a:p>
            <a:pPr marL="0" marR="0" lvl="0" indent="-177800" algn="l" rtl="0">
              <a:lnSpc>
                <a:spcPct val="100000"/>
              </a:lnSpc>
              <a:spcBef>
                <a:spcPts val="560"/>
              </a:spcBef>
              <a:spcAft>
                <a:spcPts val="0"/>
              </a:spcAft>
              <a:buClr>
                <a:schemeClr val="dk1"/>
              </a:buClr>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Goal: areas that identity providers and federation operators can work on today to immediately start improving the user’s identity discovery experience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95300" y="464409"/>
            <a:ext cx="8915400" cy="1143001"/>
          </a:xfrm>
          <a:prstGeom prst="rect">
            <a:avLst/>
          </a:prstGeom>
          <a:noFill/>
          <a:ln>
            <a:noFill/>
          </a:ln>
        </p:spPr>
        <p:txBody>
          <a:bodyPr wrap="square" lIns="45700" tIns="45700" rIns="45700" bIns="45700" anchor="t" anchorCtr="0">
            <a:noAutofit/>
          </a:bodyPr>
          <a:lstStyle/>
          <a:p>
            <a:pPr marL="0" marR="0" lvl="0" indent="-254000" algn="ctr" rtl="0">
              <a:lnSpc>
                <a:spcPct val="100000"/>
              </a:lnSpc>
              <a:spcBef>
                <a:spcPts val="0"/>
              </a:spcBef>
              <a:spcAft>
                <a:spcPts val="0"/>
              </a:spcAft>
              <a:buClr>
                <a:srgbClr val="404040"/>
              </a:buClr>
              <a:buSzPct val="100000"/>
              <a:buFont typeface="Calibri"/>
              <a:buNone/>
            </a:pPr>
            <a:r>
              <a:rPr lang="en-US" sz="4000" b="0" i="0" u="none" strike="noStrike" cap="none">
                <a:solidFill>
                  <a:srgbClr val="404040"/>
                </a:solidFill>
                <a:latin typeface="Calibri"/>
                <a:ea typeface="Calibri"/>
                <a:cs typeface="Calibri"/>
                <a:sym typeface="Calibri"/>
              </a:rPr>
              <a:t>Pilot Participation</a:t>
            </a:r>
          </a:p>
        </p:txBody>
      </p:sp>
      <p:sp>
        <p:nvSpPr>
          <p:cNvPr id="160" name="Shape 160"/>
          <p:cNvSpPr txBox="1">
            <a:spLocks noGrp="1"/>
          </p:cNvSpPr>
          <p:nvPr>
            <p:ph type="body" idx="1"/>
          </p:nvPr>
        </p:nvSpPr>
        <p:spPr>
          <a:xfrm>
            <a:off x="495300" y="997808"/>
            <a:ext cx="8915400" cy="4956000"/>
          </a:xfrm>
          <a:prstGeom prst="rect">
            <a:avLst/>
          </a:prstGeom>
          <a:noFill/>
          <a:ln>
            <a:noFill/>
          </a:ln>
        </p:spPr>
        <p:txBody>
          <a:bodyPr wrap="square" lIns="45700" tIns="45700" rIns="45700" bIns="45700" anchor="t" anchorCtr="0">
            <a:noAutofit/>
          </a:bodyPr>
          <a:lstStyle/>
          <a:p>
            <a:pPr marL="0" marR="0" lvl="3" indent="-228600" algn="l" rtl="0">
              <a:lnSpc>
                <a:spcPct val="88000"/>
              </a:lnSpc>
              <a:spcBef>
                <a:spcPts val="0"/>
              </a:spcBef>
              <a:spcAft>
                <a:spcPts val="0"/>
              </a:spcAft>
              <a:buClr>
                <a:srgbClr val="404040"/>
              </a:buClr>
              <a:buSzPct val="150000"/>
              <a:buFont typeface="Arial"/>
              <a:buNone/>
            </a:pPr>
            <a:r>
              <a:rPr lang="en-US" sz="2400"/>
              <a:t>Agreed goals:</a:t>
            </a:r>
          </a:p>
          <a:p>
            <a:pPr marL="742950" marR="0" lvl="1" indent="-285750" algn="l" rtl="0">
              <a:lnSpc>
                <a:spcPct val="88000"/>
              </a:lnSpc>
              <a:spcBef>
                <a:spcPts val="400"/>
              </a:spcBef>
              <a:spcAft>
                <a:spcPts val="0"/>
              </a:spcAft>
              <a:buClr>
                <a:srgbClr val="404040"/>
              </a:buClr>
              <a:buSzPct val="150000"/>
              <a:buFont typeface="Arial"/>
              <a:buChar char="–"/>
            </a:pPr>
            <a:r>
              <a:rPr lang="en-US" sz="2400" b="0" i="0" u="none" strike="noStrike" cap="none">
                <a:solidFill>
                  <a:srgbClr val="404040"/>
                </a:solidFill>
                <a:latin typeface="Calibri"/>
                <a:ea typeface="Calibri"/>
                <a:cs typeface="Calibri"/>
                <a:sym typeface="Calibri"/>
              </a:rPr>
              <a:t>Working demoable system, with publisher platforms integrated with the WAYF Cloud</a:t>
            </a:r>
          </a:p>
          <a:p>
            <a:pPr marL="457200" marR="0" lvl="1" indent="-228600" algn="l" rtl="0">
              <a:lnSpc>
                <a:spcPct val="88000"/>
              </a:lnSpc>
              <a:spcBef>
                <a:spcPts val="400"/>
              </a:spcBef>
              <a:spcAft>
                <a:spcPts val="0"/>
              </a:spcAft>
              <a:buClr>
                <a:srgbClr val="404040"/>
              </a:buClr>
              <a:buSzPct val="150000"/>
              <a:buFont typeface="Arial"/>
              <a:buNone/>
            </a:pPr>
            <a:endParaRPr sz="2400" b="0" i="0" u="none" strike="noStrike" cap="none">
              <a:solidFill>
                <a:srgbClr val="404040"/>
              </a:solidFill>
              <a:latin typeface="Calibri"/>
              <a:ea typeface="Calibri"/>
              <a:cs typeface="Calibri"/>
              <a:sym typeface="Calibri"/>
            </a:endParaRPr>
          </a:p>
          <a:p>
            <a:pPr marL="742950" marR="0" lvl="1" indent="-285750" algn="l" rtl="0">
              <a:lnSpc>
                <a:spcPct val="88000"/>
              </a:lnSpc>
              <a:spcBef>
                <a:spcPts val="400"/>
              </a:spcBef>
              <a:spcAft>
                <a:spcPts val="0"/>
              </a:spcAft>
              <a:buClr>
                <a:srgbClr val="404040"/>
              </a:buClr>
              <a:buSzPct val="150000"/>
              <a:buFont typeface="Arial"/>
              <a:buChar char="–"/>
            </a:pPr>
            <a:r>
              <a:rPr lang="en-US" sz="2400" b="0" i="0" u="none" strike="noStrike" cap="none">
                <a:solidFill>
                  <a:srgbClr val="404040"/>
                </a:solidFill>
                <a:latin typeface="Calibri"/>
                <a:ea typeface="Calibri"/>
                <a:cs typeface="Calibri"/>
                <a:sym typeface="Calibri"/>
              </a:rPr>
              <a:t>A public Github repository with the source of the WAYF Cloud with an Open Source License</a:t>
            </a:r>
          </a:p>
          <a:p>
            <a:pPr marL="457200" marR="0" lvl="1" indent="-228600" algn="l" rtl="0">
              <a:lnSpc>
                <a:spcPct val="88000"/>
              </a:lnSpc>
              <a:spcBef>
                <a:spcPts val="400"/>
              </a:spcBef>
              <a:spcAft>
                <a:spcPts val="0"/>
              </a:spcAft>
              <a:buClr>
                <a:srgbClr val="404040"/>
              </a:buClr>
              <a:buSzPct val="150000"/>
              <a:buFont typeface="Arial"/>
              <a:buNone/>
            </a:pPr>
            <a:endParaRPr sz="2400" b="0" i="0" u="none" strike="noStrike" cap="none">
              <a:solidFill>
                <a:srgbClr val="404040"/>
              </a:solidFill>
              <a:latin typeface="Calibri"/>
              <a:ea typeface="Calibri"/>
              <a:cs typeface="Calibri"/>
              <a:sym typeface="Calibri"/>
            </a:endParaRPr>
          </a:p>
          <a:p>
            <a:pPr marL="742950" marR="0" lvl="1" indent="-285750" algn="l" rtl="0">
              <a:lnSpc>
                <a:spcPct val="88000"/>
              </a:lnSpc>
              <a:spcBef>
                <a:spcPts val="400"/>
              </a:spcBef>
              <a:spcAft>
                <a:spcPts val="0"/>
              </a:spcAft>
              <a:buClr>
                <a:srgbClr val="404040"/>
              </a:buClr>
              <a:buSzPct val="150000"/>
              <a:buFont typeface="Arial"/>
              <a:buChar char="–"/>
            </a:pPr>
            <a:r>
              <a:rPr lang="en-US" sz="2400" b="0" i="0" u="none" strike="noStrike" cap="none">
                <a:solidFill>
                  <a:srgbClr val="404040"/>
                </a:solidFill>
                <a:latin typeface="Calibri"/>
                <a:ea typeface="Calibri"/>
                <a:cs typeface="Calibri"/>
                <a:sym typeface="Calibri"/>
              </a:rPr>
              <a:t>A report with the results from user testing</a:t>
            </a:r>
          </a:p>
          <a:p>
            <a:pPr marL="457200" marR="0" lvl="1" indent="-228600" algn="l" rtl="0">
              <a:lnSpc>
                <a:spcPct val="88000"/>
              </a:lnSpc>
              <a:spcBef>
                <a:spcPts val="400"/>
              </a:spcBef>
              <a:spcAft>
                <a:spcPts val="0"/>
              </a:spcAft>
              <a:buClr>
                <a:srgbClr val="404040"/>
              </a:buClr>
              <a:buSzPct val="150000"/>
              <a:buFont typeface="Arial"/>
              <a:buNone/>
            </a:pPr>
            <a:endParaRPr sz="2400" b="0" i="0" u="none" strike="noStrike" cap="none">
              <a:solidFill>
                <a:srgbClr val="404040"/>
              </a:solidFill>
              <a:latin typeface="Calibri"/>
              <a:ea typeface="Calibri"/>
              <a:cs typeface="Calibri"/>
              <a:sym typeface="Calibri"/>
            </a:endParaRPr>
          </a:p>
          <a:p>
            <a:pPr marL="742950" marR="0" lvl="1" indent="-285750" algn="l" rtl="0">
              <a:lnSpc>
                <a:spcPct val="88000"/>
              </a:lnSpc>
              <a:spcBef>
                <a:spcPts val="400"/>
              </a:spcBef>
              <a:spcAft>
                <a:spcPts val="0"/>
              </a:spcAft>
              <a:buClr>
                <a:srgbClr val="404040"/>
              </a:buClr>
              <a:buSzPct val="150000"/>
              <a:buFont typeface="Arial"/>
              <a:buChar char="–"/>
            </a:pPr>
            <a:r>
              <a:rPr lang="en-US" sz="2400" b="0" i="0" u="none" strike="noStrike" cap="none">
                <a:solidFill>
                  <a:srgbClr val="404040"/>
                </a:solidFill>
                <a:latin typeface="Calibri"/>
                <a:ea typeface="Calibri"/>
                <a:cs typeface="Calibri"/>
                <a:sym typeface="Calibri"/>
              </a:rPr>
              <a:t>A set of recommendations for the governance and other operational aspects of the WAYF Cloud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95300" y="464409"/>
            <a:ext cx="8915400" cy="1143001"/>
          </a:xfrm>
          <a:prstGeom prst="rect">
            <a:avLst/>
          </a:prstGeom>
          <a:noFill/>
          <a:ln>
            <a:noFill/>
          </a:ln>
        </p:spPr>
        <p:txBody>
          <a:bodyPr wrap="square" lIns="45700" tIns="45700" rIns="45700" bIns="45700" anchor="t" anchorCtr="0">
            <a:noAutofit/>
          </a:bodyPr>
          <a:lstStyle/>
          <a:p>
            <a:pPr marL="0" marR="0" lvl="0" indent="-254000" algn="ctr" rtl="0">
              <a:lnSpc>
                <a:spcPct val="100000"/>
              </a:lnSpc>
              <a:spcBef>
                <a:spcPts val="0"/>
              </a:spcBef>
              <a:spcAft>
                <a:spcPts val="0"/>
              </a:spcAft>
              <a:buClr>
                <a:srgbClr val="404040"/>
              </a:buClr>
              <a:buSzPct val="100000"/>
              <a:buFont typeface="Calibri"/>
              <a:buNone/>
            </a:pPr>
            <a:r>
              <a:rPr lang="en-US" sz="4000" b="0" i="0" u="none" strike="noStrike" cap="none">
                <a:solidFill>
                  <a:srgbClr val="404040"/>
                </a:solidFill>
                <a:latin typeface="Calibri"/>
                <a:ea typeface="Calibri"/>
                <a:cs typeface="Calibri"/>
                <a:sym typeface="Calibri"/>
              </a:rPr>
              <a:t>Who’s Involved</a:t>
            </a:r>
          </a:p>
        </p:txBody>
      </p:sp>
      <p:sp>
        <p:nvSpPr>
          <p:cNvPr id="166" name="Shape 166"/>
          <p:cNvSpPr txBox="1">
            <a:spLocks noGrp="1"/>
          </p:cNvSpPr>
          <p:nvPr>
            <p:ph type="body" idx="1"/>
          </p:nvPr>
        </p:nvSpPr>
        <p:spPr>
          <a:xfrm>
            <a:off x="495300" y="1303796"/>
            <a:ext cx="4230812" cy="5281939"/>
          </a:xfrm>
          <a:prstGeom prst="rect">
            <a:avLst/>
          </a:prstGeom>
          <a:noFill/>
          <a:ln>
            <a:noFill/>
          </a:ln>
        </p:spPr>
        <p:txBody>
          <a:bodyPr wrap="square" lIns="45700" tIns="45700" rIns="45700" bIns="45700" anchor="t" anchorCtr="0">
            <a:noAutofit/>
          </a:bodyPr>
          <a:lstStyle/>
          <a:p>
            <a:pPr marL="342900" marR="0" lvl="3" indent="-342900" algn="l" rtl="0">
              <a:lnSpc>
                <a:spcPct val="90000"/>
              </a:lnSpc>
              <a:spcBef>
                <a:spcPts val="0"/>
              </a:spcBef>
              <a:spcAft>
                <a:spcPts val="0"/>
              </a:spcAft>
              <a:buClr>
                <a:srgbClr val="404040"/>
              </a:buClr>
              <a:buSzPct val="150000"/>
              <a:buFont typeface="Arial"/>
              <a:buChar char="•"/>
            </a:pPr>
            <a:r>
              <a:rPr lang="en-US" sz="2100" b="0" i="0" u="none" strike="noStrike" cap="none">
                <a:solidFill>
                  <a:srgbClr val="404040"/>
                </a:solidFill>
                <a:latin typeface="Calibri"/>
                <a:ea typeface="Calibri"/>
                <a:cs typeface="Calibri"/>
                <a:sym typeface="Calibri"/>
              </a:rPr>
              <a:t>Constituted as a joint NISO/STM initiative</a:t>
            </a:r>
          </a:p>
          <a:p>
            <a:pPr marL="342900" marR="0" lvl="3" indent="-342900" algn="l" rtl="0">
              <a:lnSpc>
                <a:spcPct val="90000"/>
              </a:lnSpc>
              <a:spcBef>
                <a:spcPts val="700"/>
              </a:spcBef>
              <a:spcAft>
                <a:spcPts val="0"/>
              </a:spcAft>
              <a:buClr>
                <a:srgbClr val="404040"/>
              </a:buClr>
              <a:buSzPct val="150000"/>
              <a:buFont typeface="Arial"/>
              <a:buChar char="•"/>
            </a:pPr>
            <a:r>
              <a:rPr lang="en-US" sz="2100" b="0" i="0" u="none" strike="noStrike" cap="none">
                <a:solidFill>
                  <a:srgbClr val="404040"/>
                </a:solidFill>
                <a:latin typeface="Calibri"/>
                <a:ea typeface="Calibri"/>
                <a:cs typeface="Calibri"/>
                <a:sym typeface="Calibri"/>
              </a:rPr>
              <a:t>Initial funding provided by participating publishers</a:t>
            </a:r>
          </a:p>
          <a:p>
            <a:pPr marL="342900" marR="0" lvl="3" indent="-342900" algn="l" rtl="0">
              <a:lnSpc>
                <a:spcPct val="90000"/>
              </a:lnSpc>
              <a:spcBef>
                <a:spcPts val="700"/>
              </a:spcBef>
              <a:spcAft>
                <a:spcPts val="0"/>
              </a:spcAft>
              <a:buClr>
                <a:srgbClr val="404040"/>
              </a:buClr>
              <a:buSzPct val="150000"/>
              <a:buFont typeface="Arial"/>
              <a:buNone/>
            </a:pPr>
            <a:endParaRPr sz="2100" b="0" i="0" u="none" strike="noStrike" cap="none">
              <a:solidFill>
                <a:srgbClr val="404040"/>
              </a:solidFill>
              <a:latin typeface="Calibri"/>
              <a:ea typeface="Calibri"/>
              <a:cs typeface="Calibri"/>
              <a:sym typeface="Calibri"/>
            </a:endParaRPr>
          </a:p>
          <a:p>
            <a:pPr marL="342900" marR="0" lvl="3" indent="-342900" algn="l" rtl="0">
              <a:lnSpc>
                <a:spcPct val="90000"/>
              </a:lnSpc>
              <a:spcBef>
                <a:spcPts val="700"/>
              </a:spcBef>
              <a:spcAft>
                <a:spcPts val="0"/>
              </a:spcAft>
              <a:buClr>
                <a:srgbClr val="404040"/>
              </a:buClr>
              <a:buSzPct val="150000"/>
              <a:buFont typeface="Arial"/>
              <a:buNone/>
            </a:pPr>
            <a:endParaRPr sz="2100" b="0" i="0" u="none" strike="noStrike" cap="none">
              <a:solidFill>
                <a:srgbClr val="404040"/>
              </a:solidFill>
              <a:latin typeface="Calibri"/>
              <a:ea typeface="Calibri"/>
              <a:cs typeface="Calibri"/>
              <a:sym typeface="Calibri"/>
            </a:endParaRPr>
          </a:p>
          <a:p>
            <a:pPr marL="342900" marR="0" lvl="3" indent="-342900" algn="l" rtl="0">
              <a:lnSpc>
                <a:spcPct val="90000"/>
              </a:lnSpc>
              <a:spcBef>
                <a:spcPts val="700"/>
              </a:spcBef>
              <a:spcAft>
                <a:spcPts val="0"/>
              </a:spcAft>
              <a:buClr>
                <a:srgbClr val="404040"/>
              </a:buClr>
              <a:buSzPct val="150000"/>
              <a:buFont typeface="Arial"/>
              <a:buChar char="•"/>
            </a:pPr>
            <a:r>
              <a:rPr lang="en-US" sz="2100" b="0" i="0" u="none" strike="noStrike" cap="none">
                <a:solidFill>
                  <a:srgbClr val="404040"/>
                </a:solidFill>
                <a:latin typeface="Calibri"/>
                <a:ea typeface="Calibri"/>
                <a:cs typeface="Calibri"/>
                <a:sym typeface="Calibri"/>
              </a:rPr>
              <a:t>Two dedicated staff brought on board to drive pilots:</a:t>
            </a:r>
          </a:p>
          <a:p>
            <a:pPr marL="342900" marR="0" lvl="0" indent="-342900" algn="l" rtl="0">
              <a:lnSpc>
                <a:spcPct val="100000"/>
              </a:lnSpc>
              <a:spcBef>
                <a:spcPts val="700"/>
              </a:spcBef>
              <a:spcAft>
                <a:spcPts val="0"/>
              </a:spcAft>
              <a:buClr>
                <a:srgbClr val="404040"/>
              </a:buClr>
              <a:buSzPct val="100000"/>
              <a:buFont typeface="Arial"/>
              <a:buNone/>
            </a:pPr>
            <a:endParaRPr sz="2400" b="0" i="0" u="none" strike="noStrike" cap="none">
              <a:solidFill>
                <a:srgbClr val="404040"/>
              </a:solidFill>
              <a:latin typeface="Calibri"/>
              <a:ea typeface="Calibri"/>
              <a:cs typeface="Calibri"/>
              <a:sym typeface="Calibri"/>
            </a:endParaRPr>
          </a:p>
          <a:p>
            <a:pPr marL="342900" marR="0" lvl="0" indent="-342900" algn="l" rtl="0">
              <a:lnSpc>
                <a:spcPct val="100000"/>
              </a:lnSpc>
              <a:spcBef>
                <a:spcPts val="700"/>
              </a:spcBef>
              <a:spcAft>
                <a:spcPts val="0"/>
              </a:spcAft>
              <a:buClr>
                <a:srgbClr val="404040"/>
              </a:buClr>
              <a:buSzPct val="100000"/>
              <a:buFont typeface="Arial"/>
              <a:buNone/>
            </a:pPr>
            <a:endParaRPr sz="2400" b="0" i="0" u="none" strike="noStrike" cap="none">
              <a:solidFill>
                <a:srgbClr val="404040"/>
              </a:solidFill>
              <a:latin typeface="Calibri"/>
              <a:ea typeface="Calibri"/>
              <a:cs typeface="Calibri"/>
              <a:sym typeface="Calibri"/>
            </a:endParaRPr>
          </a:p>
          <a:p>
            <a:pPr marL="342900" marR="0" lvl="0" indent="-342900" algn="l" rtl="0">
              <a:lnSpc>
                <a:spcPct val="100000"/>
              </a:lnSpc>
              <a:spcBef>
                <a:spcPts val="700"/>
              </a:spcBef>
              <a:spcAft>
                <a:spcPts val="0"/>
              </a:spcAft>
              <a:buClr>
                <a:srgbClr val="404040"/>
              </a:buClr>
              <a:buSzPct val="100000"/>
              <a:buFont typeface="Arial"/>
              <a:buNone/>
            </a:pPr>
            <a:endParaRPr sz="2400" b="0" i="0" u="none" strike="noStrike" cap="none">
              <a:solidFill>
                <a:srgbClr val="404040"/>
              </a:solidFill>
              <a:latin typeface="Calibri"/>
              <a:ea typeface="Calibri"/>
              <a:cs typeface="Calibri"/>
              <a:sym typeface="Calibri"/>
            </a:endParaRPr>
          </a:p>
          <a:p>
            <a:pPr marL="342900" marR="0" lvl="0" indent="-342900" algn="l" rtl="0">
              <a:lnSpc>
                <a:spcPct val="100000"/>
              </a:lnSpc>
              <a:spcBef>
                <a:spcPts val="700"/>
              </a:spcBef>
              <a:spcAft>
                <a:spcPts val="0"/>
              </a:spcAft>
              <a:buClr>
                <a:srgbClr val="404040"/>
              </a:buClr>
              <a:buSzPct val="100000"/>
              <a:buFont typeface="Arial"/>
              <a:buNone/>
            </a:pPr>
            <a:endParaRPr sz="2400" b="0" i="0" u="none" strike="noStrike" cap="none">
              <a:solidFill>
                <a:srgbClr val="404040"/>
              </a:solidFill>
              <a:latin typeface="Calibri"/>
              <a:ea typeface="Calibri"/>
              <a:cs typeface="Calibri"/>
              <a:sym typeface="Calibri"/>
            </a:endParaRPr>
          </a:p>
          <a:p>
            <a:pPr marL="0" marR="0" lvl="0" indent="-152400" algn="l" rtl="0">
              <a:lnSpc>
                <a:spcPct val="100000"/>
              </a:lnSpc>
              <a:spcBef>
                <a:spcPts val="700"/>
              </a:spcBef>
              <a:spcAft>
                <a:spcPts val="0"/>
              </a:spcAft>
              <a:buClr>
                <a:srgbClr val="404040"/>
              </a:buClr>
              <a:buSzPct val="100000"/>
              <a:buFont typeface="Arial"/>
              <a:buNone/>
            </a:pPr>
            <a:endParaRPr sz="2400" b="0" i="0" u="none" strike="noStrike" cap="none">
              <a:solidFill>
                <a:srgbClr val="404040"/>
              </a:solidFill>
              <a:latin typeface="Calibri"/>
              <a:ea typeface="Calibri"/>
              <a:cs typeface="Calibri"/>
              <a:sym typeface="Calibri"/>
            </a:endParaRPr>
          </a:p>
        </p:txBody>
      </p:sp>
      <p:grpSp>
        <p:nvGrpSpPr>
          <p:cNvPr id="167" name="Shape 167"/>
          <p:cNvGrpSpPr/>
          <p:nvPr/>
        </p:nvGrpSpPr>
        <p:grpSpPr>
          <a:xfrm>
            <a:off x="822483" y="4059839"/>
            <a:ext cx="3576446" cy="1997564"/>
            <a:chOff x="0" y="0"/>
            <a:chExt cx="3576446" cy="1997564"/>
          </a:xfrm>
        </p:grpSpPr>
        <p:sp>
          <p:nvSpPr>
            <p:cNvPr id="168" name="Shape 168"/>
            <p:cNvSpPr/>
            <p:nvPr/>
          </p:nvSpPr>
          <p:spPr>
            <a:xfrm>
              <a:off x="0" y="0"/>
              <a:ext cx="3576446" cy="968469"/>
            </a:xfrm>
            <a:prstGeom prst="roundRect">
              <a:avLst>
                <a:gd name="adj" fmla="val 10000"/>
              </a:avLst>
            </a:prstGeom>
            <a:solidFill>
              <a:schemeClr val="accent1"/>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9" name="Shape 169"/>
            <p:cNvSpPr txBox="1"/>
            <p:nvPr/>
          </p:nvSpPr>
          <p:spPr>
            <a:xfrm>
              <a:off x="812136" y="0"/>
              <a:ext cx="2764309" cy="968469"/>
            </a:xfrm>
            <a:prstGeom prst="rect">
              <a:avLst/>
            </a:prstGeom>
            <a:noFill/>
            <a:ln>
              <a:noFill/>
            </a:ln>
          </p:spPr>
          <p:txBody>
            <a:bodyPr wrap="square" lIns="72375" tIns="72375" rIns="72375" bIns="72375" anchor="t" anchorCtr="0">
              <a:noAutofit/>
            </a:bodyPr>
            <a:lstStyle/>
            <a:p>
              <a:pPr marL="0" marR="0" lvl="0" indent="-120650" algn="l" rtl="0">
                <a:lnSpc>
                  <a:spcPct val="90000"/>
                </a:lnSpc>
                <a:spcBef>
                  <a:spcPts val="0"/>
                </a:spcBef>
                <a:spcAft>
                  <a:spcPts val="0"/>
                </a:spcAft>
                <a:buClr>
                  <a:schemeClr val="lt1"/>
                </a:buClr>
                <a:buSzPct val="100000"/>
                <a:buFont typeface="Calibri"/>
                <a:buNone/>
              </a:pPr>
              <a:r>
                <a:rPr lang="en-US" sz="1900" b="0" i="0" u="none" strike="noStrike" cap="none">
                  <a:solidFill>
                    <a:schemeClr val="lt1"/>
                  </a:solidFill>
                  <a:latin typeface="Calibri"/>
                  <a:ea typeface="Calibri"/>
                  <a:cs typeface="Calibri"/>
                  <a:sym typeface="Calibri"/>
                </a:rPr>
                <a:t>Julia Wallace</a:t>
              </a:r>
            </a:p>
            <a:p>
              <a:pPr marL="114300" marR="0" lvl="1" indent="-114300" algn="l" rtl="0">
                <a:lnSpc>
                  <a:spcPct val="90000"/>
                </a:lnSpc>
                <a:spcBef>
                  <a:spcPts val="665"/>
                </a:spcBef>
                <a:spcAft>
                  <a:spcPts val="0"/>
                </a:spcAft>
                <a:buClr>
                  <a:schemeClr val="lt1"/>
                </a:buClr>
                <a:buSzPct val="100000"/>
                <a:buFont typeface="Calibri"/>
                <a:buChar char="•"/>
              </a:pPr>
              <a:r>
                <a:rPr lang="en-US" sz="1500" b="0" i="0" u="none" strike="noStrike" cap="none">
                  <a:solidFill>
                    <a:schemeClr val="lt1"/>
                  </a:solidFill>
                  <a:latin typeface="Calibri"/>
                  <a:ea typeface="Calibri"/>
                  <a:cs typeface="Calibri"/>
                  <a:sym typeface="Calibri"/>
                </a:rPr>
                <a:t>Program Director</a:t>
              </a:r>
            </a:p>
            <a:p>
              <a:pPr marL="114300" marR="0" lvl="1" indent="-114300" algn="l" rtl="0">
                <a:lnSpc>
                  <a:spcPct val="90000"/>
                </a:lnSpc>
                <a:spcBef>
                  <a:spcPts val="225"/>
                </a:spcBef>
                <a:spcAft>
                  <a:spcPts val="0"/>
                </a:spcAft>
                <a:buClr>
                  <a:schemeClr val="lt1"/>
                </a:buClr>
                <a:buSzPct val="100000"/>
                <a:buFont typeface="Calibri"/>
                <a:buChar char="•"/>
              </a:pPr>
              <a:r>
                <a:rPr lang="en-US" sz="1500" b="0" i="0" u="none" strike="noStrike" cap="none">
                  <a:solidFill>
                    <a:schemeClr val="lt1"/>
                  </a:solidFill>
                  <a:latin typeface="Calibri"/>
                  <a:ea typeface="Calibri"/>
                  <a:cs typeface="Calibri"/>
                  <a:sym typeface="Calibri"/>
                </a:rPr>
                <a:t>Julia@RA21.org</a:t>
              </a:r>
            </a:p>
          </p:txBody>
        </p:sp>
        <p:sp>
          <p:nvSpPr>
            <p:cNvPr id="170" name="Shape 170"/>
            <p:cNvSpPr/>
            <p:nvPr/>
          </p:nvSpPr>
          <p:spPr>
            <a:xfrm>
              <a:off x="96846" y="96846"/>
              <a:ext cx="715289" cy="774775"/>
            </a:xfrm>
            <a:prstGeom prst="roundRect">
              <a:avLst>
                <a:gd name="adj" fmla="val 10000"/>
              </a:avLst>
            </a:prstGeom>
            <a:blipFill rotWithShape="1">
              <a:blip r:embed="rId3">
                <a:alphaModFix/>
              </a:blip>
              <a:stretch>
                <a:fillRect/>
              </a:stretch>
            </a:blip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1" name="Shape 171"/>
            <p:cNvSpPr/>
            <p:nvPr/>
          </p:nvSpPr>
          <p:spPr>
            <a:xfrm>
              <a:off x="0" y="1029095"/>
              <a:ext cx="3576446" cy="968469"/>
            </a:xfrm>
            <a:prstGeom prst="roundRect">
              <a:avLst>
                <a:gd name="adj" fmla="val 10000"/>
              </a:avLst>
            </a:prstGeom>
            <a:solidFill>
              <a:schemeClr val="accent1"/>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2" name="Shape 172"/>
            <p:cNvSpPr txBox="1"/>
            <p:nvPr/>
          </p:nvSpPr>
          <p:spPr>
            <a:xfrm>
              <a:off x="812136" y="1029095"/>
              <a:ext cx="2764309" cy="968469"/>
            </a:xfrm>
            <a:prstGeom prst="rect">
              <a:avLst/>
            </a:prstGeom>
            <a:noFill/>
            <a:ln>
              <a:noFill/>
            </a:ln>
          </p:spPr>
          <p:txBody>
            <a:bodyPr wrap="square" lIns="72375" tIns="72375" rIns="72375" bIns="72375" anchor="t" anchorCtr="0">
              <a:noAutofit/>
            </a:bodyPr>
            <a:lstStyle/>
            <a:p>
              <a:pPr marL="0" marR="0" lvl="0" indent="-120650" algn="l" rtl="0">
                <a:lnSpc>
                  <a:spcPct val="90000"/>
                </a:lnSpc>
                <a:spcBef>
                  <a:spcPts val="0"/>
                </a:spcBef>
                <a:spcAft>
                  <a:spcPts val="0"/>
                </a:spcAft>
                <a:buClr>
                  <a:schemeClr val="lt1"/>
                </a:buClr>
                <a:buSzPct val="100000"/>
                <a:buFont typeface="Calibri"/>
                <a:buNone/>
              </a:pPr>
              <a:r>
                <a:rPr lang="en-US" sz="1900" b="0" i="0" u="none" strike="noStrike" cap="none">
                  <a:solidFill>
                    <a:schemeClr val="lt1"/>
                  </a:solidFill>
                  <a:latin typeface="Calibri"/>
                  <a:ea typeface="Calibri"/>
                  <a:cs typeface="Calibri"/>
                  <a:sym typeface="Calibri"/>
                </a:rPr>
                <a:t>Heather Flanagan</a:t>
              </a:r>
            </a:p>
            <a:p>
              <a:pPr marL="114300" marR="0" lvl="1" indent="-114300" algn="l" rtl="0">
                <a:lnSpc>
                  <a:spcPct val="90000"/>
                </a:lnSpc>
                <a:spcBef>
                  <a:spcPts val="665"/>
                </a:spcBef>
                <a:spcAft>
                  <a:spcPts val="0"/>
                </a:spcAft>
                <a:buClr>
                  <a:schemeClr val="lt1"/>
                </a:buClr>
                <a:buSzPct val="100000"/>
                <a:buFont typeface="Calibri"/>
                <a:buChar char="•"/>
              </a:pPr>
              <a:r>
                <a:rPr lang="en-US" sz="1500" b="0" i="0" u="none" strike="noStrike" cap="none">
                  <a:solidFill>
                    <a:schemeClr val="lt1"/>
                  </a:solidFill>
                  <a:latin typeface="Calibri"/>
                  <a:ea typeface="Calibri"/>
                  <a:cs typeface="Calibri"/>
                  <a:sym typeface="Calibri"/>
                </a:rPr>
                <a:t>Project Coordinator</a:t>
              </a:r>
            </a:p>
            <a:p>
              <a:pPr marL="114300" marR="0" lvl="1" indent="-114300" algn="l" rtl="0">
                <a:lnSpc>
                  <a:spcPct val="90000"/>
                </a:lnSpc>
                <a:spcBef>
                  <a:spcPts val="225"/>
                </a:spcBef>
                <a:spcAft>
                  <a:spcPts val="0"/>
                </a:spcAft>
                <a:buClr>
                  <a:schemeClr val="lt1"/>
                </a:buClr>
                <a:buSzPct val="100000"/>
                <a:buFont typeface="Calibri"/>
                <a:buChar char="•"/>
              </a:pPr>
              <a:r>
                <a:rPr lang="en-US" sz="1500" b="0" i="0" u="none" strike="noStrike" cap="none">
                  <a:solidFill>
                    <a:schemeClr val="lt1"/>
                  </a:solidFill>
                  <a:latin typeface="Calibri"/>
                  <a:ea typeface="Calibri"/>
                  <a:cs typeface="Calibri"/>
                  <a:sym typeface="Calibri"/>
                </a:rPr>
                <a:t>Heather@RA21.org</a:t>
              </a:r>
            </a:p>
          </p:txBody>
        </p:sp>
        <p:sp>
          <p:nvSpPr>
            <p:cNvPr id="173" name="Shape 173"/>
            <p:cNvSpPr/>
            <p:nvPr/>
          </p:nvSpPr>
          <p:spPr>
            <a:xfrm>
              <a:off x="96846" y="1162163"/>
              <a:ext cx="715289" cy="774775"/>
            </a:xfrm>
            <a:prstGeom prst="roundRect">
              <a:avLst>
                <a:gd name="adj" fmla="val 10000"/>
              </a:avLst>
            </a:prstGeom>
            <a:blipFill rotWithShape="1">
              <a:blip r:embed="rId4">
                <a:alphaModFix/>
              </a:blip>
              <a:stretch>
                <a:fillRect/>
              </a:stretch>
            </a:blip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174" name="Shape 174"/>
          <p:cNvSpPr txBox="1"/>
          <p:nvPr/>
        </p:nvSpPr>
        <p:spPr>
          <a:xfrm>
            <a:off x="5179888" y="1303795"/>
            <a:ext cx="4230812" cy="5281939"/>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None/>
            </a:pPr>
            <a:r>
              <a:rPr lang="en-US" sz="2100" b="0" i="0" u="none" strike="noStrike" cap="none">
                <a:solidFill>
                  <a:srgbClr val="3F3F3F"/>
                </a:solidFill>
                <a:latin typeface="Calibri"/>
                <a:ea typeface="Calibri"/>
                <a:cs typeface="Calibri"/>
                <a:sym typeface="Calibri"/>
              </a:rPr>
              <a:t>Steering community with stakeholders from library, vendor and identity management communities:</a:t>
            </a:r>
          </a:p>
          <a:p>
            <a:pPr marL="627063" marR="0" lvl="1" indent="-296863" algn="l" rtl="0">
              <a:lnSpc>
                <a:spcPct val="90000"/>
              </a:lnSpc>
              <a:spcBef>
                <a:spcPts val="0"/>
              </a:spcBef>
              <a:spcAft>
                <a:spcPts val="0"/>
              </a:spcAft>
              <a:buClr>
                <a:srgbClr val="3F3F3F"/>
              </a:buClr>
              <a:buSzPct val="100000"/>
              <a:buFont typeface="Arial"/>
              <a:buChar char="•"/>
            </a:pPr>
            <a:r>
              <a:rPr lang="en-US" sz="1400" b="0" i="0" u="none" strike="noStrike" cap="none">
                <a:solidFill>
                  <a:srgbClr val="3F3F3F"/>
                </a:solidFill>
                <a:latin typeface="Helvetica Neue"/>
                <a:ea typeface="Helvetica Neue"/>
                <a:cs typeface="Helvetica Neue"/>
                <a:sym typeface="Helvetica Neue"/>
              </a:rPr>
              <a:t>Chris Shillum, </a:t>
            </a:r>
            <a:r>
              <a:rPr lang="en-US" sz="1400" b="1" i="0" u="none" strike="noStrike" cap="none">
                <a:solidFill>
                  <a:srgbClr val="3F3F3F"/>
                </a:solidFill>
                <a:latin typeface="Helvetica Neue"/>
                <a:ea typeface="Helvetica Neue"/>
                <a:cs typeface="Helvetica Neue"/>
                <a:sym typeface="Helvetica Neue"/>
              </a:rPr>
              <a:t>Elsevier</a:t>
            </a:r>
            <a:r>
              <a:rPr lang="en-US" sz="1400" b="0" i="0" u="none" strike="noStrike" cap="none">
                <a:solidFill>
                  <a:srgbClr val="3F3F3F"/>
                </a:solidFill>
                <a:latin typeface="Helvetica Neue"/>
                <a:ea typeface="Helvetica Neue"/>
                <a:cs typeface="Helvetica Neue"/>
                <a:sym typeface="Helvetica Neue"/>
              </a:rPr>
              <a:t> (Co-chair)</a:t>
            </a:r>
          </a:p>
          <a:p>
            <a:pPr marL="627063" marR="0" lvl="1" indent="-296863" algn="l" rtl="0">
              <a:lnSpc>
                <a:spcPct val="90000"/>
              </a:lnSpc>
              <a:spcBef>
                <a:spcPts val="0"/>
              </a:spcBef>
              <a:spcAft>
                <a:spcPts val="0"/>
              </a:spcAft>
              <a:buClr>
                <a:srgbClr val="3F3F3F"/>
              </a:buClr>
              <a:buSzPct val="100000"/>
              <a:buFont typeface="Arial"/>
              <a:buChar char="•"/>
            </a:pPr>
            <a:r>
              <a:rPr lang="en-US" sz="1400" b="0" i="0" u="none" strike="noStrike" cap="none">
                <a:solidFill>
                  <a:srgbClr val="3F3F3F"/>
                </a:solidFill>
                <a:latin typeface="Helvetica Neue"/>
                <a:ea typeface="Helvetica Neue"/>
                <a:cs typeface="Helvetica Neue"/>
                <a:sym typeface="Helvetica Neue"/>
              </a:rPr>
              <a:t>Meltem Dincer, </a:t>
            </a:r>
            <a:r>
              <a:rPr lang="en-US" sz="1400" b="1" i="0" u="none" strike="noStrike" cap="none">
                <a:solidFill>
                  <a:srgbClr val="3F3F3F"/>
                </a:solidFill>
                <a:latin typeface="Helvetica Neue"/>
                <a:ea typeface="Helvetica Neue"/>
                <a:cs typeface="Helvetica Neue"/>
                <a:sym typeface="Helvetica Neue"/>
              </a:rPr>
              <a:t>Wiley</a:t>
            </a:r>
            <a:r>
              <a:rPr lang="en-US" sz="1400" b="0" i="0" u="none" strike="noStrike" cap="none">
                <a:solidFill>
                  <a:srgbClr val="3F3F3F"/>
                </a:solidFill>
                <a:latin typeface="Helvetica Neue"/>
                <a:ea typeface="Helvetica Neue"/>
                <a:cs typeface="Helvetica Neue"/>
                <a:sym typeface="Helvetica Neue"/>
              </a:rPr>
              <a:t> (Co-chair)</a:t>
            </a:r>
          </a:p>
          <a:p>
            <a:pPr marL="627063" marR="0" lvl="1" indent="-296863" algn="l" rtl="0">
              <a:lnSpc>
                <a:spcPct val="90000"/>
              </a:lnSpc>
              <a:spcBef>
                <a:spcPts val="0"/>
              </a:spcBef>
              <a:spcAft>
                <a:spcPts val="0"/>
              </a:spcAft>
              <a:buClr>
                <a:srgbClr val="3F3F3F"/>
              </a:buClr>
              <a:buSzPct val="100000"/>
              <a:buFont typeface="Arial"/>
              <a:buChar char="•"/>
            </a:pPr>
            <a:r>
              <a:rPr lang="en-US" sz="1400" b="0" i="0" u="none" strike="noStrike" cap="none">
                <a:solidFill>
                  <a:srgbClr val="3F3F3F"/>
                </a:solidFill>
                <a:latin typeface="Helvetica Neue"/>
                <a:ea typeface="Helvetica Neue"/>
                <a:cs typeface="Helvetica Neue"/>
                <a:sym typeface="Helvetica Neue"/>
              </a:rPr>
              <a:t>Gerry Grenier, </a:t>
            </a:r>
            <a:r>
              <a:rPr lang="en-US" sz="1400" b="1" i="0" u="none" strike="noStrike" cap="none">
                <a:solidFill>
                  <a:srgbClr val="3F3F3F"/>
                </a:solidFill>
                <a:latin typeface="Helvetica Neue"/>
                <a:ea typeface="Helvetica Neue"/>
                <a:cs typeface="Helvetica Neue"/>
                <a:sym typeface="Helvetica Neue"/>
              </a:rPr>
              <a:t>IEEE</a:t>
            </a:r>
          </a:p>
          <a:p>
            <a:pPr marL="627063" marR="0" lvl="1" indent="-296863" algn="l" rtl="0">
              <a:lnSpc>
                <a:spcPct val="90000"/>
              </a:lnSpc>
              <a:spcBef>
                <a:spcPts val="0"/>
              </a:spcBef>
              <a:spcAft>
                <a:spcPts val="0"/>
              </a:spcAft>
              <a:buClr>
                <a:srgbClr val="3F3F3F"/>
              </a:buClr>
              <a:buSzPct val="100000"/>
              <a:buFont typeface="Arial"/>
              <a:buChar char="•"/>
            </a:pPr>
            <a:r>
              <a:rPr lang="en-US" sz="1400" b="0" i="0" u="none" strike="noStrike" cap="none">
                <a:solidFill>
                  <a:srgbClr val="3F3F3F"/>
                </a:solidFill>
                <a:latin typeface="Helvetica Neue"/>
                <a:ea typeface="Helvetica Neue"/>
                <a:cs typeface="Helvetica Neue"/>
                <a:sym typeface="Helvetica Neue"/>
              </a:rPr>
              <a:t>Laird Barrett, </a:t>
            </a:r>
            <a:r>
              <a:rPr lang="en-US" sz="1400" b="1" i="0" u="none" strike="noStrike" cap="none">
                <a:solidFill>
                  <a:srgbClr val="3F3F3F"/>
                </a:solidFill>
                <a:latin typeface="Helvetica Neue"/>
                <a:ea typeface="Helvetica Neue"/>
                <a:cs typeface="Helvetica Neue"/>
                <a:sym typeface="Helvetica Neue"/>
              </a:rPr>
              <a:t>Springer Nature</a:t>
            </a:r>
          </a:p>
          <a:p>
            <a:pPr marL="627063" marR="0" lvl="1" indent="-296863" algn="l" rtl="0">
              <a:lnSpc>
                <a:spcPct val="90000"/>
              </a:lnSpc>
              <a:spcBef>
                <a:spcPts val="0"/>
              </a:spcBef>
              <a:spcAft>
                <a:spcPts val="0"/>
              </a:spcAft>
              <a:buClr>
                <a:srgbClr val="3F3F3F"/>
              </a:buClr>
              <a:buSzPct val="100000"/>
              <a:buFont typeface="Arial"/>
              <a:buChar char="•"/>
            </a:pPr>
            <a:r>
              <a:rPr lang="en-US" sz="1400" b="0" i="0" u="none" strike="noStrike" cap="none">
                <a:solidFill>
                  <a:srgbClr val="3F3F3F"/>
                </a:solidFill>
                <a:latin typeface="Helvetica Neue"/>
                <a:ea typeface="Helvetica Neue"/>
                <a:cs typeface="Helvetica Neue"/>
                <a:sym typeface="Helvetica Neue"/>
              </a:rPr>
              <a:t>Ralph Youngen, </a:t>
            </a:r>
            <a:r>
              <a:rPr lang="en-US" sz="1400" b="1" i="0" u="none" strike="noStrike" cap="none">
                <a:solidFill>
                  <a:srgbClr val="3F3F3F"/>
                </a:solidFill>
                <a:latin typeface="Helvetica Neue"/>
                <a:ea typeface="Helvetica Neue"/>
                <a:cs typeface="Helvetica Neue"/>
                <a:sym typeface="Helvetica Neue"/>
              </a:rPr>
              <a:t>American Chemical Society</a:t>
            </a:r>
          </a:p>
          <a:p>
            <a:pPr marL="627063" marR="0" lvl="1" indent="-296863" algn="l" rtl="0">
              <a:lnSpc>
                <a:spcPct val="90000"/>
              </a:lnSpc>
              <a:spcBef>
                <a:spcPts val="0"/>
              </a:spcBef>
              <a:spcAft>
                <a:spcPts val="0"/>
              </a:spcAft>
              <a:buClr>
                <a:srgbClr val="3F3F3F"/>
              </a:buClr>
              <a:buSzPct val="100000"/>
              <a:buFont typeface="Arial"/>
              <a:buChar char="•"/>
            </a:pPr>
            <a:r>
              <a:rPr lang="en-US" sz="1400" b="0" i="0" u="none" strike="noStrike" cap="none">
                <a:solidFill>
                  <a:srgbClr val="3F3F3F"/>
                </a:solidFill>
                <a:latin typeface="Helvetica Neue"/>
                <a:ea typeface="Helvetica Neue"/>
                <a:cs typeface="Helvetica Neue"/>
                <a:sym typeface="Helvetica Neue"/>
              </a:rPr>
              <a:t>Dan Ayala, </a:t>
            </a:r>
            <a:r>
              <a:rPr lang="en-US" sz="1400" b="1" i="0" u="none" strike="noStrike" cap="none">
                <a:solidFill>
                  <a:srgbClr val="3F3F3F"/>
                </a:solidFill>
                <a:latin typeface="Helvetica Neue"/>
                <a:ea typeface="Helvetica Neue"/>
                <a:cs typeface="Helvetica Neue"/>
                <a:sym typeface="Helvetica Neue"/>
              </a:rPr>
              <a:t>Proquest</a:t>
            </a:r>
          </a:p>
          <a:p>
            <a:pPr marL="627063" marR="0" lvl="1" indent="-296863" algn="l" rtl="0">
              <a:lnSpc>
                <a:spcPct val="90000"/>
              </a:lnSpc>
              <a:spcBef>
                <a:spcPts val="0"/>
              </a:spcBef>
              <a:spcAft>
                <a:spcPts val="0"/>
              </a:spcAft>
              <a:buClr>
                <a:srgbClr val="3F3F3F"/>
              </a:buClr>
              <a:buSzPct val="100000"/>
              <a:buFont typeface="Arial"/>
              <a:buChar char="•"/>
            </a:pPr>
            <a:r>
              <a:rPr lang="en-US" sz="1400" b="0" i="0" u="none" strike="noStrike" cap="none">
                <a:solidFill>
                  <a:srgbClr val="3F3F3F"/>
                </a:solidFill>
                <a:latin typeface="Helvetica Neue"/>
                <a:ea typeface="Helvetica Neue"/>
                <a:cs typeface="Helvetica Neue"/>
                <a:sym typeface="Helvetica Neue"/>
              </a:rPr>
              <a:t>Don Hamparian, </a:t>
            </a:r>
            <a:r>
              <a:rPr lang="en-US" sz="1400" b="1" i="0" u="none" strike="noStrike" cap="none">
                <a:solidFill>
                  <a:srgbClr val="3F3F3F"/>
                </a:solidFill>
                <a:latin typeface="Helvetica Neue"/>
                <a:ea typeface="Helvetica Neue"/>
                <a:cs typeface="Helvetica Neue"/>
                <a:sym typeface="Helvetica Neue"/>
              </a:rPr>
              <a:t>OCLC</a:t>
            </a:r>
          </a:p>
          <a:p>
            <a:pPr marL="627063" marR="0" lvl="1" indent="-296863" algn="l" rtl="0">
              <a:lnSpc>
                <a:spcPct val="90000"/>
              </a:lnSpc>
              <a:spcBef>
                <a:spcPts val="0"/>
              </a:spcBef>
              <a:spcAft>
                <a:spcPts val="0"/>
              </a:spcAft>
              <a:buClr>
                <a:srgbClr val="3F3F3F"/>
              </a:buClr>
              <a:buSzPct val="100000"/>
              <a:buFont typeface="Arial"/>
              <a:buChar char="•"/>
            </a:pPr>
            <a:r>
              <a:rPr lang="en-US" sz="1400" b="0" i="0" u="none" strike="noStrike" cap="none">
                <a:solidFill>
                  <a:srgbClr val="3F3F3F"/>
                </a:solidFill>
                <a:latin typeface="Helvetica Neue"/>
                <a:ea typeface="Helvetica Neue"/>
                <a:cs typeface="Helvetica Neue"/>
                <a:sym typeface="Helvetica Neue"/>
              </a:rPr>
              <a:t>Leif Johansson, </a:t>
            </a:r>
            <a:r>
              <a:rPr lang="en-US" sz="1400" b="1" i="0" u="none" strike="noStrike" cap="none">
                <a:solidFill>
                  <a:srgbClr val="3F3F3F"/>
                </a:solidFill>
                <a:latin typeface="Helvetica Neue"/>
                <a:ea typeface="Helvetica Neue"/>
                <a:cs typeface="Helvetica Neue"/>
                <a:sym typeface="Helvetica Neue"/>
              </a:rPr>
              <a:t>SUNet</a:t>
            </a:r>
          </a:p>
          <a:p>
            <a:pPr marL="627063" marR="0" lvl="1" indent="-296863" algn="l" rtl="0">
              <a:lnSpc>
                <a:spcPct val="90000"/>
              </a:lnSpc>
              <a:spcBef>
                <a:spcPts val="0"/>
              </a:spcBef>
              <a:spcAft>
                <a:spcPts val="0"/>
              </a:spcAft>
              <a:buClr>
                <a:srgbClr val="3F3F3F"/>
              </a:buClr>
              <a:buSzPct val="100000"/>
              <a:buFont typeface="Arial"/>
              <a:buChar char="•"/>
            </a:pPr>
            <a:r>
              <a:rPr lang="en-US" sz="1400" b="0" i="0" u="none" strike="noStrike" cap="none">
                <a:solidFill>
                  <a:srgbClr val="3F3F3F"/>
                </a:solidFill>
                <a:latin typeface="Helvetica Neue"/>
                <a:ea typeface="Helvetica Neue"/>
                <a:cs typeface="Helvetica Neue"/>
                <a:sym typeface="Helvetica Neue"/>
              </a:rPr>
              <a:t>Ann West, </a:t>
            </a:r>
            <a:r>
              <a:rPr lang="en-US" sz="1400" b="1" i="0" u="none" strike="noStrike" cap="none">
                <a:solidFill>
                  <a:srgbClr val="3F3F3F"/>
                </a:solidFill>
                <a:latin typeface="Helvetica Neue"/>
                <a:ea typeface="Helvetica Neue"/>
                <a:cs typeface="Helvetica Neue"/>
                <a:sym typeface="Helvetica Neue"/>
              </a:rPr>
              <a:t>InCommon</a:t>
            </a:r>
          </a:p>
          <a:p>
            <a:pPr marL="627063" marR="0" lvl="1" indent="-296863" algn="l" rtl="0">
              <a:lnSpc>
                <a:spcPct val="90000"/>
              </a:lnSpc>
              <a:spcBef>
                <a:spcPts val="0"/>
              </a:spcBef>
              <a:spcAft>
                <a:spcPts val="0"/>
              </a:spcAft>
              <a:buClr>
                <a:srgbClr val="3F3F3F"/>
              </a:buClr>
              <a:buSzPct val="100000"/>
              <a:buFont typeface="Arial"/>
              <a:buChar char="•"/>
            </a:pPr>
            <a:r>
              <a:rPr lang="en-US" sz="1400" b="0" i="0" u="none" strike="noStrike" cap="none">
                <a:solidFill>
                  <a:srgbClr val="3F3F3F"/>
                </a:solidFill>
                <a:latin typeface="Helvetica Neue"/>
                <a:ea typeface="Helvetica Neue"/>
                <a:cs typeface="Helvetica Neue"/>
                <a:sym typeface="Helvetica Neue"/>
              </a:rPr>
              <a:t>Andy Sanford, </a:t>
            </a:r>
            <a:r>
              <a:rPr lang="en-US" sz="1400" b="1" i="0" u="none" strike="noStrike" cap="none">
                <a:solidFill>
                  <a:srgbClr val="3F3F3F"/>
                </a:solidFill>
                <a:latin typeface="Helvetica Neue"/>
                <a:ea typeface="Helvetica Neue"/>
                <a:cs typeface="Helvetica Neue"/>
                <a:sym typeface="Helvetica Neue"/>
              </a:rPr>
              <a:t>Ebsco</a:t>
            </a:r>
          </a:p>
          <a:p>
            <a:pPr marL="627063" marR="0" lvl="1" indent="-296863" algn="l" rtl="0">
              <a:lnSpc>
                <a:spcPct val="90000"/>
              </a:lnSpc>
              <a:spcBef>
                <a:spcPts val="0"/>
              </a:spcBef>
              <a:spcAft>
                <a:spcPts val="0"/>
              </a:spcAft>
              <a:buClr>
                <a:srgbClr val="3F3F3F"/>
              </a:buClr>
              <a:buSzPct val="100000"/>
              <a:buFont typeface="Arial"/>
              <a:buChar char="•"/>
            </a:pPr>
            <a:r>
              <a:rPr lang="en-US" sz="1400" b="0" i="0" u="none" strike="noStrike" cap="none">
                <a:solidFill>
                  <a:srgbClr val="3F3F3F"/>
                </a:solidFill>
                <a:latin typeface="Helvetica Neue"/>
                <a:ea typeface="Helvetica Neue"/>
                <a:cs typeface="Helvetica Neue"/>
                <a:sym typeface="Helvetica Neue"/>
              </a:rPr>
              <a:t>Josh Howlett, </a:t>
            </a:r>
            <a:r>
              <a:rPr lang="en-US" sz="1400" b="1" i="0" u="none" strike="noStrike" cap="none">
                <a:solidFill>
                  <a:srgbClr val="3F3F3F"/>
                </a:solidFill>
                <a:latin typeface="Helvetica Neue"/>
                <a:ea typeface="Helvetica Neue"/>
                <a:cs typeface="Helvetica Neue"/>
                <a:sym typeface="Helvetica Neue"/>
              </a:rPr>
              <a:t>Jisc</a:t>
            </a:r>
          </a:p>
          <a:p>
            <a:pPr marL="627063" marR="0" lvl="1" indent="-296863" algn="l" rtl="0">
              <a:lnSpc>
                <a:spcPct val="90000"/>
              </a:lnSpc>
              <a:spcBef>
                <a:spcPts val="0"/>
              </a:spcBef>
              <a:spcAft>
                <a:spcPts val="0"/>
              </a:spcAft>
              <a:buClr>
                <a:srgbClr val="3F3F3F"/>
              </a:buClr>
              <a:buSzPct val="100000"/>
              <a:buFont typeface="Arial"/>
              <a:buChar char="•"/>
            </a:pPr>
            <a:r>
              <a:rPr lang="en-US" sz="1400" b="0" i="0" u="none" strike="noStrike" cap="none">
                <a:solidFill>
                  <a:srgbClr val="3F3F3F"/>
                </a:solidFill>
                <a:latin typeface="Helvetica Neue"/>
                <a:ea typeface="Helvetica Neue"/>
                <a:cs typeface="Helvetica Neue"/>
                <a:sym typeface="Helvetica Neue"/>
              </a:rPr>
              <a:t>Rich Wenger, </a:t>
            </a:r>
            <a:r>
              <a:rPr lang="en-US" sz="1400" b="1" i="0" u="none" strike="noStrike" cap="none">
                <a:solidFill>
                  <a:srgbClr val="3F3F3F"/>
                </a:solidFill>
                <a:latin typeface="Helvetica Neue"/>
                <a:ea typeface="Helvetica Neue"/>
                <a:cs typeface="Helvetica Neue"/>
                <a:sym typeface="Helvetica Neue"/>
              </a:rPr>
              <a:t>MIT</a:t>
            </a:r>
          </a:p>
          <a:p>
            <a:pPr marL="627063" marR="0" lvl="1" indent="-296863" algn="l" rtl="0">
              <a:lnSpc>
                <a:spcPct val="90000"/>
              </a:lnSpc>
              <a:spcBef>
                <a:spcPts val="0"/>
              </a:spcBef>
              <a:spcAft>
                <a:spcPts val="0"/>
              </a:spcAft>
              <a:buClr>
                <a:srgbClr val="3F3F3F"/>
              </a:buClr>
              <a:buSzPct val="100000"/>
              <a:buFont typeface="Arial"/>
              <a:buChar char="•"/>
            </a:pPr>
            <a:r>
              <a:rPr lang="en-US" sz="1400" b="0" i="0" u="none" strike="noStrike" cap="none">
                <a:solidFill>
                  <a:srgbClr val="3F3F3F"/>
                </a:solidFill>
                <a:latin typeface="Helvetica Neue"/>
                <a:ea typeface="Helvetica Neue"/>
                <a:cs typeface="Helvetica Neue"/>
                <a:sym typeface="Helvetica Neue"/>
              </a:rPr>
              <a:t>Peter Brantley, </a:t>
            </a:r>
            <a:r>
              <a:rPr lang="en-US" sz="1400" b="1" i="0" u="none" strike="noStrike" cap="none">
                <a:solidFill>
                  <a:srgbClr val="3F3F3F"/>
                </a:solidFill>
                <a:latin typeface="Helvetica Neue"/>
                <a:ea typeface="Helvetica Neue"/>
                <a:cs typeface="Helvetica Neue"/>
                <a:sym typeface="Helvetica Neue"/>
              </a:rPr>
              <a:t>UC Davis</a:t>
            </a:r>
          </a:p>
          <a:p>
            <a:pPr marL="627063" marR="0" lvl="1" indent="-296863" algn="l" rtl="0">
              <a:lnSpc>
                <a:spcPct val="90000"/>
              </a:lnSpc>
              <a:spcBef>
                <a:spcPts val="0"/>
              </a:spcBef>
              <a:spcAft>
                <a:spcPts val="0"/>
              </a:spcAft>
              <a:buClr>
                <a:srgbClr val="3F3F3F"/>
              </a:buClr>
              <a:buSzPct val="100000"/>
              <a:buFont typeface="Arial"/>
              <a:buChar char="•"/>
            </a:pPr>
            <a:r>
              <a:rPr lang="en-US" sz="1400" b="0" i="0" u="none" strike="noStrike" cap="none">
                <a:solidFill>
                  <a:srgbClr val="3F3F3F"/>
                </a:solidFill>
                <a:latin typeface="Helvetica Neue"/>
                <a:ea typeface="Helvetica Neue"/>
                <a:cs typeface="Helvetica Neue"/>
                <a:sym typeface="Helvetica Neue"/>
              </a:rPr>
              <a:t>Library Representative (name TBA soon)</a:t>
            </a:r>
          </a:p>
          <a:p>
            <a:pPr marL="627063" marR="0" lvl="1" indent="-296863" algn="l" rtl="0">
              <a:lnSpc>
                <a:spcPct val="90000"/>
              </a:lnSpc>
              <a:spcBef>
                <a:spcPts val="0"/>
              </a:spcBef>
              <a:spcAft>
                <a:spcPts val="0"/>
              </a:spcAft>
              <a:buClr>
                <a:srgbClr val="3F3F3F"/>
              </a:buClr>
              <a:buSzPct val="100000"/>
              <a:buFont typeface="Arial"/>
              <a:buChar char="•"/>
            </a:pPr>
            <a:r>
              <a:rPr lang="en-US" sz="1400" b="0" i="0" u="none" strike="noStrike" cap="none">
                <a:solidFill>
                  <a:srgbClr val="3F3F3F"/>
                </a:solidFill>
                <a:latin typeface="Helvetica Neue"/>
                <a:ea typeface="Helvetica Neue"/>
                <a:cs typeface="Helvetica Neue"/>
                <a:sym typeface="Helvetica Neue"/>
              </a:rPr>
              <a:t>Todd Carpenter, </a:t>
            </a:r>
            <a:r>
              <a:rPr lang="en-US" sz="1400" b="1" i="0" u="none" strike="noStrike" cap="none">
                <a:solidFill>
                  <a:srgbClr val="3F3F3F"/>
                </a:solidFill>
                <a:latin typeface="Helvetica Neue"/>
                <a:ea typeface="Helvetica Neue"/>
                <a:cs typeface="Helvetica Neue"/>
                <a:sym typeface="Helvetica Neue"/>
              </a:rPr>
              <a:t>NISO representative</a:t>
            </a:r>
          </a:p>
          <a:p>
            <a:pPr marL="627063" marR="0" lvl="1" indent="-296863" algn="l" rtl="0">
              <a:lnSpc>
                <a:spcPct val="90000"/>
              </a:lnSpc>
              <a:spcBef>
                <a:spcPts val="0"/>
              </a:spcBef>
              <a:spcAft>
                <a:spcPts val="0"/>
              </a:spcAft>
              <a:buClr>
                <a:srgbClr val="3F3F3F"/>
              </a:buClr>
              <a:buSzPct val="100000"/>
              <a:buFont typeface="Arial"/>
              <a:buChar char="•"/>
            </a:pPr>
            <a:r>
              <a:rPr lang="en-US" sz="1400" b="0" i="0" u="none" strike="noStrike" cap="none">
                <a:solidFill>
                  <a:srgbClr val="3F3F3F"/>
                </a:solidFill>
                <a:latin typeface="Helvetica Neue"/>
                <a:ea typeface="Helvetica Neue"/>
                <a:cs typeface="Helvetica Neue"/>
                <a:sym typeface="Helvetica Neue"/>
              </a:rPr>
              <a:t>Eefke Smit, </a:t>
            </a:r>
            <a:r>
              <a:rPr lang="en-US" sz="1400" b="1" i="0" u="none" strike="noStrike" cap="none">
                <a:solidFill>
                  <a:srgbClr val="3F3F3F"/>
                </a:solidFill>
                <a:latin typeface="Helvetica Neue"/>
                <a:ea typeface="Helvetica Neue"/>
                <a:cs typeface="Helvetica Neue"/>
                <a:sym typeface="Helvetica Neue"/>
              </a:rPr>
              <a:t>STM representative</a:t>
            </a:r>
          </a:p>
          <a:p>
            <a:pPr marL="627063" marR="0" lvl="1" indent="-296863" algn="l" rtl="0">
              <a:lnSpc>
                <a:spcPct val="90000"/>
              </a:lnSpc>
              <a:spcBef>
                <a:spcPts val="0"/>
              </a:spcBef>
              <a:spcAft>
                <a:spcPts val="0"/>
              </a:spcAft>
              <a:buClr>
                <a:srgbClr val="3F3F3F"/>
              </a:buClr>
              <a:buSzPct val="100000"/>
              <a:buFont typeface="Arial"/>
              <a:buChar char="•"/>
            </a:pPr>
            <a:r>
              <a:rPr lang="en-US" sz="1400" b="0" i="0" u="none" strike="noStrike" cap="none">
                <a:solidFill>
                  <a:srgbClr val="3F3F3F"/>
                </a:solidFill>
                <a:latin typeface="Helvetica Neue"/>
                <a:ea typeface="Helvetica Neue"/>
                <a:cs typeface="Helvetica Neue"/>
                <a:sym typeface="Helvetica Neue"/>
              </a:rPr>
              <a:t>Ann Gabriel, </a:t>
            </a:r>
            <a:r>
              <a:rPr lang="en-US" sz="1400" b="1" i="0" u="none" strike="noStrike" cap="none">
                <a:solidFill>
                  <a:srgbClr val="3F3F3F"/>
                </a:solidFill>
                <a:latin typeface="Helvetica Neue"/>
                <a:ea typeface="Helvetica Neue"/>
                <a:cs typeface="Helvetica Neue"/>
                <a:sym typeface="Helvetica Neue"/>
              </a:rPr>
              <a:t>Elsevier</a:t>
            </a:r>
            <a:r>
              <a:rPr lang="en-US" sz="1400" b="0" i="0" u="none" strike="noStrike" cap="none">
                <a:solidFill>
                  <a:srgbClr val="3F3F3F"/>
                </a:solidFill>
                <a:latin typeface="Helvetica Neue"/>
                <a:ea typeface="Helvetica Neue"/>
                <a:cs typeface="Helvetica Neue"/>
                <a:sym typeface="Helvetica Neue"/>
              </a:rPr>
              <a:t> (Chair, RA21 Outreach and Communications Committee)</a:t>
            </a:r>
          </a:p>
          <a:p>
            <a:pPr marL="342900" marR="0" lvl="3" indent="-342900" algn="l" rtl="0">
              <a:lnSpc>
                <a:spcPct val="80000"/>
              </a:lnSpc>
              <a:spcBef>
                <a:spcPts val="420"/>
              </a:spcBef>
              <a:spcAft>
                <a:spcPts val="0"/>
              </a:spcAft>
              <a:buClr>
                <a:srgbClr val="3F3F3F"/>
              </a:buClr>
              <a:buFont typeface="Arial"/>
              <a:buNone/>
            </a:pPr>
            <a:endParaRPr sz="2100" b="0" i="0" u="none" strike="noStrike" cap="none">
              <a:solidFill>
                <a:srgbClr val="3F3F3F"/>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95300" y="464409"/>
            <a:ext cx="8915400" cy="1143000"/>
          </a:xfrm>
          <a:prstGeom prst="rect">
            <a:avLst/>
          </a:prstGeom>
          <a:noFill/>
          <a:ln>
            <a:noFill/>
          </a:ln>
        </p:spPr>
        <p:txBody>
          <a:bodyPr wrap="square" lIns="45700" tIns="45700" rIns="45700" bIns="45700" anchor="t" anchorCtr="0">
            <a:noAutofit/>
          </a:bodyPr>
          <a:lstStyle/>
          <a:p>
            <a:pPr lvl="0" algn="l" rtl="0">
              <a:spcBef>
                <a:spcPts val="0"/>
              </a:spcBef>
              <a:buClr>
                <a:schemeClr val="dk1"/>
              </a:buClr>
              <a:buSzPct val="34375"/>
              <a:buFont typeface="Arial"/>
              <a:buNone/>
            </a:pPr>
            <a:endParaRPr sz="3200" b="1" dirty="0">
              <a:solidFill>
                <a:schemeClr val="dk1"/>
              </a:solidFill>
              <a:latin typeface="Playfair Display"/>
              <a:ea typeface="Playfair Display"/>
              <a:cs typeface="Playfair Display"/>
              <a:sym typeface="Playfair Display"/>
            </a:endParaRPr>
          </a:p>
          <a:p>
            <a:pPr marL="0" marR="0" lvl="0" indent="-254000" algn="ctr" rtl="0">
              <a:lnSpc>
                <a:spcPct val="100000"/>
              </a:lnSpc>
              <a:spcBef>
                <a:spcPts val="0"/>
              </a:spcBef>
              <a:spcAft>
                <a:spcPts val="0"/>
              </a:spcAft>
              <a:buClr>
                <a:srgbClr val="404040"/>
              </a:buClr>
              <a:buSzPct val="100000"/>
              <a:buFont typeface="Calibri"/>
              <a:buNone/>
            </a:pPr>
            <a:endParaRPr dirty="0"/>
          </a:p>
        </p:txBody>
      </p:sp>
      <p:sp>
        <p:nvSpPr>
          <p:cNvPr id="117" name="Shape 117"/>
          <p:cNvSpPr txBox="1">
            <a:spLocks noGrp="1"/>
          </p:cNvSpPr>
          <p:nvPr>
            <p:ph type="body" idx="1"/>
          </p:nvPr>
        </p:nvSpPr>
        <p:spPr>
          <a:xfrm>
            <a:off x="495300" y="1445741"/>
            <a:ext cx="8915400" cy="5117609"/>
          </a:xfrm>
          <a:prstGeom prst="rect">
            <a:avLst/>
          </a:prstGeom>
          <a:noFill/>
          <a:ln>
            <a:noFill/>
          </a:ln>
        </p:spPr>
        <p:txBody>
          <a:bodyPr wrap="square" lIns="45700" tIns="45700" rIns="45700" bIns="45700" anchor="t" anchorCtr="0">
            <a:noAutofit/>
          </a:bodyPr>
          <a:lstStyle/>
          <a:p>
            <a:pPr marL="0" lvl="0" indent="0" algn="ctr" rtl="0">
              <a:lnSpc>
                <a:spcPct val="115000"/>
              </a:lnSpc>
              <a:spcBef>
                <a:spcPts val="0"/>
              </a:spcBef>
              <a:spcAft>
                <a:spcPts val="1000"/>
              </a:spcAft>
              <a:buNone/>
            </a:pPr>
            <a:r>
              <a:rPr lang="en-US" sz="6000" dirty="0">
                <a:solidFill>
                  <a:srgbClr val="5E696C"/>
                </a:solidFill>
              </a:rPr>
              <a:t>QUESTIONS???</a:t>
            </a:r>
          </a:p>
          <a:p>
            <a:pPr marL="0" lvl="0" indent="0" algn="ctr" rtl="0">
              <a:lnSpc>
                <a:spcPct val="115000"/>
              </a:lnSpc>
              <a:spcBef>
                <a:spcPts val="0"/>
              </a:spcBef>
              <a:spcAft>
                <a:spcPts val="1000"/>
              </a:spcAft>
              <a:buNone/>
            </a:pPr>
            <a:endParaRPr lang="en-US" sz="6000" dirty="0">
              <a:solidFill>
                <a:srgbClr val="5E696C"/>
              </a:solidFill>
            </a:endParaRPr>
          </a:p>
          <a:p>
            <a:pPr marL="0" lvl="0" indent="0" algn="ctr" rtl="0">
              <a:lnSpc>
                <a:spcPct val="115000"/>
              </a:lnSpc>
              <a:spcBef>
                <a:spcPts val="0"/>
              </a:spcBef>
              <a:spcAft>
                <a:spcPts val="1000"/>
              </a:spcAft>
              <a:buNone/>
            </a:pPr>
            <a:r>
              <a:rPr lang="en-US" sz="6000" dirty="0">
                <a:solidFill>
                  <a:srgbClr val="5E696C"/>
                </a:solidFill>
              </a:rPr>
              <a:t>Thank you!</a:t>
            </a:r>
          </a:p>
          <a:p>
            <a:pPr marL="0" lvl="0" indent="0" rtl="0">
              <a:lnSpc>
                <a:spcPct val="115000"/>
              </a:lnSpc>
              <a:spcBef>
                <a:spcPts val="0"/>
              </a:spcBef>
              <a:spcAft>
                <a:spcPts val="1000"/>
              </a:spcAft>
              <a:buNone/>
            </a:pPr>
            <a:endParaRPr lang="en-US" sz="2400" dirty="0">
              <a:solidFill>
                <a:srgbClr val="5E696C"/>
              </a:solidFill>
            </a:endParaRPr>
          </a:p>
          <a:p>
            <a:pPr marL="0" lvl="0" indent="0" rtl="0">
              <a:lnSpc>
                <a:spcPct val="115000"/>
              </a:lnSpc>
              <a:spcBef>
                <a:spcPts val="0"/>
              </a:spcBef>
              <a:spcAft>
                <a:spcPts val="1000"/>
              </a:spcAft>
              <a:buNone/>
            </a:pPr>
            <a:endParaRPr lang="en-US" sz="2400" dirty="0">
              <a:solidFill>
                <a:srgbClr val="5E696C"/>
              </a:solidFill>
            </a:endParaRPr>
          </a:p>
        </p:txBody>
      </p:sp>
    </p:spTree>
    <p:extLst>
      <p:ext uri="{BB962C8B-B14F-4D97-AF65-F5344CB8AC3E}">
        <p14:creationId xmlns:p14="http://schemas.microsoft.com/office/powerpoint/2010/main" val="2074716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95300" y="228599"/>
            <a:ext cx="8915400" cy="1143001"/>
          </a:xfrm>
          <a:prstGeom prst="rect">
            <a:avLst/>
          </a:prstGeom>
          <a:noFill/>
          <a:ln>
            <a:noFill/>
          </a:ln>
        </p:spPr>
        <p:txBody>
          <a:bodyPr wrap="square" lIns="45700" tIns="45700" rIns="45700" bIns="45700" anchor="t" anchorCtr="0">
            <a:noAutofit/>
          </a:bodyPr>
          <a:lstStyle/>
          <a:p>
            <a:pPr marL="0" marR="0" lvl="0" indent="-254000" algn="ctr" rtl="0">
              <a:lnSpc>
                <a:spcPct val="100000"/>
              </a:lnSpc>
              <a:spcBef>
                <a:spcPts val="0"/>
              </a:spcBef>
              <a:spcAft>
                <a:spcPts val="0"/>
              </a:spcAft>
              <a:buClr>
                <a:srgbClr val="404040"/>
              </a:buClr>
              <a:buSzPct val="166666"/>
              <a:buFont typeface="Calibri"/>
              <a:buNone/>
            </a:pPr>
            <a:r>
              <a:rPr lang="en-US" sz="2400"/>
              <a:t>Appendix: </a:t>
            </a:r>
            <a:r>
              <a:rPr lang="en-US" sz="2400" b="0" i="0" u="none" strike="noStrike" cap="none">
                <a:solidFill>
                  <a:srgbClr val="404040"/>
                </a:solidFill>
                <a:latin typeface="Calibri"/>
                <a:ea typeface="Calibri"/>
                <a:cs typeface="Calibri"/>
                <a:sym typeface="Calibri"/>
              </a:rPr>
              <a:t>Different approaches:  RA21 / CASA</a:t>
            </a:r>
          </a:p>
        </p:txBody>
      </p:sp>
      <p:graphicFrame>
        <p:nvGraphicFramePr>
          <p:cNvPr id="187" name="Shape 187"/>
          <p:cNvGraphicFramePr/>
          <p:nvPr/>
        </p:nvGraphicFramePr>
        <p:xfrm>
          <a:off x="342901" y="963220"/>
          <a:ext cx="9067800" cy="5590005"/>
        </p:xfrm>
        <a:graphic>
          <a:graphicData uri="http://schemas.openxmlformats.org/drawingml/2006/table">
            <a:tbl>
              <a:tblPr>
                <a:noFill/>
                <a:tableStyleId>{A776DA0D-5DFF-44DF-BE4A-68F442F4F2EA}</a:tableStyleId>
              </a:tblPr>
              <a:tblGrid>
                <a:gridCol w="1333500">
                  <a:extLst>
                    <a:ext uri="{9D8B030D-6E8A-4147-A177-3AD203B41FA5}">
                      <a16:colId xmlns:a16="http://schemas.microsoft.com/office/drawing/2014/main" val="20000"/>
                    </a:ext>
                  </a:extLst>
                </a:gridCol>
                <a:gridCol w="3988275">
                  <a:extLst>
                    <a:ext uri="{9D8B030D-6E8A-4147-A177-3AD203B41FA5}">
                      <a16:colId xmlns:a16="http://schemas.microsoft.com/office/drawing/2014/main" val="20001"/>
                    </a:ext>
                  </a:extLst>
                </a:gridCol>
                <a:gridCol w="3746025">
                  <a:extLst>
                    <a:ext uri="{9D8B030D-6E8A-4147-A177-3AD203B41FA5}">
                      <a16:colId xmlns:a16="http://schemas.microsoft.com/office/drawing/2014/main" val="20002"/>
                    </a:ext>
                  </a:extLst>
                </a:gridCol>
              </a:tblGrid>
              <a:tr h="228600">
                <a:tc>
                  <a:txBody>
                    <a:bodyPr/>
                    <a:lstStyle/>
                    <a:p>
                      <a:pPr marL="0" marR="0" lvl="0" indent="-57150" algn="ctr" rtl="0">
                        <a:lnSpc>
                          <a:spcPct val="100000"/>
                        </a:lnSpc>
                        <a:spcBef>
                          <a:spcPts val="0"/>
                        </a:spcBef>
                        <a:spcAft>
                          <a:spcPts val="0"/>
                        </a:spcAft>
                        <a:buClr>
                          <a:schemeClr val="dk1"/>
                        </a:buClr>
                        <a:buSzPct val="100000"/>
                        <a:buFont typeface="Helvetica Neue"/>
                        <a:buNone/>
                      </a:pPr>
                      <a:endParaRPr sz="900" b="0" i="0" u="none" strike="noStrike" cap="none">
                        <a:solidFill>
                          <a:srgbClr val="000000"/>
                        </a:solidFill>
                        <a:latin typeface="Arial"/>
                        <a:ea typeface="Arial"/>
                        <a:cs typeface="Arial"/>
                        <a:sym typeface="Arial"/>
                      </a:endParaRP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0" marR="0" lvl="0" indent="-88900" algn="ctr" rtl="0">
                        <a:lnSpc>
                          <a:spcPct val="100000"/>
                        </a:lnSpc>
                        <a:spcBef>
                          <a:spcPts val="0"/>
                        </a:spcBef>
                        <a:spcAft>
                          <a:spcPts val="0"/>
                        </a:spcAft>
                        <a:buClr>
                          <a:srgbClr val="000000"/>
                        </a:buClr>
                        <a:buSzPct val="100000"/>
                        <a:buFont typeface="Arial"/>
                        <a:buNone/>
                      </a:pPr>
                      <a:r>
                        <a:rPr lang="en-US" sz="1400" b="1" i="0" u="none" strike="noStrike" cap="none">
                          <a:solidFill>
                            <a:srgbClr val="000000"/>
                          </a:solidFill>
                          <a:latin typeface="Arial"/>
                          <a:ea typeface="Arial"/>
                          <a:cs typeface="Arial"/>
                          <a:sym typeface="Arial"/>
                        </a:rPr>
                        <a:t>CASA</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0" marR="0" lvl="0" indent="-88900" algn="ctr" rtl="0">
                        <a:lnSpc>
                          <a:spcPct val="100000"/>
                        </a:lnSpc>
                        <a:spcBef>
                          <a:spcPts val="0"/>
                        </a:spcBef>
                        <a:spcAft>
                          <a:spcPts val="0"/>
                        </a:spcAft>
                        <a:buClr>
                          <a:srgbClr val="000000"/>
                        </a:buClr>
                        <a:buSzPct val="100000"/>
                        <a:buFont typeface="Arial"/>
                        <a:buNone/>
                      </a:pPr>
                      <a:r>
                        <a:rPr lang="en-US" sz="1400" b="1" i="0" u="none" strike="noStrike" cap="none">
                          <a:solidFill>
                            <a:srgbClr val="000000"/>
                          </a:solidFill>
                          <a:latin typeface="Arial"/>
                          <a:ea typeface="Arial"/>
                          <a:cs typeface="Arial"/>
                          <a:sym typeface="Arial"/>
                        </a:rPr>
                        <a:t>RA21</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pPr marL="0" marR="0" lvl="0" indent="-63500" algn="ctr" rtl="0">
                        <a:lnSpc>
                          <a:spcPct val="100000"/>
                        </a:lnSpc>
                        <a:spcBef>
                          <a:spcPts val="0"/>
                        </a:spcBef>
                        <a:spcAft>
                          <a:spcPts val="0"/>
                        </a:spcAft>
                        <a:buClr>
                          <a:srgbClr val="000000"/>
                        </a:buClr>
                        <a:buSzPct val="100000"/>
                        <a:buFont typeface="Arial"/>
                        <a:buNone/>
                      </a:pPr>
                      <a:r>
                        <a:rPr lang="en-US" sz="1000" b="1" i="0" u="none" strike="noStrike" cap="none">
                          <a:solidFill>
                            <a:srgbClr val="000000"/>
                          </a:solidFill>
                          <a:latin typeface="Arial"/>
                          <a:ea typeface="Arial"/>
                          <a:cs typeface="Arial"/>
                          <a:sym typeface="Arial"/>
                        </a:rPr>
                        <a:t>Initial setup &amp; periodic re-setup</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User must be on site or remotely logged in via VPN (or proxy?) to establish the relationship between an institutional IP address and the user’s Google account or browser.  </a:t>
                      </a:r>
                    </a:p>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This relationship expires (after 7 days?) and so this process must be repeated for continued access.</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No initial setup; can access content from both on- and off-campus right from the start</a:t>
                      </a:r>
                    </a:p>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No periodic re-setup required, access continues as long as institution allows.</a:t>
                      </a:r>
                      <a:br>
                        <a:rPr lang="en-US" sz="800" u="none" strike="noStrike" cap="none"/>
                      </a:br>
                      <a:endParaRPr lang="en-US" sz="800" u="none" strike="noStrike" cap="none"/>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lvl="0" indent="-63500" algn="ctr" rtl="0">
                        <a:lnSpc>
                          <a:spcPct val="100000"/>
                        </a:lnSpc>
                        <a:spcBef>
                          <a:spcPts val="0"/>
                        </a:spcBef>
                        <a:spcAft>
                          <a:spcPts val="0"/>
                        </a:spcAft>
                        <a:buClr>
                          <a:srgbClr val="000000"/>
                        </a:buClr>
                        <a:buSzPct val="100000"/>
                        <a:buFont typeface="Arial"/>
                        <a:buNone/>
                      </a:pPr>
                      <a:r>
                        <a:rPr lang="en-US" sz="1000" b="1" i="0" u="none" strike="noStrike" cap="none">
                          <a:solidFill>
                            <a:srgbClr val="000000"/>
                          </a:solidFill>
                          <a:latin typeface="Arial"/>
                          <a:ea typeface="Arial"/>
                          <a:cs typeface="Arial"/>
                          <a:sym typeface="Arial"/>
                        </a:rPr>
                        <a:t>Seamless authentication</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If the CASA-anticipated workflow is followed (start on campus, then go off with same device/browser), access is seamless until tokens expire - then user must get back on campus or vpn/proxy</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227011" marR="0" lvl="0" indent="-176211"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The user needs to log into school’s identity provider to access content (so a bit less seamless than CASA), but they often already will be (to use other school systems), and IDPs typically allow continued access for a time based on cookies.</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3025">
                <a:tc>
                  <a:txBody>
                    <a:bodyPr/>
                    <a:lstStyle/>
                    <a:p>
                      <a:pPr marL="0" marR="0" lvl="0" indent="-63500" algn="ctr" rtl="0">
                        <a:lnSpc>
                          <a:spcPct val="100000"/>
                        </a:lnSpc>
                        <a:spcBef>
                          <a:spcPts val="0"/>
                        </a:spcBef>
                        <a:spcAft>
                          <a:spcPts val="0"/>
                        </a:spcAft>
                        <a:buClr>
                          <a:srgbClr val="000000"/>
                        </a:buClr>
                        <a:buSzPct val="100000"/>
                        <a:buFont typeface="Arial"/>
                        <a:buNone/>
                      </a:pPr>
                      <a:r>
                        <a:rPr lang="en-US" sz="1000" b="1" i="0" u="none" strike="noStrike" cap="none">
                          <a:solidFill>
                            <a:srgbClr val="000000"/>
                          </a:solidFill>
                          <a:latin typeface="Arial"/>
                          <a:ea typeface="Arial"/>
                          <a:cs typeface="Arial"/>
                          <a:sym typeface="Arial"/>
                        </a:rPr>
                        <a:t>Authorization / Entitlements</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IP address recognition, leveraging IPs registered with Google’s Subscriber Links program - so typically one fixed set of entitlements per organization.</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Leverages identity federation technology, which ensures that authorized users have access to entitled resources regardless of physical location.  Easy to grant different entitlements to different users/groups.</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66800">
                <a:tc>
                  <a:txBody>
                    <a:bodyPr/>
                    <a:lstStyle/>
                    <a:p>
                      <a:pPr marL="0" marR="0" lvl="0" indent="-63500" algn="ctr" rtl="0">
                        <a:lnSpc>
                          <a:spcPct val="100000"/>
                        </a:lnSpc>
                        <a:spcBef>
                          <a:spcPts val="0"/>
                        </a:spcBef>
                        <a:spcAft>
                          <a:spcPts val="0"/>
                        </a:spcAft>
                        <a:buClr>
                          <a:srgbClr val="000000"/>
                        </a:buClr>
                        <a:buSzPct val="100000"/>
                        <a:buFont typeface="Arial"/>
                        <a:buNone/>
                      </a:pPr>
                      <a:r>
                        <a:rPr lang="en-US" sz="1000" b="1" i="0" u="none" strike="noStrike" cap="none">
                          <a:solidFill>
                            <a:srgbClr val="000000"/>
                          </a:solidFill>
                          <a:latin typeface="Arial"/>
                          <a:ea typeface="Arial"/>
                          <a:cs typeface="Arial"/>
                          <a:sym typeface="Arial"/>
                        </a:rPr>
                        <a:t>Personalization</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Requires users to log into a publisher site with a separate username and password in order to access personalized services</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No separate login credentials required for personalization; SAML provides each SP with a distinct, opaque, unique ID for each user that is not correlated to their personal identity </a:t>
                      </a:r>
                      <a:br>
                        <a:rPr lang="en-US" sz="800" u="none" strike="noStrike" cap="none"/>
                      </a:br>
                      <a:r>
                        <a:rPr lang="en-US" sz="800" b="0" i="0" u="none" strike="noStrike" cap="none">
                          <a:solidFill>
                            <a:srgbClr val="000000"/>
                          </a:solidFill>
                          <a:latin typeface="Arial"/>
                          <a:ea typeface="Arial"/>
                          <a:cs typeface="Arial"/>
                          <a:sym typeface="Arial"/>
                        </a:rPr>
                        <a:t>Users may also consent to provide publishers with personal information in order to access additional personalized services without requiring a separate login/password.</a:t>
                      </a:r>
                    </a:p>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Identity attributes can be leveraged to enhance personalization options (e.g. student vs. faculty roles).</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14400">
                <a:tc>
                  <a:txBody>
                    <a:bodyPr/>
                    <a:lstStyle/>
                    <a:p>
                      <a:pPr marL="0" marR="0" lvl="0" indent="-63500" algn="ctr" rtl="0">
                        <a:lnSpc>
                          <a:spcPct val="100000"/>
                        </a:lnSpc>
                        <a:spcBef>
                          <a:spcPts val="0"/>
                        </a:spcBef>
                        <a:spcAft>
                          <a:spcPts val="0"/>
                        </a:spcAft>
                        <a:buClr>
                          <a:srgbClr val="000000"/>
                        </a:buClr>
                        <a:buSzPct val="100000"/>
                        <a:buFont typeface="Arial"/>
                        <a:buNone/>
                      </a:pPr>
                      <a:r>
                        <a:rPr lang="en-US" sz="1000" b="1" i="0" u="none" strike="noStrike" cap="none">
                          <a:solidFill>
                            <a:srgbClr val="000000"/>
                          </a:solidFill>
                          <a:latin typeface="Arial"/>
                          <a:ea typeface="Arial"/>
                          <a:cs typeface="Arial"/>
                          <a:sym typeface="Arial"/>
                        </a:rPr>
                        <a:t>Privacy</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Provides a separate token to SP for each article; user is anonymous to SP.</a:t>
                      </a:r>
                    </a:p>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Token contains timestamp, institutional id, and random number (to make token unique.)  No IP info in token, avoids propagating specific previous user locations.</a:t>
                      </a:r>
                    </a:p>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Unclear what data is collected by Google, if limited to Google Scholar or used as other Google data collection (e.g. ads)</a:t>
                      </a:r>
                    </a:p>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No defined way for a user to opt-out of receiving the token when they visit Google Scholar from an accepted IP address.</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Based upon privacy preserving protocols which allow for explicit user consent for transmission of personal information.  Can leverage per-SP opaque &amp; unique identifier for user that allows for personalization without giving any personal information to service provider.  Identifier for the same user is distinct across different SPs, to further protect user privacy.</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4800">
                <a:tc>
                  <a:txBody>
                    <a:bodyPr/>
                    <a:lstStyle/>
                    <a:p>
                      <a:pPr marL="0" marR="0" lvl="0" indent="-63500" algn="ctr" rtl="0">
                        <a:lnSpc>
                          <a:spcPct val="100000"/>
                        </a:lnSpc>
                        <a:spcBef>
                          <a:spcPts val="0"/>
                        </a:spcBef>
                        <a:spcAft>
                          <a:spcPts val="0"/>
                        </a:spcAft>
                        <a:buClr>
                          <a:srgbClr val="000000"/>
                        </a:buClr>
                        <a:buSzPct val="100000"/>
                        <a:buFont typeface="Arial"/>
                        <a:buNone/>
                      </a:pPr>
                      <a:r>
                        <a:rPr lang="en-US" sz="1000" b="1" i="0" u="none" strike="noStrike" cap="none">
                          <a:solidFill>
                            <a:srgbClr val="000000"/>
                          </a:solidFill>
                          <a:latin typeface="Arial"/>
                          <a:ea typeface="Arial"/>
                          <a:cs typeface="Arial"/>
                          <a:sym typeface="Arial"/>
                        </a:rPr>
                        <a:t>Portability</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Access only on a given browser/device combination, unless the user remembers to also sign into a google account while on-campus, and then also on other devices.</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Access is always portable to any browser or device the patron uses; the user doesn’t need to take any special preparatory steps</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8600">
                <a:tc>
                  <a:txBody>
                    <a:bodyPr/>
                    <a:lstStyle/>
                    <a:p>
                      <a:pPr marL="0" marR="0" lvl="0" indent="-63500" algn="ctr" rtl="0">
                        <a:lnSpc>
                          <a:spcPct val="100000"/>
                        </a:lnSpc>
                        <a:spcBef>
                          <a:spcPts val="0"/>
                        </a:spcBef>
                        <a:spcAft>
                          <a:spcPts val="0"/>
                        </a:spcAft>
                        <a:buClr>
                          <a:srgbClr val="000000"/>
                        </a:buClr>
                        <a:buSzPct val="100000"/>
                        <a:buFont typeface="Arial"/>
                        <a:buNone/>
                      </a:pPr>
                      <a:r>
                        <a:rPr lang="en-US" sz="1000" b="1" i="0" u="none" strike="noStrike" cap="none">
                          <a:solidFill>
                            <a:srgbClr val="000000"/>
                          </a:solidFill>
                          <a:latin typeface="Arial"/>
                          <a:ea typeface="Arial"/>
                          <a:cs typeface="Arial"/>
                          <a:sym typeface="Arial"/>
                        </a:rPr>
                        <a:t>Standards and SP implementation</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Currently based on proprietary mechanism that would need to be implemented at each publisher/SP.</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Based on mature, open, SAML standards that many publishers/SPs already support. </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33400">
                <a:tc>
                  <a:txBody>
                    <a:bodyPr/>
                    <a:lstStyle/>
                    <a:p>
                      <a:pPr marL="0" marR="0" lvl="0" indent="-63500" algn="ctr" rtl="0">
                        <a:lnSpc>
                          <a:spcPct val="100000"/>
                        </a:lnSpc>
                        <a:spcBef>
                          <a:spcPts val="0"/>
                        </a:spcBef>
                        <a:spcAft>
                          <a:spcPts val="0"/>
                        </a:spcAft>
                        <a:buClr>
                          <a:srgbClr val="000000"/>
                        </a:buClr>
                        <a:buSzPct val="100000"/>
                        <a:buFont typeface="Arial"/>
                        <a:buNone/>
                      </a:pPr>
                      <a:r>
                        <a:rPr lang="en-US" sz="1000" b="1" i="0" u="none" strike="noStrike" cap="none">
                          <a:solidFill>
                            <a:srgbClr val="000000"/>
                          </a:solidFill>
                          <a:latin typeface="Arial"/>
                          <a:ea typeface="Arial"/>
                          <a:cs typeface="Arial"/>
                          <a:sym typeface="Arial"/>
                        </a:rPr>
                        <a:t>Availability</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Currently only available on Google Scholar, not Google web search or any other discovery / search systems or systems on the open web.  Furthermore, only works if the publisher also supports Google Subscriber Links.</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Works when coming to the library or service provider site from any location on the web.  Only requirement is for library and service provider to support SAML SSO (N.B. This will be easier in Americas/Europe, but less prevalent in Asia/Africa)</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95900">
                <a:tc>
                  <a:txBody>
                    <a:bodyPr/>
                    <a:lstStyle/>
                    <a:p>
                      <a:pPr marL="0" marR="0" lvl="0" indent="-63500" algn="ctr" rtl="0">
                        <a:lnSpc>
                          <a:spcPct val="100000"/>
                        </a:lnSpc>
                        <a:spcBef>
                          <a:spcPts val="0"/>
                        </a:spcBef>
                        <a:spcAft>
                          <a:spcPts val="0"/>
                        </a:spcAft>
                        <a:buClr>
                          <a:srgbClr val="000000"/>
                        </a:buClr>
                        <a:buSzPct val="100000"/>
                        <a:buFont typeface="Arial"/>
                        <a:buNone/>
                      </a:pPr>
                      <a:r>
                        <a:rPr lang="en-US" sz="1000" b="1" i="0" u="none" strike="noStrike" cap="none">
                          <a:solidFill>
                            <a:srgbClr val="000000"/>
                          </a:solidFill>
                          <a:latin typeface="Arial"/>
                          <a:ea typeface="Arial"/>
                          <a:cs typeface="Arial"/>
                          <a:sym typeface="Arial"/>
                        </a:rPr>
                        <a:t>Security of Content</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Does nothing to eliminate value of on-network proxies and other content-theft mechanisms that are used today. Remains difficult to track down to an individual actor.</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tc>
                  <a:txBody>
                    <a:bodyPr/>
                    <a:lstStyle/>
                    <a:p>
                      <a:pPr marL="171450" marR="0" lvl="0" indent="-120650" algn="l" rtl="0">
                        <a:lnSpc>
                          <a:spcPct val="100000"/>
                        </a:lnSpc>
                        <a:spcBef>
                          <a:spcPts val="0"/>
                        </a:spcBef>
                        <a:spcAft>
                          <a:spcPts val="0"/>
                        </a:spcAft>
                        <a:buClr>
                          <a:srgbClr val="000000"/>
                        </a:buClr>
                        <a:buSzPct val="100000"/>
                        <a:buFont typeface="Arial"/>
                        <a:buChar char="•"/>
                      </a:pPr>
                      <a:r>
                        <a:rPr lang="en-US" sz="800" b="0" i="0" u="none" strike="noStrike" cap="none">
                          <a:solidFill>
                            <a:srgbClr val="000000"/>
                          </a:solidFill>
                          <a:latin typeface="Arial"/>
                          <a:ea typeface="Arial"/>
                          <a:cs typeface="Arial"/>
                          <a:sym typeface="Arial"/>
                        </a:rPr>
                        <a:t>Tracks usage to an individual actor, allowing blocking to be done in targeted manner when fraud occurs. Also ties access to a credential with other significant value to its owner beyond the content (e.g. payroll, grades, benefits) so less likely to be shared with fraudsters. Also benefits from security/protection/monitoring given to enterprise credentials by institution.</a:t>
                      </a:r>
                    </a:p>
                  </a:txBody>
                  <a:tcPr marL="6850" marR="6850" marT="6850" marB="6850">
                    <a:lnL w="12625" cap="flat" cmpd="sng">
                      <a:solidFill>
                        <a:srgbClr val="000000"/>
                      </a:solidFill>
                      <a:prstDash val="solid"/>
                      <a:round/>
                      <a:headEnd type="none" w="med" len="med"/>
                      <a:tailEnd type="none" w="med" len="med"/>
                    </a:lnL>
                    <a:lnR w="12625" cap="flat" cmpd="sng">
                      <a:solidFill>
                        <a:srgbClr val="000000"/>
                      </a:solidFill>
                      <a:prstDash val="solid"/>
                      <a:round/>
                      <a:headEnd type="none" w="med" len="med"/>
                      <a:tailEnd type="none" w="med" len="med"/>
                    </a:lnR>
                    <a:lnT w="12625" cap="flat" cmpd="sng">
                      <a:solidFill>
                        <a:srgbClr val="000000"/>
                      </a:solidFill>
                      <a:prstDash val="solid"/>
                      <a:round/>
                      <a:headEnd type="none" w="med" len="med"/>
                      <a:tailEnd type="none" w="med" len="med"/>
                    </a:lnT>
                    <a:lnB w="12625" cap="flat" cmpd="sng">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88" name="Shape 188"/>
          <p:cNvSpPr/>
          <p:nvPr/>
        </p:nvSpPr>
        <p:spPr>
          <a:xfrm rot="10800000">
            <a:off x="4800600" y="1803400"/>
            <a:ext cx="9906000" cy="457200"/>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SzPct val="100000"/>
              <a:buFont typeface="Arial"/>
              <a:buNone/>
            </a:pPr>
            <a:br>
              <a:rPr lang="en-US" sz="1800" b="0" i="0" u="none" strike="noStrike" cap="none">
                <a:solidFill>
                  <a:schemeClr val="dk1"/>
                </a:solidFill>
                <a:latin typeface="Arial"/>
                <a:ea typeface="Arial"/>
                <a:cs typeface="Arial"/>
                <a:sym typeface="Arial"/>
              </a:rPr>
            </a:br>
            <a:endParaRPr lang="en-US"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SzPct val="100000"/>
              <a:buFont typeface="Arial"/>
              <a:buNone/>
            </a:pPr>
            <a:br>
              <a:rPr lang="en-US" sz="1800" b="0" i="0" u="none" strike="noStrike" cap="none">
                <a:solidFill>
                  <a:schemeClr val="dk1"/>
                </a:solidFill>
                <a:latin typeface="Arial"/>
                <a:ea typeface="Arial"/>
                <a:cs typeface="Arial"/>
                <a:sym typeface="Arial"/>
              </a:rPr>
            </a:br>
            <a:br>
              <a:rPr lang="en-US" sz="1800" b="0" i="0" u="none" strike="noStrike" cap="none">
                <a:solidFill>
                  <a:schemeClr val="dk1"/>
                </a:solidFill>
                <a:latin typeface="Arial"/>
                <a:ea typeface="Arial"/>
                <a:cs typeface="Arial"/>
                <a:sym typeface="Arial"/>
              </a:rPr>
            </a:br>
            <a:endParaRPr lang="en-US" sz="1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Until, people began connecting </a:t>
            </a:r>
            <a:br>
              <a:rPr lang="en-US" dirty="0"/>
            </a:br>
            <a:r>
              <a:rPr lang="en-US" dirty="0"/>
              <a:t>from everywhere</a:t>
            </a:r>
          </a:p>
        </p:txBody>
      </p:sp>
      <p:sp>
        <p:nvSpPr>
          <p:cNvPr id="3" name="Footer Placeholder 2"/>
          <p:cNvSpPr>
            <a:spLocks noGrp="1"/>
          </p:cNvSpPr>
          <p:nvPr>
            <p:ph type="ftr" sz="quarter" idx="1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98" y="4291043"/>
            <a:ext cx="3176254" cy="22678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411" y="1916571"/>
            <a:ext cx="3192028" cy="21280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973" y="4284006"/>
            <a:ext cx="3834542" cy="218273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973" y="1871086"/>
            <a:ext cx="3228923" cy="2110795"/>
          </a:xfrm>
          <a:prstGeom prst="rect">
            <a:avLst/>
          </a:prstGeom>
        </p:spPr>
      </p:pic>
    </p:spTree>
    <p:extLst>
      <p:ext uri="{BB962C8B-B14F-4D97-AF65-F5344CB8AC3E}">
        <p14:creationId xmlns:p14="http://schemas.microsoft.com/office/powerpoint/2010/main" val="1752447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16144" y="1235075"/>
            <a:ext cx="7239842" cy="5303840"/>
          </a:xfrm>
          <a:prstGeom prst="rect">
            <a:avLst/>
          </a:prstGeom>
        </p:spPr>
      </p:pic>
      <p:sp>
        <p:nvSpPr>
          <p:cNvPr id="2" name="Title 1"/>
          <p:cNvSpPr>
            <a:spLocks noGrp="1"/>
          </p:cNvSpPr>
          <p:nvPr>
            <p:ph type="title"/>
          </p:nvPr>
        </p:nvSpPr>
        <p:spPr/>
        <p:txBody>
          <a:bodyPr>
            <a:normAutofit/>
          </a:bodyPr>
          <a:lstStyle/>
          <a:p>
            <a:r>
              <a:rPr lang="en-US" dirty="0"/>
              <a:t>IP Address Authentication</a:t>
            </a:r>
          </a:p>
        </p:txBody>
      </p:sp>
      <p:sp>
        <p:nvSpPr>
          <p:cNvPr id="3" name="Footer Placeholder 2"/>
          <p:cNvSpPr>
            <a:spLocks noGrp="1"/>
          </p:cNvSpPr>
          <p:nvPr>
            <p:ph type="ftr" sz="quarter" idx="11"/>
          </p:nvPr>
        </p:nvSpPr>
        <p:spPr/>
        <p:txBody>
          <a:bodyPr/>
          <a:lstStyle/>
          <a:p>
            <a:endParaRPr lang="en-US"/>
          </a:p>
        </p:txBody>
      </p:sp>
      <p:sp>
        <p:nvSpPr>
          <p:cNvPr id="4" name="TextBox 3"/>
          <p:cNvSpPr txBox="1"/>
          <p:nvPr/>
        </p:nvSpPr>
        <p:spPr>
          <a:xfrm>
            <a:off x="270932" y="2024947"/>
            <a:ext cx="9330267" cy="3154710"/>
          </a:xfrm>
          <a:prstGeom prst="rect">
            <a:avLst/>
          </a:prstGeom>
          <a:noFill/>
        </p:spPr>
        <p:txBody>
          <a:bodyPr wrap="square" rtlCol="0">
            <a:spAutoFit/>
          </a:bodyPr>
          <a:lstStyle/>
          <a:p>
            <a:pPr algn="ctr"/>
            <a:r>
              <a:rPr lang="en-US" sz="19900" b="1" dirty="0">
                <a:solidFill>
                  <a:schemeClr val="tx2">
                    <a:lumMod val="75000"/>
                  </a:schemeClr>
                </a:solidFill>
              </a:rPr>
              <a:t>FAIL!!!</a:t>
            </a:r>
          </a:p>
        </p:txBody>
      </p:sp>
    </p:spTree>
    <p:extLst>
      <p:ext uri="{BB962C8B-B14F-4D97-AF65-F5344CB8AC3E}">
        <p14:creationId xmlns:p14="http://schemas.microsoft.com/office/powerpoint/2010/main" val="646140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Librarians are smart!</a:t>
            </a:r>
          </a:p>
        </p:txBody>
      </p:sp>
      <p:sp>
        <p:nvSpPr>
          <p:cNvPr id="3" name="Footer Placeholder 2"/>
          <p:cNvSpPr>
            <a:spLocks noGrp="1"/>
          </p:cNvSpPr>
          <p:nvPr>
            <p:ph type="ftr" sz="quarter" idx="1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646" y="2844008"/>
            <a:ext cx="7749102" cy="1972733"/>
          </a:xfrm>
          <a:prstGeom prst="rect">
            <a:avLst/>
          </a:prstGeom>
        </p:spPr>
      </p:pic>
      <p:sp>
        <p:nvSpPr>
          <p:cNvPr id="6" name="Title 1"/>
          <p:cNvSpPr txBox="1">
            <a:spLocks/>
          </p:cNvSpPr>
          <p:nvPr/>
        </p:nvSpPr>
        <p:spPr>
          <a:xfrm>
            <a:off x="495299" y="987823"/>
            <a:ext cx="8915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7" name="Title 1"/>
          <p:cNvSpPr txBox="1">
            <a:spLocks/>
          </p:cNvSpPr>
          <p:nvPr/>
        </p:nvSpPr>
        <p:spPr>
          <a:xfrm>
            <a:off x="3850217" y="1344416"/>
            <a:ext cx="2671233"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Proxy Server</a:t>
            </a:r>
          </a:p>
        </p:txBody>
      </p:sp>
      <p:cxnSp>
        <p:nvCxnSpPr>
          <p:cNvPr id="9" name="Straight Arrow Connector 8"/>
          <p:cNvCxnSpPr/>
          <p:nvPr/>
        </p:nvCxnSpPr>
        <p:spPr>
          <a:xfrm>
            <a:off x="5367867" y="2389983"/>
            <a:ext cx="389466" cy="1004227"/>
          </a:xfrm>
          <a:prstGeom prst="straightConnector1">
            <a:avLst/>
          </a:prstGeom>
          <a:ln w="1778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065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solutions worked well</a:t>
            </a:r>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5226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solutions worked well</a:t>
            </a:r>
          </a:p>
        </p:txBody>
      </p:sp>
      <p:sp>
        <p:nvSpPr>
          <p:cNvPr id="3" name="Footer Placeholder 2"/>
          <p:cNvSpPr>
            <a:spLocks noGrp="1"/>
          </p:cNvSpPr>
          <p:nvPr>
            <p:ph type="ftr" sz="quarter" idx="11"/>
          </p:nvPr>
        </p:nvSpPr>
        <p:spPr/>
        <p:txBody>
          <a:bodyPr/>
          <a:lstStyle/>
          <a:p>
            <a:endParaRPr lang="en-US"/>
          </a:p>
        </p:txBody>
      </p:sp>
      <p:sp>
        <p:nvSpPr>
          <p:cNvPr id="5" name="TextBox 4"/>
          <p:cNvSpPr txBox="1"/>
          <p:nvPr/>
        </p:nvSpPr>
        <p:spPr>
          <a:xfrm>
            <a:off x="2679699" y="2873625"/>
            <a:ext cx="4546601" cy="769441"/>
          </a:xfrm>
          <a:prstGeom prst="rect">
            <a:avLst/>
          </a:prstGeom>
          <a:noFill/>
        </p:spPr>
        <p:txBody>
          <a:bodyPr wrap="square" rtlCol="0">
            <a:spAutoFit/>
          </a:bodyPr>
          <a:lstStyle/>
          <a:p>
            <a:pPr algn="ctr"/>
            <a:r>
              <a:rPr lang="en-US" sz="4400" b="1" dirty="0"/>
              <a:t>Until they didn’t</a:t>
            </a:r>
          </a:p>
        </p:txBody>
      </p:sp>
    </p:spTree>
    <p:extLst>
      <p:ext uri="{BB962C8B-B14F-4D97-AF65-F5344CB8AC3E}">
        <p14:creationId xmlns:p14="http://schemas.microsoft.com/office/powerpoint/2010/main" val="207449674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4480</Words>
  <Application>Microsoft Office PowerPoint</Application>
  <PresentationFormat>A4 Paper (210x297 mm)</PresentationFormat>
  <Paragraphs>525</Paragraphs>
  <Slides>46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Avenir Book</vt:lpstr>
      <vt:lpstr>Calibri</vt:lpstr>
      <vt:lpstr>Helvetica Neue</vt:lpstr>
      <vt:lpstr>Lato</vt:lpstr>
      <vt:lpstr>Playfair Display</vt:lpstr>
      <vt:lpstr>Wingdings</vt:lpstr>
      <vt:lpstr>Office Theme</vt:lpstr>
      <vt:lpstr>An Introduction to RA21</vt:lpstr>
      <vt:lpstr> Moving Content From Print to Digital</vt:lpstr>
      <vt:lpstr>IP -Address Authentication</vt:lpstr>
      <vt:lpstr>It worked well in this environment</vt:lpstr>
      <vt:lpstr>Until, people began connecting  from everywhere</vt:lpstr>
      <vt:lpstr>IP Address Authentication</vt:lpstr>
      <vt:lpstr>Librarians are smart!</vt:lpstr>
      <vt:lpstr>These solutions worked well</vt:lpstr>
      <vt:lpstr>These solutions worked well</vt:lpstr>
      <vt:lpstr>PowerPoint Presentation</vt:lpstr>
      <vt:lpstr>PowerPoint Presentation</vt:lpstr>
      <vt:lpstr>And patrons are just getting annoyed</vt:lpstr>
      <vt:lpstr>All this and no data…</vt:lpstr>
      <vt:lpstr>PowerPoint Presentation</vt:lpstr>
      <vt:lpstr>RA21 Principles: Improve User Experience</vt:lpstr>
      <vt:lpstr>RA21 Principles: It must be open</vt:lpstr>
      <vt:lpstr>Pilot program</vt:lpstr>
      <vt:lpstr>RA21 Pilots</vt:lpstr>
      <vt:lpstr>Progress of our corporate pilot…</vt:lpstr>
      <vt:lpstr>Privacy Preserving Persistent (P3) WAYF Pilot </vt:lpstr>
      <vt:lpstr>Preserving Privacy</vt:lpstr>
      <vt:lpstr>WAYF Cloud Pilot</vt:lpstr>
      <vt:lpstr>What is the WAYF Cloud?</vt:lpstr>
      <vt:lpstr>Want to get involved?</vt:lpstr>
      <vt:lpstr>Contact:  </vt:lpstr>
      <vt:lpstr>An Academic Library Perspective    </vt:lpstr>
      <vt:lpstr>So many paths to the same end... </vt:lpstr>
      <vt:lpstr>Security and Privacy  </vt:lpstr>
      <vt:lpstr>Contact: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 Publisher Perspective</vt:lpstr>
      <vt:lpstr>Process – Publisher Perspective</vt:lpstr>
      <vt:lpstr>What about Privacy?</vt:lpstr>
      <vt:lpstr>Outreach Activities</vt:lpstr>
      <vt:lpstr>RA21 Position Paper</vt:lpstr>
      <vt:lpstr>Pilot Participation</vt:lpstr>
      <vt:lpstr>Who’s Involved</vt:lpstr>
      <vt:lpstr> </vt:lpstr>
      <vt:lpstr>Appendix: Different approaches:  RA21 / CASA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RA21</dc:title>
  <dc:creator>Gabriel, Ann E. (ELS-NYC)</dc:creator>
  <cp:lastModifiedBy>Gabriel, Ann E. (ELS-NYC)</cp:lastModifiedBy>
  <cp:revision>9</cp:revision>
  <dcterms:modified xsi:type="dcterms:W3CDTF">2017-11-14T02:28:15Z</dcterms:modified>
</cp:coreProperties>
</file>