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0"/>
  </p:notesMasterIdLst>
  <p:handoutMasterIdLst>
    <p:handoutMasterId r:id="rId71"/>
  </p:handoutMasterIdLst>
  <p:sldIdLst>
    <p:sldId id="256" r:id="rId2"/>
    <p:sldId id="319" r:id="rId3"/>
    <p:sldId id="320" r:id="rId4"/>
    <p:sldId id="321" r:id="rId5"/>
    <p:sldId id="322" r:id="rId6"/>
    <p:sldId id="323" r:id="rId7"/>
    <p:sldId id="324" r:id="rId8"/>
    <p:sldId id="325" r:id="rId9"/>
    <p:sldId id="326" r:id="rId10"/>
    <p:sldId id="327" r:id="rId11"/>
    <p:sldId id="328" r:id="rId12"/>
    <p:sldId id="329" r:id="rId13"/>
    <p:sldId id="330" r:id="rId14"/>
    <p:sldId id="331" r:id="rId15"/>
    <p:sldId id="332" r:id="rId16"/>
    <p:sldId id="333" r:id="rId17"/>
    <p:sldId id="262" r:id="rId18"/>
    <p:sldId id="263" r:id="rId19"/>
    <p:sldId id="264" r:id="rId20"/>
    <p:sldId id="265" r:id="rId21"/>
    <p:sldId id="266" r:id="rId22"/>
    <p:sldId id="334" r:id="rId23"/>
    <p:sldId id="335" r:id="rId24"/>
    <p:sldId id="336" r:id="rId25"/>
    <p:sldId id="337" r:id="rId26"/>
    <p:sldId id="338" r:id="rId27"/>
    <p:sldId id="339" r:id="rId28"/>
    <p:sldId id="340" r:id="rId29"/>
    <p:sldId id="278" r:id="rId30"/>
    <p:sldId id="279" r:id="rId31"/>
    <p:sldId id="280" r:id="rId32"/>
    <p:sldId id="281" r:id="rId33"/>
    <p:sldId id="282" r:id="rId34"/>
    <p:sldId id="283" r:id="rId35"/>
    <p:sldId id="284" r:id="rId36"/>
    <p:sldId id="285" r:id="rId37"/>
    <p:sldId id="286" r:id="rId38"/>
    <p:sldId id="287" r:id="rId39"/>
    <p:sldId id="288"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 id="360" r:id="rId60"/>
    <p:sldId id="361" r:id="rId61"/>
    <p:sldId id="362" r:id="rId62"/>
    <p:sldId id="363" r:id="rId63"/>
    <p:sldId id="364" r:id="rId64"/>
    <p:sldId id="365" r:id="rId65"/>
    <p:sldId id="366" r:id="rId66"/>
    <p:sldId id="367" r:id="rId67"/>
    <p:sldId id="368" r:id="rId68"/>
    <p:sldId id="369" r:id="rId69"/>
  </p:sldIdLst>
  <p:sldSz cx="9906000" cy="6858000" type="A4"/>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36361"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872722"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09082"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745445"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181805"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618166"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054529"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490890"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noFill/>
              <a:miter lim="400000"/>
            </a:ln>
          </a:insideV>
        </a:tcBdr>
        <a:fill>
          <a:solidFill>
            <a:srgbClr val="E8F1F5"/>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chemeClr val="accent5"/>
              </a:solidFill>
              <a:prstDash val="solid"/>
              <a:round/>
            </a:ln>
          </a:left>
          <a:right>
            <a:ln w="12700" cap="flat">
              <a:noFill/>
              <a:miter lim="400000"/>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rgbClr val="E8F1F5"/>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chemeClr val="accent5"/>
              </a:solidFill>
              <a:prstDash val="solid"/>
              <a:round/>
            </a:ln>
          </a:top>
          <a:bottom>
            <a:ln w="12700" cap="flat">
              <a:solidFill>
                <a:schemeClr val="accent5"/>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12700" cap="flat">
              <a:solidFill>
                <a:schemeClr val="accent5"/>
              </a:solidFill>
              <a:prstDash val="solid"/>
              <a:round/>
            </a:ln>
          </a:top>
          <a:bottom>
            <a:ln w="12700" cap="flat">
              <a:solidFill>
                <a:schemeClr val="accent5"/>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C7B018BB-80A7-4F77-B60F-C8B233D01FF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4660"/>
  </p:normalViewPr>
  <p:slideViewPr>
    <p:cSldViewPr>
      <p:cViewPr>
        <p:scale>
          <a:sx n="70" d="100"/>
          <a:sy n="70" d="100"/>
        </p:scale>
        <p:origin x="-1328" y="-320"/>
      </p:cViewPr>
      <p:guideLst>
        <p:guide orient="horz" pos="2160"/>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12757E-B991-46CD-8ECB-A4776BD2E717}"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0B1C1419-5CA5-4249-A28E-076F0080E6F8}">
      <dgm:prSet phldrT="[Text]"/>
      <dgm:spPr/>
      <dgm:t>
        <a:bodyPr/>
        <a:lstStyle/>
        <a:p>
          <a:r>
            <a:rPr lang="en-US" dirty="0"/>
            <a:t>Julia Wallace</a:t>
          </a:r>
        </a:p>
      </dgm:t>
    </dgm:pt>
    <dgm:pt modelId="{5DB1BA26-1E10-4590-A9B5-1338082FEC2F}" type="parTrans" cxnId="{8AC95AAD-F810-4C33-8629-A69DC2BB227E}">
      <dgm:prSet/>
      <dgm:spPr/>
      <dgm:t>
        <a:bodyPr/>
        <a:lstStyle/>
        <a:p>
          <a:endParaRPr lang="en-US"/>
        </a:p>
      </dgm:t>
    </dgm:pt>
    <dgm:pt modelId="{4ECE29F6-A5D5-4C20-B3DA-E1DD75048A87}" type="sibTrans" cxnId="{8AC95AAD-F810-4C33-8629-A69DC2BB227E}">
      <dgm:prSet/>
      <dgm:spPr/>
      <dgm:t>
        <a:bodyPr/>
        <a:lstStyle/>
        <a:p>
          <a:endParaRPr lang="en-US"/>
        </a:p>
      </dgm:t>
    </dgm:pt>
    <dgm:pt modelId="{A2A014ED-E836-46F0-9408-7A255B3417A7}">
      <dgm:prSet phldrT="[Text]"/>
      <dgm:spPr/>
      <dgm:t>
        <a:bodyPr/>
        <a:lstStyle/>
        <a:p>
          <a:r>
            <a:rPr lang="en-US" dirty="0"/>
            <a:t>Program Director</a:t>
          </a:r>
        </a:p>
      </dgm:t>
    </dgm:pt>
    <dgm:pt modelId="{A5CD64CE-F488-4483-A0A2-A5E52831EC67}" type="parTrans" cxnId="{32E32198-8AF6-4D84-AC21-61430187620F}">
      <dgm:prSet/>
      <dgm:spPr/>
      <dgm:t>
        <a:bodyPr/>
        <a:lstStyle/>
        <a:p>
          <a:endParaRPr lang="en-US"/>
        </a:p>
      </dgm:t>
    </dgm:pt>
    <dgm:pt modelId="{25511F9E-650C-4E96-97CE-F12F15CD4CC5}" type="sibTrans" cxnId="{32E32198-8AF6-4D84-AC21-61430187620F}">
      <dgm:prSet/>
      <dgm:spPr/>
      <dgm:t>
        <a:bodyPr/>
        <a:lstStyle/>
        <a:p>
          <a:endParaRPr lang="en-US"/>
        </a:p>
      </dgm:t>
    </dgm:pt>
    <dgm:pt modelId="{A29D0618-DEA7-4C3B-9457-4331E3CAD130}">
      <dgm:prSet phldrT="[Text]"/>
      <dgm:spPr/>
      <dgm:t>
        <a:bodyPr/>
        <a:lstStyle/>
        <a:p>
          <a:r>
            <a:rPr lang="en-US" dirty="0"/>
            <a:t>Heather Flanagan</a:t>
          </a:r>
        </a:p>
      </dgm:t>
    </dgm:pt>
    <dgm:pt modelId="{15E6A359-29E5-4240-8B02-18B4C8EFBF02}" type="parTrans" cxnId="{27144740-44B3-4C0D-9D74-20FCDFAA2E8E}">
      <dgm:prSet/>
      <dgm:spPr/>
      <dgm:t>
        <a:bodyPr/>
        <a:lstStyle/>
        <a:p>
          <a:endParaRPr lang="en-US"/>
        </a:p>
      </dgm:t>
    </dgm:pt>
    <dgm:pt modelId="{25720086-0011-4677-AAB9-BCD89B6ADE1E}" type="sibTrans" cxnId="{27144740-44B3-4C0D-9D74-20FCDFAA2E8E}">
      <dgm:prSet/>
      <dgm:spPr/>
      <dgm:t>
        <a:bodyPr/>
        <a:lstStyle/>
        <a:p>
          <a:endParaRPr lang="en-US"/>
        </a:p>
      </dgm:t>
    </dgm:pt>
    <dgm:pt modelId="{7639D949-D08C-4726-8626-635E20F163C7}">
      <dgm:prSet phldrT="[Text]"/>
      <dgm:spPr/>
      <dgm:t>
        <a:bodyPr/>
        <a:lstStyle/>
        <a:p>
          <a:r>
            <a:rPr lang="en-US" dirty="0"/>
            <a:t>Project Coordinator</a:t>
          </a:r>
        </a:p>
      </dgm:t>
    </dgm:pt>
    <dgm:pt modelId="{123B2FD6-01A2-4611-BDD0-575F73317D4B}" type="parTrans" cxnId="{4D1348AD-2324-465B-B19B-D96842F44430}">
      <dgm:prSet/>
      <dgm:spPr/>
      <dgm:t>
        <a:bodyPr/>
        <a:lstStyle/>
        <a:p>
          <a:endParaRPr lang="en-US"/>
        </a:p>
      </dgm:t>
    </dgm:pt>
    <dgm:pt modelId="{2BBD74A2-3310-4557-96C8-92B22427C8D2}" type="sibTrans" cxnId="{4D1348AD-2324-465B-B19B-D96842F44430}">
      <dgm:prSet/>
      <dgm:spPr/>
      <dgm:t>
        <a:bodyPr/>
        <a:lstStyle/>
        <a:p>
          <a:endParaRPr lang="en-US"/>
        </a:p>
      </dgm:t>
    </dgm:pt>
    <dgm:pt modelId="{B659B047-94D8-4D9B-A75D-85EF47995C1D}">
      <dgm:prSet phldrT="[Text]"/>
      <dgm:spPr/>
      <dgm:t>
        <a:bodyPr/>
        <a:lstStyle/>
        <a:p>
          <a:r>
            <a:rPr lang="en-US" dirty="0"/>
            <a:t>Julia@RA21.org</a:t>
          </a:r>
        </a:p>
      </dgm:t>
    </dgm:pt>
    <dgm:pt modelId="{0CB2EF2A-9589-4661-80CC-E497EBDC7EAE}" type="parTrans" cxnId="{69A46DF5-6C52-4475-A14E-29C73FAE66A9}">
      <dgm:prSet/>
      <dgm:spPr/>
      <dgm:t>
        <a:bodyPr/>
        <a:lstStyle/>
        <a:p>
          <a:endParaRPr lang="en-US"/>
        </a:p>
      </dgm:t>
    </dgm:pt>
    <dgm:pt modelId="{283E4C3E-BD24-45EB-BBE4-5A1CECD32B39}" type="sibTrans" cxnId="{69A46DF5-6C52-4475-A14E-29C73FAE66A9}">
      <dgm:prSet/>
      <dgm:spPr/>
      <dgm:t>
        <a:bodyPr/>
        <a:lstStyle/>
        <a:p>
          <a:endParaRPr lang="en-US"/>
        </a:p>
      </dgm:t>
    </dgm:pt>
    <dgm:pt modelId="{3A7DC7B7-83A6-4D7B-99D2-45BF2403B4C9}">
      <dgm:prSet phldrT="[Text]"/>
      <dgm:spPr/>
      <dgm:t>
        <a:bodyPr/>
        <a:lstStyle/>
        <a:p>
          <a:r>
            <a:rPr lang="en-US" dirty="0"/>
            <a:t>Heather@RA21.org</a:t>
          </a:r>
        </a:p>
      </dgm:t>
    </dgm:pt>
    <dgm:pt modelId="{B5B1E3A6-CFEB-468D-8AB5-08E0319F8BA2}" type="parTrans" cxnId="{DA4BA82A-4A31-490F-8E43-6CBFB11FBCA5}">
      <dgm:prSet/>
      <dgm:spPr/>
      <dgm:t>
        <a:bodyPr/>
        <a:lstStyle/>
        <a:p>
          <a:endParaRPr lang="en-US"/>
        </a:p>
      </dgm:t>
    </dgm:pt>
    <dgm:pt modelId="{24E2A242-6282-46ED-9550-FB1E89040303}" type="sibTrans" cxnId="{DA4BA82A-4A31-490F-8E43-6CBFB11FBCA5}">
      <dgm:prSet/>
      <dgm:spPr/>
      <dgm:t>
        <a:bodyPr/>
        <a:lstStyle/>
        <a:p>
          <a:endParaRPr lang="en-US"/>
        </a:p>
      </dgm:t>
    </dgm:pt>
    <dgm:pt modelId="{F038D96D-D3C8-43F0-BE3E-29358B41E35C}" type="pres">
      <dgm:prSet presAssocID="{8712757E-B991-46CD-8ECB-A4776BD2E717}" presName="linear" presStyleCnt="0">
        <dgm:presLayoutVars>
          <dgm:dir/>
          <dgm:resizeHandles val="exact"/>
        </dgm:presLayoutVars>
      </dgm:prSet>
      <dgm:spPr/>
      <dgm:t>
        <a:bodyPr/>
        <a:lstStyle/>
        <a:p>
          <a:endParaRPr lang="en-US"/>
        </a:p>
      </dgm:t>
    </dgm:pt>
    <dgm:pt modelId="{96EC4C2C-C24F-48B6-9B7B-A5B222750FFF}" type="pres">
      <dgm:prSet presAssocID="{0B1C1419-5CA5-4249-A28E-076F0080E6F8}" presName="comp" presStyleCnt="0"/>
      <dgm:spPr/>
    </dgm:pt>
    <dgm:pt modelId="{919946A0-DFF9-4119-8680-A1B9C788A1FE}" type="pres">
      <dgm:prSet presAssocID="{0B1C1419-5CA5-4249-A28E-076F0080E6F8}" presName="box" presStyleLbl="node1" presStyleIdx="0" presStyleCnt="2" custLinFactNeighborX="-40505" custLinFactNeighborY="-44888"/>
      <dgm:spPr/>
      <dgm:t>
        <a:bodyPr/>
        <a:lstStyle/>
        <a:p>
          <a:endParaRPr lang="en-US"/>
        </a:p>
      </dgm:t>
    </dgm:pt>
    <dgm:pt modelId="{12A688E6-D4C8-40AA-8B99-B95E59064FCD}" type="pres">
      <dgm:prSet presAssocID="{0B1C1419-5CA5-4249-A28E-076F0080E6F8}" presName="img" presStyleLbl="fgImgPlace1" presStyleIdx="0" presStyleCnt="2"/>
      <dgm:spPr>
        <a:blipFill rotWithShape="1">
          <a:blip xmlns:r="http://schemas.openxmlformats.org/officeDocument/2006/relationships" r:embed="rId1"/>
          <a:stretch>
            <a:fillRect/>
          </a:stretch>
        </a:blipFill>
      </dgm:spPr>
    </dgm:pt>
    <dgm:pt modelId="{22F09389-CCE9-4862-AB79-460FDE24C19F}" type="pres">
      <dgm:prSet presAssocID="{0B1C1419-5CA5-4249-A28E-076F0080E6F8}" presName="text" presStyleLbl="node1" presStyleIdx="0" presStyleCnt="2">
        <dgm:presLayoutVars>
          <dgm:bulletEnabled val="1"/>
        </dgm:presLayoutVars>
      </dgm:prSet>
      <dgm:spPr/>
      <dgm:t>
        <a:bodyPr/>
        <a:lstStyle/>
        <a:p>
          <a:endParaRPr lang="en-US"/>
        </a:p>
      </dgm:t>
    </dgm:pt>
    <dgm:pt modelId="{E070F9FC-65F5-471A-AE2A-105C3366EBCE}" type="pres">
      <dgm:prSet presAssocID="{4ECE29F6-A5D5-4C20-B3DA-E1DD75048A87}" presName="spacer" presStyleCnt="0"/>
      <dgm:spPr/>
    </dgm:pt>
    <dgm:pt modelId="{51E31C29-19A5-4DBD-9BF6-4E5173E0B765}" type="pres">
      <dgm:prSet presAssocID="{A29D0618-DEA7-4C3B-9457-4331E3CAD130}" presName="comp" presStyleCnt="0"/>
      <dgm:spPr/>
    </dgm:pt>
    <dgm:pt modelId="{BA90AFA1-3CD5-4C34-9263-58BF8C940721}" type="pres">
      <dgm:prSet presAssocID="{A29D0618-DEA7-4C3B-9457-4331E3CAD130}" presName="box" presStyleLbl="node1" presStyleIdx="1" presStyleCnt="2" custLinFactNeighborX="9041" custLinFactNeighborY="-3740"/>
      <dgm:spPr/>
      <dgm:t>
        <a:bodyPr/>
        <a:lstStyle/>
        <a:p>
          <a:endParaRPr lang="en-US"/>
        </a:p>
      </dgm:t>
    </dgm:pt>
    <dgm:pt modelId="{CEE3A319-E284-4A0E-9E89-19E69CFA44D2}" type="pres">
      <dgm:prSet presAssocID="{A29D0618-DEA7-4C3B-9457-4331E3CAD130}" presName="img" presStyleLbl="fgImgPlace1" presStyleIdx="1" presStyleCnt="2"/>
      <dgm:spPr>
        <a:blipFill rotWithShape="1">
          <a:blip xmlns:r="http://schemas.openxmlformats.org/officeDocument/2006/relationships" r:embed="rId2"/>
          <a:stretch>
            <a:fillRect/>
          </a:stretch>
        </a:blipFill>
      </dgm:spPr>
    </dgm:pt>
    <dgm:pt modelId="{0B23D0CD-F20A-40F2-9997-CEC98BF07C95}" type="pres">
      <dgm:prSet presAssocID="{A29D0618-DEA7-4C3B-9457-4331E3CAD130}" presName="text" presStyleLbl="node1" presStyleIdx="1" presStyleCnt="2">
        <dgm:presLayoutVars>
          <dgm:bulletEnabled val="1"/>
        </dgm:presLayoutVars>
      </dgm:prSet>
      <dgm:spPr/>
      <dgm:t>
        <a:bodyPr/>
        <a:lstStyle/>
        <a:p>
          <a:endParaRPr lang="en-US"/>
        </a:p>
      </dgm:t>
    </dgm:pt>
  </dgm:ptLst>
  <dgm:cxnLst>
    <dgm:cxn modelId="{4B4A68FF-4899-BA48-A434-B844720560EB}" type="presOf" srcId="{A29D0618-DEA7-4C3B-9457-4331E3CAD130}" destId="{0B23D0CD-F20A-40F2-9997-CEC98BF07C95}" srcOrd="1" destOrd="0" presId="urn:microsoft.com/office/officeart/2005/8/layout/vList4"/>
    <dgm:cxn modelId="{4D1348AD-2324-465B-B19B-D96842F44430}" srcId="{A29D0618-DEA7-4C3B-9457-4331E3CAD130}" destId="{7639D949-D08C-4726-8626-635E20F163C7}" srcOrd="0" destOrd="0" parTransId="{123B2FD6-01A2-4611-BDD0-575F73317D4B}" sibTransId="{2BBD74A2-3310-4557-96C8-92B22427C8D2}"/>
    <dgm:cxn modelId="{904E4E63-17B2-C445-B90C-859D9B7C9E0E}" type="presOf" srcId="{0B1C1419-5CA5-4249-A28E-076F0080E6F8}" destId="{919946A0-DFF9-4119-8680-A1B9C788A1FE}" srcOrd="0" destOrd="0" presId="urn:microsoft.com/office/officeart/2005/8/layout/vList4"/>
    <dgm:cxn modelId="{2A7B84CE-848D-5943-AECA-F3E4485024C8}" type="presOf" srcId="{3A7DC7B7-83A6-4D7B-99D2-45BF2403B4C9}" destId="{0B23D0CD-F20A-40F2-9997-CEC98BF07C95}" srcOrd="1" destOrd="2" presId="urn:microsoft.com/office/officeart/2005/8/layout/vList4"/>
    <dgm:cxn modelId="{B6B488F7-CF09-2B4E-91B3-E1C3FB6EA088}" type="presOf" srcId="{A2A014ED-E836-46F0-9408-7A255B3417A7}" destId="{919946A0-DFF9-4119-8680-A1B9C788A1FE}" srcOrd="0" destOrd="1" presId="urn:microsoft.com/office/officeart/2005/8/layout/vList4"/>
    <dgm:cxn modelId="{69A46DF5-6C52-4475-A14E-29C73FAE66A9}" srcId="{0B1C1419-5CA5-4249-A28E-076F0080E6F8}" destId="{B659B047-94D8-4D9B-A75D-85EF47995C1D}" srcOrd="1" destOrd="0" parTransId="{0CB2EF2A-9589-4661-80CC-E497EBDC7EAE}" sibTransId="{283E4C3E-BD24-45EB-BBE4-5A1CECD32B39}"/>
    <dgm:cxn modelId="{A5A81161-1C74-874E-AFBB-12E4DC5ECBC1}" type="presOf" srcId="{B659B047-94D8-4D9B-A75D-85EF47995C1D}" destId="{919946A0-DFF9-4119-8680-A1B9C788A1FE}" srcOrd="0" destOrd="2" presId="urn:microsoft.com/office/officeart/2005/8/layout/vList4"/>
    <dgm:cxn modelId="{4DE4E4DD-7E55-FD4F-BA7D-77ACBC0493A4}" type="presOf" srcId="{3A7DC7B7-83A6-4D7B-99D2-45BF2403B4C9}" destId="{BA90AFA1-3CD5-4C34-9263-58BF8C940721}" srcOrd="0" destOrd="2" presId="urn:microsoft.com/office/officeart/2005/8/layout/vList4"/>
    <dgm:cxn modelId="{E0B2635D-D7B6-1D46-A639-9C312D0C9B11}" type="presOf" srcId="{8712757E-B991-46CD-8ECB-A4776BD2E717}" destId="{F038D96D-D3C8-43F0-BE3E-29358B41E35C}" srcOrd="0" destOrd="0" presId="urn:microsoft.com/office/officeart/2005/8/layout/vList4"/>
    <dgm:cxn modelId="{DA4BA82A-4A31-490F-8E43-6CBFB11FBCA5}" srcId="{A29D0618-DEA7-4C3B-9457-4331E3CAD130}" destId="{3A7DC7B7-83A6-4D7B-99D2-45BF2403B4C9}" srcOrd="1" destOrd="0" parTransId="{B5B1E3A6-CFEB-468D-8AB5-08E0319F8BA2}" sibTransId="{24E2A242-6282-46ED-9550-FB1E89040303}"/>
    <dgm:cxn modelId="{13EE6F37-7C23-F840-82F6-22028780776D}" type="presOf" srcId="{B659B047-94D8-4D9B-A75D-85EF47995C1D}" destId="{22F09389-CCE9-4862-AB79-460FDE24C19F}" srcOrd="1" destOrd="2" presId="urn:microsoft.com/office/officeart/2005/8/layout/vList4"/>
    <dgm:cxn modelId="{6EA30563-F42C-6E42-BE1A-1D623B0D1587}" type="presOf" srcId="{0B1C1419-5CA5-4249-A28E-076F0080E6F8}" destId="{22F09389-CCE9-4862-AB79-460FDE24C19F}" srcOrd="1" destOrd="0" presId="urn:microsoft.com/office/officeart/2005/8/layout/vList4"/>
    <dgm:cxn modelId="{27144740-44B3-4C0D-9D74-20FCDFAA2E8E}" srcId="{8712757E-B991-46CD-8ECB-A4776BD2E717}" destId="{A29D0618-DEA7-4C3B-9457-4331E3CAD130}" srcOrd="1" destOrd="0" parTransId="{15E6A359-29E5-4240-8B02-18B4C8EFBF02}" sibTransId="{25720086-0011-4677-AAB9-BCD89B6ADE1E}"/>
    <dgm:cxn modelId="{A08DF754-0D55-E744-885F-B277F9533CC0}" type="presOf" srcId="{7639D949-D08C-4726-8626-635E20F163C7}" destId="{0B23D0CD-F20A-40F2-9997-CEC98BF07C95}" srcOrd="1" destOrd="1" presId="urn:microsoft.com/office/officeart/2005/8/layout/vList4"/>
    <dgm:cxn modelId="{32E32198-8AF6-4D84-AC21-61430187620F}" srcId="{0B1C1419-5CA5-4249-A28E-076F0080E6F8}" destId="{A2A014ED-E836-46F0-9408-7A255B3417A7}" srcOrd="0" destOrd="0" parTransId="{A5CD64CE-F488-4483-A0A2-A5E52831EC67}" sibTransId="{25511F9E-650C-4E96-97CE-F12F15CD4CC5}"/>
    <dgm:cxn modelId="{8AC95AAD-F810-4C33-8629-A69DC2BB227E}" srcId="{8712757E-B991-46CD-8ECB-A4776BD2E717}" destId="{0B1C1419-5CA5-4249-A28E-076F0080E6F8}" srcOrd="0" destOrd="0" parTransId="{5DB1BA26-1E10-4590-A9B5-1338082FEC2F}" sibTransId="{4ECE29F6-A5D5-4C20-B3DA-E1DD75048A87}"/>
    <dgm:cxn modelId="{85EB424F-1959-A446-AC81-C93B1B53CA3C}" type="presOf" srcId="{7639D949-D08C-4726-8626-635E20F163C7}" destId="{BA90AFA1-3CD5-4C34-9263-58BF8C940721}" srcOrd="0" destOrd="1" presId="urn:microsoft.com/office/officeart/2005/8/layout/vList4"/>
    <dgm:cxn modelId="{C32CCDC9-70BD-724D-8B33-759C4547A7E4}" type="presOf" srcId="{A29D0618-DEA7-4C3B-9457-4331E3CAD130}" destId="{BA90AFA1-3CD5-4C34-9263-58BF8C940721}" srcOrd="0" destOrd="0" presId="urn:microsoft.com/office/officeart/2005/8/layout/vList4"/>
    <dgm:cxn modelId="{BE56614F-9BAE-4446-A40C-2A3B55D50857}" type="presOf" srcId="{A2A014ED-E836-46F0-9408-7A255B3417A7}" destId="{22F09389-CCE9-4862-AB79-460FDE24C19F}" srcOrd="1" destOrd="1" presId="urn:microsoft.com/office/officeart/2005/8/layout/vList4"/>
    <dgm:cxn modelId="{02937C80-F016-0C41-AE23-78147C158860}" type="presParOf" srcId="{F038D96D-D3C8-43F0-BE3E-29358B41E35C}" destId="{96EC4C2C-C24F-48B6-9B7B-A5B222750FFF}" srcOrd="0" destOrd="0" presId="urn:microsoft.com/office/officeart/2005/8/layout/vList4"/>
    <dgm:cxn modelId="{F1DF2314-AEA4-4245-B1A0-796B8065BA3A}" type="presParOf" srcId="{96EC4C2C-C24F-48B6-9B7B-A5B222750FFF}" destId="{919946A0-DFF9-4119-8680-A1B9C788A1FE}" srcOrd="0" destOrd="0" presId="urn:microsoft.com/office/officeart/2005/8/layout/vList4"/>
    <dgm:cxn modelId="{32A5FF70-F57A-1845-A7DE-5609DA03A1DF}" type="presParOf" srcId="{96EC4C2C-C24F-48B6-9B7B-A5B222750FFF}" destId="{12A688E6-D4C8-40AA-8B99-B95E59064FCD}" srcOrd="1" destOrd="0" presId="urn:microsoft.com/office/officeart/2005/8/layout/vList4"/>
    <dgm:cxn modelId="{128D5037-F0DD-874C-807F-EE8C94D0178D}" type="presParOf" srcId="{96EC4C2C-C24F-48B6-9B7B-A5B222750FFF}" destId="{22F09389-CCE9-4862-AB79-460FDE24C19F}" srcOrd="2" destOrd="0" presId="urn:microsoft.com/office/officeart/2005/8/layout/vList4"/>
    <dgm:cxn modelId="{B31FB39C-67F6-3A4B-9DBD-39F9B23414BD}" type="presParOf" srcId="{F038D96D-D3C8-43F0-BE3E-29358B41E35C}" destId="{E070F9FC-65F5-471A-AE2A-105C3366EBCE}" srcOrd="1" destOrd="0" presId="urn:microsoft.com/office/officeart/2005/8/layout/vList4"/>
    <dgm:cxn modelId="{8925FDD5-84DB-094C-99E8-627D125D667D}" type="presParOf" srcId="{F038D96D-D3C8-43F0-BE3E-29358B41E35C}" destId="{51E31C29-19A5-4DBD-9BF6-4E5173E0B765}" srcOrd="2" destOrd="0" presId="urn:microsoft.com/office/officeart/2005/8/layout/vList4"/>
    <dgm:cxn modelId="{F69114C6-087D-9B45-A10A-9A3CF13943AC}" type="presParOf" srcId="{51E31C29-19A5-4DBD-9BF6-4E5173E0B765}" destId="{BA90AFA1-3CD5-4C34-9263-58BF8C940721}" srcOrd="0" destOrd="0" presId="urn:microsoft.com/office/officeart/2005/8/layout/vList4"/>
    <dgm:cxn modelId="{7B1EC7E2-1E65-DA45-8BB9-E6F310007D60}" type="presParOf" srcId="{51E31C29-19A5-4DBD-9BF6-4E5173E0B765}" destId="{CEE3A319-E284-4A0E-9E89-19E69CFA44D2}" srcOrd="1" destOrd="0" presId="urn:microsoft.com/office/officeart/2005/8/layout/vList4"/>
    <dgm:cxn modelId="{5E60C812-12B5-2A4A-BDC6-1A3D1B662ED1}" type="presParOf" srcId="{51E31C29-19A5-4DBD-9BF6-4E5173E0B765}" destId="{0B23D0CD-F20A-40F2-9997-CEC98BF07C9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946A0-DFF9-4119-8680-A1B9C788A1FE}">
      <dsp:nvSpPr>
        <dsp:cNvPr id="0" name=""/>
        <dsp:cNvSpPr/>
      </dsp:nvSpPr>
      <dsp:spPr>
        <a:xfrm>
          <a:off x="0" y="0"/>
          <a:ext cx="3576446" cy="9684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Julia Wallace</a:t>
          </a:r>
        </a:p>
        <a:p>
          <a:pPr marL="114300" lvl="1" indent="-114300" algn="l" defTabSz="666750">
            <a:lnSpc>
              <a:spcPct val="90000"/>
            </a:lnSpc>
            <a:spcBef>
              <a:spcPct val="0"/>
            </a:spcBef>
            <a:spcAft>
              <a:spcPct val="15000"/>
            </a:spcAft>
            <a:buChar char="••"/>
          </a:pPr>
          <a:r>
            <a:rPr lang="en-US" sz="1500" kern="1200" dirty="0"/>
            <a:t>Program Director</a:t>
          </a:r>
        </a:p>
        <a:p>
          <a:pPr marL="114300" lvl="1" indent="-114300" algn="l" defTabSz="666750">
            <a:lnSpc>
              <a:spcPct val="90000"/>
            </a:lnSpc>
            <a:spcBef>
              <a:spcPct val="0"/>
            </a:spcBef>
            <a:spcAft>
              <a:spcPct val="15000"/>
            </a:spcAft>
            <a:buChar char="••"/>
          </a:pPr>
          <a:r>
            <a:rPr lang="en-US" sz="1500" kern="1200" dirty="0"/>
            <a:t>Julia@RA21.org</a:t>
          </a:r>
        </a:p>
      </dsp:txBody>
      <dsp:txXfrm>
        <a:off x="812136" y="0"/>
        <a:ext cx="2764309" cy="968469"/>
      </dsp:txXfrm>
    </dsp:sp>
    <dsp:sp modelId="{12A688E6-D4C8-40AA-8B99-B95E59064FCD}">
      <dsp:nvSpPr>
        <dsp:cNvPr id="0" name=""/>
        <dsp:cNvSpPr/>
      </dsp:nvSpPr>
      <dsp:spPr>
        <a:xfrm>
          <a:off x="96846" y="96846"/>
          <a:ext cx="715289" cy="77477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90AFA1-3CD5-4C34-9263-58BF8C940721}">
      <dsp:nvSpPr>
        <dsp:cNvPr id="0" name=""/>
        <dsp:cNvSpPr/>
      </dsp:nvSpPr>
      <dsp:spPr>
        <a:xfrm>
          <a:off x="0" y="1029095"/>
          <a:ext cx="3576446" cy="9684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Heather Flanagan</a:t>
          </a:r>
        </a:p>
        <a:p>
          <a:pPr marL="114300" lvl="1" indent="-114300" algn="l" defTabSz="666750">
            <a:lnSpc>
              <a:spcPct val="90000"/>
            </a:lnSpc>
            <a:spcBef>
              <a:spcPct val="0"/>
            </a:spcBef>
            <a:spcAft>
              <a:spcPct val="15000"/>
            </a:spcAft>
            <a:buChar char="••"/>
          </a:pPr>
          <a:r>
            <a:rPr lang="en-US" sz="1500" kern="1200" dirty="0"/>
            <a:t>Project Coordinator</a:t>
          </a:r>
        </a:p>
        <a:p>
          <a:pPr marL="114300" lvl="1" indent="-114300" algn="l" defTabSz="666750">
            <a:lnSpc>
              <a:spcPct val="90000"/>
            </a:lnSpc>
            <a:spcBef>
              <a:spcPct val="0"/>
            </a:spcBef>
            <a:spcAft>
              <a:spcPct val="15000"/>
            </a:spcAft>
            <a:buChar char="••"/>
          </a:pPr>
          <a:r>
            <a:rPr lang="en-US" sz="1500" kern="1200" dirty="0"/>
            <a:t>Heather@RA21.org</a:t>
          </a:r>
        </a:p>
      </dsp:txBody>
      <dsp:txXfrm>
        <a:off x="812136" y="1029095"/>
        <a:ext cx="2764309" cy="968469"/>
      </dsp:txXfrm>
    </dsp:sp>
    <dsp:sp modelId="{CEE3A319-E284-4A0E-9E89-19E69CFA44D2}">
      <dsp:nvSpPr>
        <dsp:cNvPr id="0" name=""/>
        <dsp:cNvSpPr/>
      </dsp:nvSpPr>
      <dsp:spPr>
        <a:xfrm>
          <a:off x="96846" y="1162163"/>
          <a:ext cx="715289" cy="77477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6DE996-B52A-8745-9ACE-4B0556CD2E5A}" type="datetimeFigureOut">
              <a:rPr lang="en-US" smtClean="0"/>
              <a:t>7/7/17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BEA1CC4-C745-8445-8512-B7B4E9D25F0F}" type="slidenum">
              <a:rPr lang="en-US" smtClean="0"/>
              <a:t>‹#›</a:t>
            </a:fld>
            <a:endParaRPr lang="en-US"/>
          </a:p>
        </p:txBody>
      </p:sp>
    </p:spTree>
    <p:extLst>
      <p:ext uri="{BB962C8B-B14F-4D97-AF65-F5344CB8AC3E}">
        <p14:creationId xmlns:p14="http://schemas.microsoft.com/office/powerpoint/2010/main" val="10926416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1143000" y="685800"/>
            <a:ext cx="4572000" cy="3429000"/>
          </a:xfrm>
          <a:prstGeom prst="rect">
            <a:avLst/>
          </a:prstGeom>
        </p:spPr>
        <p:txBody>
          <a:bodyPr/>
          <a:lstStyle/>
          <a:p>
            <a:endParaRPr/>
          </a:p>
        </p:txBody>
      </p:sp>
      <p:sp>
        <p:nvSpPr>
          <p:cNvPr id="175" name="Shape 17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570817128"/>
      </p:ext>
    </p:extLst>
  </p:cSld>
  <p:clrMap bg1="lt1" tx1="dk1" bg2="lt2" tx2="dk2" accent1="accent1" accent2="accent2" accent3="accent3" accent4="accent4" accent5="accent5" accent6="accent6" hlink="hlink" folHlink="folHlink"/>
  <p:hf hdr="0" ftr="0" dt="0"/>
  <p:notesStyle>
    <a:lvl1pPr defTabSz="872722" latinLnBrk="0">
      <a:defRPr sz="1100">
        <a:latin typeface="+mj-lt"/>
        <a:ea typeface="+mj-ea"/>
        <a:cs typeface="+mj-cs"/>
        <a:sym typeface="Calibri"/>
      </a:defRPr>
    </a:lvl1pPr>
    <a:lvl2pPr indent="228600" defTabSz="872722" latinLnBrk="0">
      <a:defRPr sz="1100">
        <a:latin typeface="+mj-lt"/>
        <a:ea typeface="+mj-ea"/>
        <a:cs typeface="+mj-cs"/>
        <a:sym typeface="Calibri"/>
      </a:defRPr>
    </a:lvl2pPr>
    <a:lvl3pPr indent="457200" defTabSz="872722" latinLnBrk="0">
      <a:defRPr sz="1100">
        <a:latin typeface="+mj-lt"/>
        <a:ea typeface="+mj-ea"/>
        <a:cs typeface="+mj-cs"/>
        <a:sym typeface="Calibri"/>
      </a:defRPr>
    </a:lvl3pPr>
    <a:lvl4pPr indent="685800" defTabSz="872722" latinLnBrk="0">
      <a:defRPr sz="1100">
        <a:latin typeface="+mj-lt"/>
        <a:ea typeface="+mj-ea"/>
        <a:cs typeface="+mj-cs"/>
        <a:sym typeface="Calibri"/>
      </a:defRPr>
    </a:lvl4pPr>
    <a:lvl5pPr indent="914400" defTabSz="872722" latinLnBrk="0">
      <a:defRPr sz="1100">
        <a:latin typeface="+mj-lt"/>
        <a:ea typeface="+mj-ea"/>
        <a:cs typeface="+mj-cs"/>
        <a:sym typeface="Calibri"/>
      </a:defRPr>
    </a:lvl5pPr>
    <a:lvl6pPr indent="1143000" defTabSz="872722" latinLnBrk="0">
      <a:defRPr sz="1100">
        <a:latin typeface="+mj-lt"/>
        <a:ea typeface="+mj-ea"/>
        <a:cs typeface="+mj-cs"/>
        <a:sym typeface="Calibri"/>
      </a:defRPr>
    </a:lvl6pPr>
    <a:lvl7pPr indent="1371600" defTabSz="872722" latinLnBrk="0">
      <a:defRPr sz="1100">
        <a:latin typeface="+mj-lt"/>
        <a:ea typeface="+mj-ea"/>
        <a:cs typeface="+mj-cs"/>
        <a:sym typeface="Calibri"/>
      </a:defRPr>
    </a:lvl7pPr>
    <a:lvl8pPr indent="1600200" defTabSz="872722" latinLnBrk="0">
      <a:defRPr sz="1100">
        <a:latin typeface="+mj-lt"/>
        <a:ea typeface="+mj-ea"/>
        <a:cs typeface="+mj-cs"/>
        <a:sym typeface="Calibri"/>
      </a:defRPr>
    </a:lvl8pPr>
    <a:lvl9pPr indent="1828800" defTabSz="872722" latinLnBrk="0">
      <a:defRPr sz="11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3908" y="8685486"/>
            <a:ext cx="2972492" cy="457054"/>
          </a:xfrm>
          <a:prstGeom prst="rect">
            <a:avLst/>
          </a:prstGeom>
        </p:spPr>
        <p:txBody>
          <a:bodyPr/>
          <a:lstStyle/>
          <a:p>
            <a:fld id="{8731FDDB-74AF-466F-B92E-1346EC410FDE}" type="slidenum">
              <a:rPr lang="en-GB" smtClean="0"/>
              <a:t>2</a:t>
            </a:fld>
            <a:endParaRPr lang="en-GB"/>
          </a:p>
        </p:txBody>
      </p:sp>
    </p:spTree>
    <p:extLst>
      <p:ext uri="{BB962C8B-B14F-4D97-AF65-F5344CB8AC3E}">
        <p14:creationId xmlns:p14="http://schemas.microsoft.com/office/powerpoint/2010/main" val="8799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3908" y="8685486"/>
            <a:ext cx="2972492" cy="457054"/>
          </a:xfrm>
          <a:prstGeom prst="rect">
            <a:avLst/>
          </a:prstGeom>
        </p:spPr>
        <p:txBody>
          <a:bodyPr/>
          <a:lstStyle/>
          <a:p>
            <a:fld id="{112CEF11-FE9B-4E58-8E4D-AA89E6DBBE41}" type="slidenum">
              <a:rPr lang="en-GB" smtClean="0"/>
              <a:t>12</a:t>
            </a:fld>
            <a:endParaRPr lang="en-GB"/>
          </a:p>
        </p:txBody>
      </p:sp>
    </p:spTree>
    <p:extLst>
      <p:ext uri="{BB962C8B-B14F-4D97-AF65-F5344CB8AC3E}">
        <p14:creationId xmlns:p14="http://schemas.microsoft.com/office/powerpoint/2010/main" val="3043183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3908" y="8685486"/>
            <a:ext cx="2972492" cy="457054"/>
          </a:xfrm>
          <a:prstGeom prst="rect">
            <a:avLst/>
          </a:prstGeom>
        </p:spPr>
        <p:txBody>
          <a:bodyPr/>
          <a:lstStyle/>
          <a:p>
            <a:fld id="{112CEF11-FE9B-4E58-8E4D-AA89E6DBBE41}" type="slidenum">
              <a:rPr lang="en-GB" smtClean="0"/>
              <a:t>13</a:t>
            </a:fld>
            <a:endParaRPr lang="en-GB"/>
          </a:p>
        </p:txBody>
      </p:sp>
    </p:spTree>
    <p:extLst>
      <p:ext uri="{BB962C8B-B14F-4D97-AF65-F5344CB8AC3E}">
        <p14:creationId xmlns:p14="http://schemas.microsoft.com/office/powerpoint/2010/main" val="1133639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3908" y="8685486"/>
            <a:ext cx="2972492" cy="457054"/>
          </a:xfrm>
          <a:prstGeom prst="rect">
            <a:avLst/>
          </a:prstGeom>
        </p:spPr>
        <p:txBody>
          <a:bodyPr/>
          <a:lstStyle/>
          <a:p>
            <a:fld id="{8731FDDB-74AF-466F-B92E-1346EC410FDE}" type="slidenum">
              <a:rPr lang="en-GB" smtClean="0"/>
              <a:t>22</a:t>
            </a:fld>
            <a:endParaRPr lang="en-GB"/>
          </a:p>
        </p:txBody>
      </p:sp>
    </p:spTree>
    <p:extLst>
      <p:ext uri="{BB962C8B-B14F-4D97-AF65-F5344CB8AC3E}">
        <p14:creationId xmlns:p14="http://schemas.microsoft.com/office/powerpoint/2010/main" val="2662430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3908" y="8685486"/>
            <a:ext cx="2972492" cy="457054"/>
          </a:xfrm>
          <a:prstGeom prst="rect">
            <a:avLst/>
          </a:prstGeom>
        </p:spPr>
        <p:txBody>
          <a:bodyPr/>
          <a:lstStyle/>
          <a:p>
            <a:fld id="{8731FDDB-74AF-466F-B92E-1346EC410FDE}" type="slidenum">
              <a:rPr lang="en-GB" smtClean="0"/>
              <a:t>26</a:t>
            </a:fld>
            <a:endParaRPr lang="en-GB"/>
          </a:p>
        </p:txBody>
      </p:sp>
    </p:spTree>
    <p:extLst>
      <p:ext uri="{BB962C8B-B14F-4D97-AF65-F5344CB8AC3E}">
        <p14:creationId xmlns:p14="http://schemas.microsoft.com/office/powerpoint/2010/main" val="2025759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3908" y="8685486"/>
            <a:ext cx="2972492" cy="457054"/>
          </a:xfrm>
          <a:prstGeom prst="rect">
            <a:avLst/>
          </a:prstGeom>
        </p:spPr>
        <p:txBody>
          <a:bodyPr/>
          <a:lstStyle/>
          <a:p>
            <a:fld id="{112CEF11-FE9B-4E58-8E4D-AA89E6DBBE41}" type="slidenum">
              <a:rPr lang="en-GB" smtClean="0"/>
              <a:t>4</a:t>
            </a:fld>
            <a:endParaRPr lang="en-GB"/>
          </a:p>
        </p:txBody>
      </p:sp>
    </p:spTree>
    <p:extLst>
      <p:ext uri="{BB962C8B-B14F-4D97-AF65-F5344CB8AC3E}">
        <p14:creationId xmlns:p14="http://schemas.microsoft.com/office/powerpoint/2010/main" val="1527449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3908" y="8685486"/>
            <a:ext cx="2972492" cy="457054"/>
          </a:xfrm>
          <a:prstGeom prst="rect">
            <a:avLst/>
          </a:prstGeom>
        </p:spPr>
        <p:txBody>
          <a:bodyPr/>
          <a:lstStyle/>
          <a:p>
            <a:fld id="{112CEF11-FE9B-4E58-8E4D-AA89E6DBBE41}" type="slidenum">
              <a:rPr lang="en-GB" smtClean="0"/>
              <a:t>5</a:t>
            </a:fld>
            <a:endParaRPr lang="en-GB"/>
          </a:p>
        </p:txBody>
      </p:sp>
    </p:spTree>
    <p:extLst>
      <p:ext uri="{BB962C8B-B14F-4D97-AF65-F5344CB8AC3E}">
        <p14:creationId xmlns:p14="http://schemas.microsoft.com/office/powerpoint/2010/main" val="3496571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3908" y="8685486"/>
            <a:ext cx="2972492" cy="457054"/>
          </a:xfrm>
          <a:prstGeom prst="rect">
            <a:avLst/>
          </a:prstGeom>
        </p:spPr>
        <p:txBody>
          <a:bodyPr/>
          <a:lstStyle/>
          <a:p>
            <a:fld id="{112CEF11-FE9B-4E58-8E4D-AA89E6DBBE41}" type="slidenum">
              <a:rPr lang="en-GB" smtClean="0"/>
              <a:t>6</a:t>
            </a:fld>
            <a:endParaRPr lang="en-GB"/>
          </a:p>
        </p:txBody>
      </p:sp>
    </p:spTree>
    <p:extLst>
      <p:ext uri="{BB962C8B-B14F-4D97-AF65-F5344CB8AC3E}">
        <p14:creationId xmlns:p14="http://schemas.microsoft.com/office/powerpoint/2010/main" val="1379004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3908" y="8685486"/>
            <a:ext cx="2972492" cy="457054"/>
          </a:xfrm>
          <a:prstGeom prst="rect">
            <a:avLst/>
          </a:prstGeom>
        </p:spPr>
        <p:txBody>
          <a:bodyPr/>
          <a:lstStyle/>
          <a:p>
            <a:fld id="{112CEF11-FE9B-4E58-8E4D-AA89E6DBBE41}" type="slidenum">
              <a:rPr lang="en-GB" smtClean="0"/>
              <a:t>7</a:t>
            </a:fld>
            <a:endParaRPr lang="en-GB"/>
          </a:p>
        </p:txBody>
      </p:sp>
    </p:spTree>
    <p:extLst>
      <p:ext uri="{BB962C8B-B14F-4D97-AF65-F5344CB8AC3E}">
        <p14:creationId xmlns:p14="http://schemas.microsoft.com/office/powerpoint/2010/main" val="678074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3908" y="8685486"/>
            <a:ext cx="2972492" cy="457054"/>
          </a:xfrm>
          <a:prstGeom prst="rect">
            <a:avLst/>
          </a:prstGeom>
        </p:spPr>
        <p:txBody>
          <a:bodyPr/>
          <a:lstStyle/>
          <a:p>
            <a:fld id="{112CEF11-FE9B-4E58-8E4D-AA89E6DBBE41}" type="slidenum">
              <a:rPr lang="en-GB" smtClean="0"/>
              <a:t>8</a:t>
            </a:fld>
            <a:endParaRPr lang="en-GB"/>
          </a:p>
        </p:txBody>
      </p:sp>
    </p:spTree>
    <p:extLst>
      <p:ext uri="{BB962C8B-B14F-4D97-AF65-F5344CB8AC3E}">
        <p14:creationId xmlns:p14="http://schemas.microsoft.com/office/powerpoint/2010/main" val="113500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3908" y="8685486"/>
            <a:ext cx="2972492" cy="457054"/>
          </a:xfrm>
          <a:prstGeom prst="rect">
            <a:avLst/>
          </a:prstGeom>
        </p:spPr>
        <p:txBody>
          <a:bodyPr/>
          <a:lstStyle/>
          <a:p>
            <a:fld id="{112CEF11-FE9B-4E58-8E4D-AA89E6DBBE41}" type="slidenum">
              <a:rPr lang="en-GB" smtClean="0"/>
              <a:t>9</a:t>
            </a:fld>
            <a:endParaRPr lang="en-GB"/>
          </a:p>
        </p:txBody>
      </p:sp>
    </p:spTree>
    <p:extLst>
      <p:ext uri="{BB962C8B-B14F-4D97-AF65-F5344CB8AC3E}">
        <p14:creationId xmlns:p14="http://schemas.microsoft.com/office/powerpoint/2010/main" val="279694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3908" y="8685486"/>
            <a:ext cx="2972492" cy="457054"/>
          </a:xfrm>
          <a:prstGeom prst="rect">
            <a:avLst/>
          </a:prstGeom>
        </p:spPr>
        <p:txBody>
          <a:bodyPr/>
          <a:lstStyle/>
          <a:p>
            <a:fld id="{112CEF11-FE9B-4E58-8E4D-AA89E6DBBE41}" type="slidenum">
              <a:rPr lang="en-GB" smtClean="0"/>
              <a:t>10</a:t>
            </a:fld>
            <a:endParaRPr lang="en-GB"/>
          </a:p>
        </p:txBody>
      </p:sp>
    </p:spTree>
    <p:extLst>
      <p:ext uri="{BB962C8B-B14F-4D97-AF65-F5344CB8AC3E}">
        <p14:creationId xmlns:p14="http://schemas.microsoft.com/office/powerpoint/2010/main" val="424719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3908" y="8685486"/>
            <a:ext cx="2972492" cy="457054"/>
          </a:xfrm>
          <a:prstGeom prst="rect">
            <a:avLst/>
          </a:prstGeom>
        </p:spPr>
        <p:txBody>
          <a:bodyPr/>
          <a:lstStyle/>
          <a:p>
            <a:fld id="{112CEF11-FE9B-4E58-8E4D-AA89E6DBBE41}" type="slidenum">
              <a:rPr lang="en-GB" smtClean="0"/>
              <a:t>11</a:t>
            </a:fld>
            <a:endParaRPr lang="en-GB"/>
          </a:p>
        </p:txBody>
      </p:sp>
    </p:spTree>
    <p:extLst>
      <p:ext uri="{BB962C8B-B14F-4D97-AF65-F5344CB8AC3E}">
        <p14:creationId xmlns:p14="http://schemas.microsoft.com/office/powerpoint/2010/main" val="3807999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6" name="Title Text"/>
          <p:cNvSpPr txBox="1">
            <a:spLocks noGrp="1"/>
          </p:cNvSpPr>
          <p:nvPr>
            <p:ph type="title"/>
          </p:nvPr>
        </p:nvSpPr>
        <p:spPr>
          <a:xfrm>
            <a:off x="742950" y="2130427"/>
            <a:ext cx="8420100" cy="1470026"/>
          </a:xfrm>
          <a:prstGeom prst="rect">
            <a:avLst/>
          </a:prstGeom>
        </p:spPr>
        <p:txBody>
          <a:bodyPr/>
          <a:lstStyle/>
          <a:p>
            <a:r>
              <a:t>Title Text</a:t>
            </a:r>
          </a:p>
        </p:txBody>
      </p:sp>
      <p:sp>
        <p:nvSpPr>
          <p:cNvPr id="17" name="Body Level One…"/>
          <p:cNvSpPr txBox="1">
            <a:spLocks noGrp="1"/>
          </p:cNvSpPr>
          <p:nvPr>
            <p:ph type="body" sz="quarter" idx="1"/>
          </p:nvPr>
        </p:nvSpPr>
        <p:spPr>
          <a:xfrm>
            <a:off x="1485900" y="3886200"/>
            <a:ext cx="69342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 name="Rectangle 10"/>
          <p:cNvSpPr/>
          <p:nvPr/>
        </p:nvSpPr>
        <p:spPr>
          <a:xfrm>
            <a:off x="0" y="6675119"/>
            <a:ext cx="9906000" cy="182881"/>
          </a:xfrm>
          <a:prstGeom prst="rect">
            <a:avLst/>
          </a:prstGeom>
          <a:solidFill>
            <a:srgbClr val="6DC8C1"/>
          </a:solidFill>
          <a:ln w="12700">
            <a:miter lim="400000"/>
          </a:ln>
        </p:spPr>
        <p:txBody>
          <a:bodyPr lIns="45719" rIns="45719" anchor="ctr"/>
          <a:lstStyle/>
          <a:p>
            <a:pPr algn="ctr">
              <a:defRPr>
                <a:solidFill>
                  <a:srgbClr val="FFFFFF"/>
                </a:solidFill>
              </a:defRPr>
            </a:pPr>
            <a:endParaRPr/>
          </a:p>
        </p:txBody>
      </p:sp>
      <p:sp>
        <p:nvSpPr>
          <p:cNvPr id="19" name="Rectangle 12"/>
          <p:cNvSpPr/>
          <p:nvPr/>
        </p:nvSpPr>
        <p:spPr>
          <a:xfrm>
            <a:off x="0" y="-1"/>
            <a:ext cx="9906000" cy="276648"/>
          </a:xfrm>
          <a:prstGeom prst="rect">
            <a:avLst/>
          </a:prstGeom>
          <a:solidFill>
            <a:srgbClr val="6DC8C1"/>
          </a:solidFill>
          <a:ln w="12700">
            <a:miter lim="400000"/>
          </a:ln>
        </p:spPr>
        <p:txBody>
          <a:bodyPr lIns="45719" rIns="45719" anchor="ctr"/>
          <a:lstStyle/>
          <a:p>
            <a:pPr algn="ctr">
              <a:defRPr>
                <a:solidFill>
                  <a:srgbClr val="FFFFFF"/>
                </a:solidFill>
              </a:defRPr>
            </a:pPr>
            <a:endParaRPr/>
          </a:p>
        </p:txBody>
      </p:sp>
      <p:sp>
        <p:nvSpPr>
          <p:cNvPr id="20" name="Slide Number"/>
          <p:cNvSpPr txBox="1">
            <a:spLocks noGrp="1"/>
          </p:cNvSpPr>
          <p:nvPr>
            <p:ph type="sldNum" sz="quarter" idx="2"/>
          </p:nvPr>
        </p:nvSpPr>
        <p:spPr>
          <a:xfrm>
            <a:off x="4787900" y="6172200"/>
            <a:ext cx="2311400" cy="3683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7181850" y="274640"/>
            <a:ext cx="2228850" cy="5851526"/>
          </a:xfrm>
          <a:prstGeom prst="rect">
            <a:avLst/>
          </a:prstGeom>
        </p:spPr>
        <p:txBody>
          <a:bodyPr/>
          <a:lstStyle/>
          <a:p>
            <a:r>
              <a:t>Title Text</a:t>
            </a:r>
          </a:p>
        </p:txBody>
      </p:sp>
      <p:sp>
        <p:nvSpPr>
          <p:cNvPr id="109" name="Body Level One…"/>
          <p:cNvSpPr txBox="1">
            <a:spLocks noGrp="1"/>
          </p:cNvSpPr>
          <p:nvPr>
            <p:ph type="body" idx="1"/>
          </p:nvPr>
        </p:nvSpPr>
        <p:spPr>
          <a:xfrm>
            <a:off x="495300" y="274640"/>
            <a:ext cx="652145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One column">
    <p:spTree>
      <p:nvGrpSpPr>
        <p:cNvPr id="1" name=""/>
        <p:cNvGrpSpPr/>
        <p:nvPr/>
      </p:nvGrpSpPr>
      <p:grpSpPr>
        <a:xfrm>
          <a:off x="0" y="0"/>
          <a:ext cx="0" cy="0"/>
          <a:chOff x="0" y="0"/>
          <a:chExt cx="0" cy="0"/>
        </a:xfrm>
      </p:grpSpPr>
      <p:sp>
        <p:nvSpPr>
          <p:cNvPr id="117" name="Body Level One…"/>
          <p:cNvSpPr txBox="1">
            <a:spLocks noGrp="1"/>
          </p:cNvSpPr>
          <p:nvPr>
            <p:ph type="body" sz="half" idx="1"/>
          </p:nvPr>
        </p:nvSpPr>
        <p:spPr>
          <a:xfrm>
            <a:off x="825500" y="1436690"/>
            <a:ext cx="8239127" cy="169277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8" name="Title Text"/>
          <p:cNvSpPr txBox="1">
            <a:spLocks noGrp="1"/>
          </p:cNvSpPr>
          <p:nvPr>
            <p:ph type="title"/>
          </p:nvPr>
        </p:nvSpPr>
        <p:spPr>
          <a:xfrm>
            <a:off x="825500" y="538162"/>
            <a:ext cx="8239127" cy="370559"/>
          </a:xfrm>
          <a:prstGeom prst="rect">
            <a:avLst/>
          </a:prstGeom>
        </p:spPr>
        <p:txBody>
          <a:bodyPr/>
          <a:lstStyle/>
          <a:p>
            <a:r>
              <a:t>Title Text</a:t>
            </a:r>
          </a:p>
        </p:txBody>
      </p:sp>
      <p:sp>
        <p:nvSpPr>
          <p:cNvPr id="119" name="Slide Number"/>
          <p:cNvSpPr txBox="1">
            <a:spLocks noGrp="1"/>
          </p:cNvSpPr>
          <p:nvPr>
            <p:ph type="sldNum" sz="quarter" idx="2"/>
          </p:nvPr>
        </p:nvSpPr>
        <p:spPr>
          <a:xfrm>
            <a:off x="4787900" y="6172200"/>
            <a:ext cx="2311400" cy="3683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One column + image">
    <p:spTree>
      <p:nvGrpSpPr>
        <p:cNvPr id="1" name=""/>
        <p:cNvGrpSpPr/>
        <p:nvPr/>
      </p:nvGrpSpPr>
      <p:grpSpPr>
        <a:xfrm>
          <a:off x="0" y="0"/>
          <a:ext cx="0" cy="0"/>
          <a:chOff x="0" y="0"/>
          <a:chExt cx="0" cy="0"/>
        </a:xfrm>
      </p:grpSpPr>
      <p:sp>
        <p:nvSpPr>
          <p:cNvPr id="126" name="Picture Placeholder 2"/>
          <p:cNvSpPr>
            <a:spLocks noGrp="1"/>
          </p:cNvSpPr>
          <p:nvPr>
            <p:ph type="pic" sz="quarter" idx="13"/>
          </p:nvPr>
        </p:nvSpPr>
        <p:spPr>
          <a:xfrm>
            <a:off x="5111855" y="1436687"/>
            <a:ext cx="3945601" cy="554000"/>
          </a:xfrm>
          <a:prstGeom prst="rect">
            <a:avLst/>
          </a:prstGeom>
        </p:spPr>
        <p:txBody>
          <a:bodyPr lIns="91439" rIns="91439">
            <a:noAutofit/>
          </a:bodyPr>
          <a:lstStyle/>
          <a:p>
            <a:endParaRPr/>
          </a:p>
        </p:txBody>
      </p:sp>
      <p:sp>
        <p:nvSpPr>
          <p:cNvPr id="127" name="Title Text"/>
          <p:cNvSpPr txBox="1">
            <a:spLocks noGrp="1"/>
          </p:cNvSpPr>
          <p:nvPr>
            <p:ph type="title"/>
          </p:nvPr>
        </p:nvSpPr>
        <p:spPr>
          <a:xfrm>
            <a:off x="825500" y="538162"/>
            <a:ext cx="8239127" cy="370559"/>
          </a:xfrm>
          <a:prstGeom prst="rect">
            <a:avLst/>
          </a:prstGeom>
        </p:spPr>
        <p:txBody>
          <a:bodyPr/>
          <a:lstStyle/>
          <a:p>
            <a:r>
              <a:t>Title Text</a:t>
            </a:r>
          </a:p>
        </p:txBody>
      </p:sp>
      <p:sp>
        <p:nvSpPr>
          <p:cNvPr id="128" name="Body Level One…"/>
          <p:cNvSpPr txBox="1">
            <a:spLocks noGrp="1"/>
          </p:cNvSpPr>
          <p:nvPr>
            <p:ph type="body" sz="quarter" idx="1"/>
          </p:nvPr>
        </p:nvSpPr>
        <p:spPr>
          <a:xfrm>
            <a:off x="825500" y="1436690"/>
            <a:ext cx="3945600" cy="169277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4787900" y="6172200"/>
            <a:ext cx="2311400" cy="3683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lumn">
    <p:spTree>
      <p:nvGrpSpPr>
        <p:cNvPr id="1" name=""/>
        <p:cNvGrpSpPr/>
        <p:nvPr/>
      </p:nvGrpSpPr>
      <p:grpSpPr>
        <a:xfrm>
          <a:off x="0" y="0"/>
          <a:ext cx="0" cy="0"/>
          <a:chOff x="0" y="0"/>
          <a:chExt cx="0" cy="0"/>
        </a:xfrm>
      </p:grpSpPr>
      <p:sp>
        <p:nvSpPr>
          <p:cNvPr id="136" name="Body Level One…"/>
          <p:cNvSpPr txBox="1">
            <a:spLocks noGrp="1"/>
          </p:cNvSpPr>
          <p:nvPr>
            <p:ph type="body" sz="quarter" idx="1"/>
          </p:nvPr>
        </p:nvSpPr>
        <p:spPr>
          <a:xfrm>
            <a:off x="825253" y="1436690"/>
            <a:ext cx="3944549" cy="169277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7" name="Text Placeholder 10"/>
          <p:cNvSpPr>
            <a:spLocks noGrp="1"/>
          </p:cNvSpPr>
          <p:nvPr>
            <p:ph type="body" sz="quarter" idx="13"/>
          </p:nvPr>
        </p:nvSpPr>
        <p:spPr>
          <a:xfrm>
            <a:off x="5120080" y="1436689"/>
            <a:ext cx="3944549" cy="1692773"/>
          </a:xfrm>
          <a:prstGeom prst="rect">
            <a:avLst/>
          </a:prstGeom>
        </p:spPr>
        <p:txBody>
          <a:bodyPr/>
          <a:lstStyle/>
          <a:p>
            <a:endParaRPr/>
          </a:p>
        </p:txBody>
      </p:sp>
      <p:sp>
        <p:nvSpPr>
          <p:cNvPr id="138" name="Title Text"/>
          <p:cNvSpPr txBox="1">
            <a:spLocks noGrp="1"/>
          </p:cNvSpPr>
          <p:nvPr>
            <p:ph type="title"/>
          </p:nvPr>
        </p:nvSpPr>
        <p:spPr>
          <a:xfrm>
            <a:off x="825500" y="538162"/>
            <a:ext cx="8239127" cy="370559"/>
          </a:xfrm>
          <a:prstGeom prst="rect">
            <a:avLst/>
          </a:prstGeom>
        </p:spPr>
        <p:txBody>
          <a:bodyPr/>
          <a:lstStyle/>
          <a:p>
            <a:r>
              <a:t>Title Text</a:t>
            </a:r>
          </a:p>
        </p:txBody>
      </p:sp>
      <p:sp>
        <p:nvSpPr>
          <p:cNvPr id="139" name="Slide Number"/>
          <p:cNvSpPr txBox="1">
            <a:spLocks noGrp="1"/>
          </p:cNvSpPr>
          <p:nvPr>
            <p:ph type="sldNum" sz="quarter" idx="2"/>
          </p:nvPr>
        </p:nvSpPr>
        <p:spPr>
          <a:xfrm>
            <a:off x="4787900" y="6172200"/>
            <a:ext cx="2311400" cy="3683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hree column">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825500" y="538162"/>
            <a:ext cx="8239127" cy="370559"/>
          </a:xfrm>
          <a:prstGeom prst="rect">
            <a:avLst/>
          </a:prstGeom>
        </p:spPr>
        <p:txBody>
          <a:bodyPr/>
          <a:lstStyle/>
          <a:p>
            <a:r>
              <a:t>Title Text</a:t>
            </a:r>
          </a:p>
        </p:txBody>
      </p:sp>
      <p:sp>
        <p:nvSpPr>
          <p:cNvPr id="147" name="Body Level One…"/>
          <p:cNvSpPr txBox="1">
            <a:spLocks noGrp="1"/>
          </p:cNvSpPr>
          <p:nvPr>
            <p:ph type="body" sz="quarter" idx="1"/>
          </p:nvPr>
        </p:nvSpPr>
        <p:spPr>
          <a:xfrm>
            <a:off x="825500" y="1436687"/>
            <a:ext cx="2501900" cy="20005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8" name="Text Placeholder 10"/>
          <p:cNvSpPr>
            <a:spLocks noGrp="1"/>
          </p:cNvSpPr>
          <p:nvPr>
            <p:ph type="body" sz="quarter" idx="13"/>
          </p:nvPr>
        </p:nvSpPr>
        <p:spPr>
          <a:xfrm>
            <a:off x="3687762" y="1436687"/>
            <a:ext cx="2501901" cy="2000550"/>
          </a:xfrm>
          <a:prstGeom prst="rect">
            <a:avLst/>
          </a:prstGeom>
        </p:spPr>
        <p:txBody>
          <a:bodyPr/>
          <a:lstStyle/>
          <a:p>
            <a:endParaRPr/>
          </a:p>
        </p:txBody>
      </p:sp>
      <p:sp>
        <p:nvSpPr>
          <p:cNvPr id="149" name="Text Placeholder 10"/>
          <p:cNvSpPr>
            <a:spLocks noGrp="1"/>
          </p:cNvSpPr>
          <p:nvPr>
            <p:ph type="body" sz="quarter" idx="14"/>
          </p:nvPr>
        </p:nvSpPr>
        <p:spPr>
          <a:xfrm>
            <a:off x="6550025" y="1436687"/>
            <a:ext cx="2501900" cy="2000550"/>
          </a:xfrm>
          <a:prstGeom prst="rect">
            <a:avLst/>
          </a:prstGeom>
        </p:spPr>
        <p:txBody>
          <a:bodyPr/>
          <a:lstStyle/>
          <a:p>
            <a:endParaRPr/>
          </a:p>
        </p:txBody>
      </p:sp>
      <p:sp>
        <p:nvSpPr>
          <p:cNvPr id="150" name="Slide Number"/>
          <p:cNvSpPr txBox="1">
            <a:spLocks noGrp="1"/>
          </p:cNvSpPr>
          <p:nvPr>
            <p:ph type="sldNum" sz="quarter" idx="2"/>
          </p:nvPr>
        </p:nvSpPr>
        <p:spPr>
          <a:xfrm>
            <a:off x="4787900" y="6172200"/>
            <a:ext cx="2311400" cy="3683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7" name="Title Text"/>
          <p:cNvSpPr txBox="1">
            <a:spLocks noGrp="1"/>
          </p:cNvSpPr>
          <p:nvPr>
            <p:ph type="title"/>
          </p:nvPr>
        </p:nvSpPr>
        <p:spPr>
          <a:xfrm>
            <a:off x="825500" y="538162"/>
            <a:ext cx="8239127" cy="370559"/>
          </a:xfrm>
          <a:prstGeom prst="rect">
            <a:avLst/>
          </a:prstGeom>
        </p:spPr>
        <p:txBody>
          <a:bodyPr/>
          <a:lstStyle/>
          <a:p>
            <a:r>
              <a:t>Title Text</a:t>
            </a:r>
          </a:p>
        </p:txBody>
      </p:sp>
      <p:sp>
        <p:nvSpPr>
          <p:cNvPr id="158" name="Slide Number"/>
          <p:cNvSpPr txBox="1">
            <a:spLocks noGrp="1"/>
          </p:cNvSpPr>
          <p:nvPr>
            <p:ph type="sldNum" sz="quarter" idx="2"/>
          </p:nvPr>
        </p:nvSpPr>
        <p:spPr>
          <a:xfrm>
            <a:off x="4787900" y="6172200"/>
            <a:ext cx="2311400" cy="3683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65" name="Image"/>
          <p:cNvSpPr>
            <a:spLocks noGrp="1"/>
          </p:cNvSpPr>
          <p:nvPr>
            <p:ph type="pic" sz="half" idx="13"/>
          </p:nvPr>
        </p:nvSpPr>
        <p:spPr>
          <a:xfrm>
            <a:off x="5117455" y="1830585"/>
            <a:ext cx="4063008" cy="4420196"/>
          </a:xfrm>
          <a:prstGeom prst="rect">
            <a:avLst/>
          </a:prstGeom>
        </p:spPr>
        <p:txBody>
          <a:bodyPr lIns="91439" rIns="91439">
            <a:noAutofit/>
          </a:bodyPr>
          <a:lstStyle/>
          <a:p>
            <a:endParaRPr/>
          </a:p>
        </p:txBody>
      </p:sp>
      <p:sp>
        <p:nvSpPr>
          <p:cNvPr id="166" name="Title Text"/>
          <p:cNvSpPr txBox="1">
            <a:spLocks noGrp="1"/>
          </p:cNvSpPr>
          <p:nvPr>
            <p:ph type="title"/>
          </p:nvPr>
        </p:nvSpPr>
        <p:spPr>
          <a:xfrm>
            <a:off x="495300" y="455788"/>
            <a:ext cx="8915400" cy="1143001"/>
          </a:xfrm>
          <a:prstGeom prst="rect">
            <a:avLst/>
          </a:prstGeom>
        </p:spPr>
        <p:txBody>
          <a:bodyPr/>
          <a:lstStyle/>
          <a:p>
            <a:r>
              <a:t>Title Text</a:t>
            </a:r>
          </a:p>
        </p:txBody>
      </p:sp>
      <p:sp>
        <p:nvSpPr>
          <p:cNvPr id="167" name="Body Level One…"/>
          <p:cNvSpPr txBox="1">
            <a:spLocks noGrp="1"/>
          </p:cNvSpPr>
          <p:nvPr>
            <p:ph type="body" sz="half" idx="1"/>
          </p:nvPr>
        </p:nvSpPr>
        <p:spPr>
          <a:xfrm>
            <a:off x="725537" y="1830585"/>
            <a:ext cx="4063008" cy="4420196"/>
          </a:xfrm>
          <a:prstGeom prst="rect">
            <a:avLst/>
          </a:prstGeom>
        </p:spPr>
        <p:txBody>
          <a:bodyPr/>
          <a:lstStyle>
            <a:lvl1pPr marL="252580" indent="-252580">
              <a:spcBef>
                <a:spcPts val="2300"/>
              </a:spcBef>
              <a:defRPr sz="2100"/>
            </a:lvl1pPr>
            <a:lvl2pPr marL="505160" indent="-252580">
              <a:spcBef>
                <a:spcPts val="2300"/>
              </a:spcBef>
              <a:defRPr sz="2100"/>
            </a:lvl2pPr>
            <a:lvl3pPr marL="757739" indent="-252580">
              <a:spcBef>
                <a:spcPts val="2300"/>
              </a:spcBef>
              <a:defRPr sz="2100"/>
            </a:lvl3pPr>
            <a:lvl4pPr marL="1010320" indent="-252580">
              <a:spcBef>
                <a:spcPts val="2300"/>
              </a:spcBef>
              <a:defRPr sz="2100"/>
            </a:lvl4pPr>
            <a:lvl5pPr marL="1262901" indent="-252580">
              <a:spcBef>
                <a:spcPts val="2300"/>
              </a:spcBef>
              <a:defRPr sz="2100"/>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7" name="Title Text"/>
          <p:cNvSpPr txBox="1">
            <a:spLocks noGrp="1"/>
          </p:cNvSpPr>
          <p:nvPr>
            <p:ph type="title"/>
          </p:nvPr>
        </p:nvSpPr>
        <p:spPr>
          <a:prstGeom prst="rect">
            <a:avLst/>
          </a:prstGeom>
        </p:spPr>
        <p:txBody>
          <a:bodyPr/>
          <a:lstStyle/>
          <a:p>
            <a:r>
              <a:t>Title Text</a:t>
            </a:r>
          </a:p>
        </p:txBody>
      </p:sp>
      <p:sp>
        <p:nvSpPr>
          <p:cNvPr id="2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6" name="Title Text"/>
          <p:cNvSpPr txBox="1">
            <a:spLocks noGrp="1"/>
          </p:cNvSpPr>
          <p:nvPr>
            <p:ph type="title"/>
          </p:nvPr>
        </p:nvSpPr>
        <p:spPr>
          <a:xfrm>
            <a:off x="782506" y="4406903"/>
            <a:ext cx="8420101" cy="1362076"/>
          </a:xfrm>
          <a:prstGeom prst="rect">
            <a:avLst/>
          </a:prstGeom>
        </p:spPr>
        <p:txBody>
          <a:bodyPr/>
          <a:lstStyle>
            <a:lvl1pPr algn="l">
              <a:defRPr b="1" cap="all"/>
            </a:lvl1pPr>
          </a:lstStyle>
          <a:p>
            <a:r>
              <a:t>Title Text</a:t>
            </a:r>
          </a:p>
        </p:txBody>
      </p:sp>
      <p:sp>
        <p:nvSpPr>
          <p:cNvPr id="37" name="Body Level One…"/>
          <p:cNvSpPr txBox="1">
            <a:spLocks noGrp="1"/>
          </p:cNvSpPr>
          <p:nvPr>
            <p:ph type="body" sz="quarter" idx="1"/>
          </p:nvPr>
        </p:nvSpPr>
        <p:spPr>
          <a:xfrm>
            <a:off x="782506" y="2906713"/>
            <a:ext cx="84201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4" name="Title Text"/>
          <p:cNvSpPr txBox="1">
            <a:spLocks noGrp="1"/>
          </p:cNvSpPr>
          <p:nvPr>
            <p:ph type="title"/>
          </p:nvPr>
        </p:nvSpPr>
        <p:spPr>
          <a:xfrm>
            <a:off x="495300" y="455788"/>
            <a:ext cx="8915400" cy="1143001"/>
          </a:xfrm>
          <a:prstGeom prst="rect">
            <a:avLst/>
          </a:prstGeom>
        </p:spPr>
        <p:txBody>
          <a:bodyPr/>
          <a:lstStyle/>
          <a:p>
            <a:r>
              <a:t>Title Text</a:t>
            </a:r>
          </a:p>
        </p:txBody>
      </p:sp>
      <p:sp>
        <p:nvSpPr>
          <p:cNvPr id="55" name="Body Level One…"/>
          <p:cNvSpPr txBox="1">
            <a:spLocks noGrp="1"/>
          </p:cNvSpPr>
          <p:nvPr>
            <p:ph type="body" sz="quarter" idx="1"/>
          </p:nvPr>
        </p:nvSpPr>
        <p:spPr>
          <a:xfrm>
            <a:off x="495300" y="1535112"/>
            <a:ext cx="4376871"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6" name="Text Placeholder 4"/>
          <p:cNvSpPr>
            <a:spLocks noGrp="1"/>
          </p:cNvSpPr>
          <p:nvPr>
            <p:ph type="body" sz="quarter" idx="13"/>
          </p:nvPr>
        </p:nvSpPr>
        <p:spPr>
          <a:xfrm>
            <a:off x="5032111" y="1535112"/>
            <a:ext cx="4378591" cy="639763"/>
          </a:xfrm>
          <a:prstGeom prst="rect">
            <a:avLst/>
          </a:prstGeom>
        </p:spPr>
        <p:txBody>
          <a:bodyPr anchor="b"/>
          <a:lstStyle/>
          <a:p>
            <a:pPr marL="0" indent="0">
              <a:spcBef>
                <a:spcPts val="500"/>
              </a:spcBef>
              <a:buSzTx/>
              <a:buFontTx/>
              <a:buNone/>
              <a:defRPr sz="2400" b="1"/>
            </a:pPr>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5300" y="455788"/>
            <a:ext cx="8915400" cy="1143001"/>
          </a:xfrm>
          <a:prstGeom prst="rect">
            <a:avLst/>
          </a:prstGeom>
        </p:spPr>
        <p:txBody>
          <a:body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9" name="Title Text"/>
          <p:cNvSpPr txBox="1">
            <a:spLocks noGrp="1"/>
          </p:cNvSpPr>
          <p:nvPr>
            <p:ph type="title"/>
          </p:nvPr>
        </p:nvSpPr>
        <p:spPr>
          <a:xfrm>
            <a:off x="495300" y="273050"/>
            <a:ext cx="3259007" cy="1162050"/>
          </a:xfrm>
          <a:prstGeom prst="rect">
            <a:avLst/>
          </a:prstGeom>
        </p:spPr>
        <p:txBody>
          <a:bodyPr anchor="b"/>
          <a:lstStyle>
            <a:lvl1pPr algn="l">
              <a:defRPr sz="2000" b="1"/>
            </a:lvl1pPr>
          </a:lstStyle>
          <a:p>
            <a:r>
              <a:t>Title Text</a:t>
            </a:r>
          </a:p>
        </p:txBody>
      </p:sp>
      <p:sp>
        <p:nvSpPr>
          <p:cNvPr id="80" name="Body Level One…"/>
          <p:cNvSpPr txBox="1">
            <a:spLocks noGrp="1"/>
          </p:cNvSpPr>
          <p:nvPr>
            <p:ph type="body" idx="1"/>
          </p:nvPr>
        </p:nvSpPr>
        <p:spPr>
          <a:xfrm>
            <a:off x="3872972" y="273053"/>
            <a:ext cx="553773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 name="Text Placeholder 3"/>
          <p:cNvSpPr>
            <a:spLocks noGrp="1"/>
          </p:cNvSpPr>
          <p:nvPr>
            <p:ph type="body" sz="half" idx="13"/>
          </p:nvPr>
        </p:nvSpPr>
        <p:spPr>
          <a:xfrm>
            <a:off x="495299" y="1435103"/>
            <a:ext cx="3259008" cy="4691063"/>
          </a:xfrm>
          <a:prstGeom prst="rect">
            <a:avLst/>
          </a:prstGeom>
        </p:spPr>
        <p:txBody>
          <a:bodyPr/>
          <a:lstStyle/>
          <a:p>
            <a:pPr marL="0" indent="0">
              <a:spcBef>
                <a:spcPts val="300"/>
              </a:spcBef>
              <a:buSzTx/>
              <a:buFontTx/>
              <a:buNone/>
              <a:defRPr sz="1400"/>
            </a:pPr>
            <a:endParaRP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9" name="Title Text"/>
          <p:cNvSpPr txBox="1">
            <a:spLocks noGrp="1"/>
          </p:cNvSpPr>
          <p:nvPr>
            <p:ph type="title"/>
          </p:nvPr>
        </p:nvSpPr>
        <p:spPr>
          <a:xfrm>
            <a:off x="1941645" y="4800600"/>
            <a:ext cx="5943601" cy="566738"/>
          </a:xfrm>
          <a:prstGeom prst="rect">
            <a:avLst/>
          </a:prstGeom>
        </p:spPr>
        <p:txBody>
          <a:bodyPr anchor="b"/>
          <a:lstStyle>
            <a:lvl1pPr algn="l">
              <a:defRPr sz="2000" b="1"/>
            </a:lvl1pPr>
          </a:lstStyle>
          <a:p>
            <a:r>
              <a:t>Title Text</a:t>
            </a:r>
          </a:p>
        </p:txBody>
      </p:sp>
      <p:sp>
        <p:nvSpPr>
          <p:cNvPr id="90" name="Picture Placeholder 2"/>
          <p:cNvSpPr>
            <a:spLocks noGrp="1"/>
          </p:cNvSpPr>
          <p:nvPr>
            <p:ph type="pic" sz="half" idx="13"/>
          </p:nvPr>
        </p:nvSpPr>
        <p:spPr>
          <a:xfrm>
            <a:off x="1941645" y="612775"/>
            <a:ext cx="5943601" cy="4114800"/>
          </a:xfrm>
          <a:prstGeom prst="rect">
            <a:avLst/>
          </a:prstGeom>
        </p:spPr>
        <p:txBody>
          <a:bodyPr lIns="91439" rIns="91439">
            <a:noAutofit/>
          </a:bodyPr>
          <a:lstStyle/>
          <a:p>
            <a:endParaRPr/>
          </a:p>
        </p:txBody>
      </p:sp>
      <p:sp>
        <p:nvSpPr>
          <p:cNvPr id="91" name="Body Level One…"/>
          <p:cNvSpPr txBox="1">
            <a:spLocks noGrp="1"/>
          </p:cNvSpPr>
          <p:nvPr>
            <p:ph type="body" sz="quarter" idx="1"/>
          </p:nvPr>
        </p:nvSpPr>
        <p:spPr>
          <a:xfrm>
            <a:off x="1941645" y="5367337"/>
            <a:ext cx="59436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9" name="Title Text"/>
          <p:cNvSpPr txBox="1">
            <a:spLocks noGrp="1"/>
          </p:cNvSpPr>
          <p:nvPr>
            <p:ph type="title"/>
          </p:nvPr>
        </p:nvSpPr>
        <p:spPr>
          <a:xfrm>
            <a:off x="495300" y="455788"/>
            <a:ext cx="8915400" cy="1143001"/>
          </a:xfrm>
          <a:prstGeom prst="rect">
            <a:avLst/>
          </a:prstGeom>
        </p:spPr>
        <p:txBody>
          <a:bodyPr/>
          <a:lstStyle/>
          <a:p>
            <a:r>
              <a:t>Title Text</a:t>
            </a:r>
          </a:p>
        </p:txBody>
      </p:sp>
      <p:sp>
        <p:nvSpPr>
          <p:cNvPr id="100" name="Body Level One…"/>
          <p:cNvSpPr txBox="1">
            <a:spLocks noGrp="1"/>
          </p:cNvSpPr>
          <p:nvPr>
            <p:ph type="body" idx="1"/>
          </p:nvPr>
        </p:nvSpPr>
        <p:spPr>
          <a:xfrm>
            <a:off x="495300" y="1781354"/>
            <a:ext cx="8915400" cy="47561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eg"/><Relationship Id="rId19"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3"/>
          <p:cNvSpPr/>
          <p:nvPr/>
        </p:nvSpPr>
        <p:spPr>
          <a:xfrm>
            <a:off x="0" y="6675119"/>
            <a:ext cx="9906000" cy="182881"/>
          </a:xfrm>
          <a:prstGeom prst="rect">
            <a:avLst/>
          </a:prstGeom>
          <a:solidFill>
            <a:srgbClr val="6DC8C1"/>
          </a:solidFill>
          <a:ln w="12700">
            <a:miter lim="400000"/>
          </a:ln>
        </p:spPr>
        <p:txBody>
          <a:bodyPr lIns="45719" rIns="45719" anchor="ctr"/>
          <a:lstStyle/>
          <a:p>
            <a:pPr algn="ctr">
              <a:defRPr>
                <a:solidFill>
                  <a:srgbClr val="FFFFFF"/>
                </a:solidFill>
              </a:defRPr>
            </a:pPr>
            <a:endParaRPr/>
          </a:p>
        </p:txBody>
      </p:sp>
      <p:pic>
        <p:nvPicPr>
          <p:cNvPr id="3" name="Picture 11" descr="Picture 11"/>
          <p:cNvPicPr>
            <a:picLocks noChangeAspect="1"/>
          </p:cNvPicPr>
          <p:nvPr/>
        </p:nvPicPr>
        <p:blipFill>
          <a:blip r:embed="rId18">
            <a:extLst/>
          </a:blip>
          <a:stretch>
            <a:fillRect/>
          </a:stretch>
        </p:blipFill>
        <p:spPr>
          <a:xfrm>
            <a:off x="-2" y="1"/>
            <a:ext cx="880256" cy="250068"/>
          </a:xfrm>
          <a:prstGeom prst="rect">
            <a:avLst/>
          </a:prstGeom>
          <a:ln w="12700">
            <a:miter lim="400000"/>
          </a:ln>
        </p:spPr>
      </p:pic>
      <p:sp>
        <p:nvSpPr>
          <p:cNvPr id="4" name="Rectangle 8"/>
          <p:cNvSpPr/>
          <p:nvPr/>
        </p:nvSpPr>
        <p:spPr>
          <a:xfrm>
            <a:off x="855104" y="-1"/>
            <a:ext cx="9050898" cy="251499"/>
          </a:xfrm>
          <a:prstGeom prst="rect">
            <a:avLst/>
          </a:prstGeom>
          <a:solidFill>
            <a:srgbClr val="6DC8C1"/>
          </a:solidFill>
          <a:ln w="12700">
            <a:miter lim="400000"/>
          </a:ln>
        </p:spPr>
        <p:txBody>
          <a:bodyPr lIns="45719" rIns="45719" anchor="ctr"/>
          <a:lstStyle/>
          <a:p>
            <a:pPr algn="ctr">
              <a:defRPr>
                <a:solidFill>
                  <a:srgbClr val="FFFFFF"/>
                </a:solidFill>
              </a:defRPr>
            </a:pPr>
            <a:endParaRPr/>
          </a:p>
        </p:txBody>
      </p:sp>
      <p:pic>
        <p:nvPicPr>
          <p:cNvPr id="5" name="Picture 9" descr="Picture 9"/>
          <p:cNvPicPr>
            <a:picLocks noChangeAspect="1"/>
          </p:cNvPicPr>
          <p:nvPr/>
        </p:nvPicPr>
        <p:blipFill>
          <a:blip r:embed="rId19">
            <a:extLst/>
          </a:blip>
          <a:stretch>
            <a:fillRect/>
          </a:stretch>
        </p:blipFill>
        <p:spPr>
          <a:xfrm>
            <a:off x="8567953" y="0"/>
            <a:ext cx="678609" cy="280470"/>
          </a:xfrm>
          <a:prstGeom prst="rect">
            <a:avLst/>
          </a:prstGeom>
          <a:ln w="12700">
            <a:miter lim="400000"/>
          </a:ln>
        </p:spPr>
      </p:pic>
      <p:pic>
        <p:nvPicPr>
          <p:cNvPr id="6" name="Picture 7" descr="Picture 7"/>
          <p:cNvPicPr>
            <a:picLocks noChangeAspect="1"/>
          </p:cNvPicPr>
          <p:nvPr/>
        </p:nvPicPr>
        <p:blipFill>
          <a:blip r:embed="rId20">
            <a:extLst/>
          </a:blip>
          <a:stretch>
            <a:fillRect/>
          </a:stretch>
        </p:blipFill>
        <p:spPr>
          <a:xfrm>
            <a:off x="9263630" y="-16398"/>
            <a:ext cx="642370" cy="280470"/>
          </a:xfrm>
          <a:prstGeom prst="rect">
            <a:avLst/>
          </a:prstGeom>
          <a:ln w="12700">
            <a:miter lim="400000"/>
          </a:ln>
        </p:spPr>
      </p:pic>
      <p:sp>
        <p:nvSpPr>
          <p:cNvPr id="7" name="Title Text"/>
          <p:cNvSpPr txBox="1">
            <a:spLocks noGrp="1"/>
          </p:cNvSpPr>
          <p:nvPr>
            <p:ph type="title"/>
          </p:nvPr>
        </p:nvSpPr>
        <p:spPr>
          <a:xfrm>
            <a:off x="495300" y="464409"/>
            <a:ext cx="89154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Title Text</a:t>
            </a:r>
          </a:p>
        </p:txBody>
      </p:sp>
      <p:sp>
        <p:nvSpPr>
          <p:cNvPr id="8" name="Body Level One…"/>
          <p:cNvSpPr txBox="1">
            <a:spLocks noGrp="1"/>
          </p:cNvSpPr>
          <p:nvPr>
            <p:ph type="body" idx="1"/>
          </p:nvPr>
        </p:nvSpPr>
        <p:spPr>
          <a:xfrm>
            <a:off x="495300" y="1807230"/>
            <a:ext cx="8915400" cy="475615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9642018" y="6628921"/>
            <a:ext cx="263983" cy="269241"/>
          </a:xfrm>
          <a:prstGeom prst="rect">
            <a:avLst/>
          </a:prstGeom>
          <a:ln w="12700">
            <a:miter lim="400000"/>
          </a:ln>
        </p:spPr>
        <p:txBody>
          <a:bodyPr wrap="none" lIns="45719" rIns="45719" anchor="ctr">
            <a:spAutoFit/>
          </a:bodyPr>
          <a:lstStyle>
            <a:lvl1pPr algn="r">
              <a:defRPr sz="1200">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ransition xmlns:p14="http://schemas.microsoft.com/office/powerpoint/2010/main" spd="med"/>
  <p:hf sldNum="0" hdr="0" ftr="0" dt="0"/>
  <p:txStyles>
    <p:titleStyle>
      <a:lvl1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40404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40404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40404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40404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40404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40404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40404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40404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40404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40404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40404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40404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40404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40404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40404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40404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40404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404040"/>
          </a:solidFill>
          <a:uFillTx/>
          <a:latin typeface="+mj-lt"/>
          <a:ea typeface="+mj-ea"/>
          <a:cs typeface="+mj-cs"/>
          <a:sym typeface="Calibri"/>
        </a:defRPr>
      </a:lvl9pPr>
    </p:bodyStyle>
    <p:otherStyle>
      <a:lvl1pPr marL="0" marR="0" indent="0" algn="r" defTabSz="8727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36361" algn="r" defTabSz="8727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872722" algn="r" defTabSz="8727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09082" algn="r" defTabSz="8727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745445" algn="r" defTabSz="8727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181805" algn="r" defTabSz="8727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618166" algn="r" defTabSz="8727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054529" algn="r" defTabSz="8727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490890" algn="r" defTabSz="8727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ra21.org/index.php/ra21-use-case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jpg"/><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png"/><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png"/><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6.png"/><Relationship Id="rId1" Type="http://schemas.openxmlformats.org/officeDocument/2006/relationships/slideLayout" Target="../slideLayouts/slideLayout5.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png"/><Relationship Id="rId3"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2.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2.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2.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2.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2.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2.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2.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2.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2.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2.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2.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mailto:Julia@RA21.org" TargetMode="External"/><Relationship Id="rId4" Type="http://schemas.openxmlformats.org/officeDocument/2006/relationships/hyperlink" Target="mailto:heather@RA21.org" TargetMode="External"/><Relationship Id="rId5"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hyperlink" Target="https://www.ra21.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GIF"/><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ctrTitle"/>
          </p:nvPr>
        </p:nvSpPr>
        <p:spPr>
          <a:xfrm>
            <a:off x="762000" y="3886200"/>
            <a:ext cx="8420100" cy="1470026"/>
          </a:xfrm>
          <a:prstGeom prst="rect">
            <a:avLst/>
          </a:prstGeom>
        </p:spPr>
        <p:txBody>
          <a:bodyPr/>
          <a:lstStyle>
            <a:lvl1pPr>
              <a:defRPr b="1">
                <a:solidFill>
                  <a:srgbClr val="595959"/>
                </a:solidFill>
              </a:defRPr>
            </a:lvl1pPr>
          </a:lstStyle>
          <a:p>
            <a:r>
              <a:rPr dirty="0"/>
              <a:t>An Introduction to RA21</a:t>
            </a:r>
          </a:p>
        </p:txBody>
      </p:sp>
      <p:sp>
        <p:nvSpPr>
          <p:cNvPr id="178" name="Subtitle 2"/>
          <p:cNvSpPr txBox="1">
            <a:spLocks noGrp="1"/>
          </p:cNvSpPr>
          <p:nvPr>
            <p:ph type="subTitle" sz="quarter" idx="1"/>
          </p:nvPr>
        </p:nvSpPr>
        <p:spPr>
          <a:xfrm>
            <a:off x="1447800" y="5105400"/>
            <a:ext cx="6934201" cy="1295400"/>
          </a:xfrm>
          <a:prstGeom prst="rect">
            <a:avLst/>
          </a:prstGeom>
        </p:spPr>
        <p:txBody>
          <a:bodyPr>
            <a:normAutofit/>
          </a:bodyPr>
          <a:lstStyle/>
          <a:p>
            <a:pPr>
              <a:spcBef>
                <a:spcPts val="0"/>
              </a:spcBef>
              <a:defRPr>
                <a:solidFill>
                  <a:srgbClr val="595959"/>
                </a:solidFill>
              </a:defRPr>
            </a:pPr>
            <a:r>
              <a:rPr sz="2400" dirty="0"/>
              <a:t>Jisc</a:t>
            </a:r>
          </a:p>
          <a:p>
            <a:pPr>
              <a:spcBef>
                <a:spcPts val="0"/>
              </a:spcBef>
              <a:defRPr>
                <a:solidFill>
                  <a:srgbClr val="595959"/>
                </a:solidFill>
              </a:defRPr>
            </a:pPr>
            <a:r>
              <a:rPr sz="2400" dirty="0"/>
              <a:t>London</a:t>
            </a:r>
          </a:p>
          <a:p>
            <a:pPr>
              <a:spcBef>
                <a:spcPts val="0"/>
              </a:spcBef>
              <a:defRPr>
                <a:solidFill>
                  <a:srgbClr val="595959"/>
                </a:solidFill>
              </a:defRPr>
            </a:pPr>
            <a:r>
              <a:rPr sz="2400" dirty="0"/>
              <a:t>7 July 2017</a:t>
            </a:r>
          </a:p>
        </p:txBody>
      </p:sp>
      <p:pic>
        <p:nvPicPr>
          <p:cNvPr id="179" name="Picture 4" descr="Picture 4"/>
          <p:cNvPicPr>
            <a:picLocks noChangeAspect="1"/>
          </p:cNvPicPr>
          <p:nvPr/>
        </p:nvPicPr>
        <p:blipFill>
          <a:blip r:embed="rId2">
            <a:extLst/>
          </a:blip>
          <a:stretch>
            <a:fillRect/>
          </a:stretch>
        </p:blipFill>
        <p:spPr>
          <a:xfrm>
            <a:off x="449351" y="349320"/>
            <a:ext cx="3629490" cy="634980"/>
          </a:xfrm>
          <a:prstGeom prst="rect">
            <a:avLst/>
          </a:prstGeom>
          <a:ln w="12700">
            <a:miter lim="400000"/>
          </a:ln>
        </p:spPr>
      </p:pic>
      <p:pic>
        <p:nvPicPr>
          <p:cNvPr id="180" name="Picture 5" descr="Picture 5"/>
          <p:cNvPicPr>
            <a:picLocks noChangeAspect="1"/>
          </p:cNvPicPr>
          <p:nvPr/>
        </p:nvPicPr>
        <p:blipFill>
          <a:blip r:embed="rId3">
            <a:extLst/>
          </a:blip>
          <a:stretch>
            <a:fillRect/>
          </a:stretch>
        </p:blipFill>
        <p:spPr>
          <a:xfrm>
            <a:off x="7772400" y="304800"/>
            <a:ext cx="1858965" cy="811661"/>
          </a:xfrm>
          <a:prstGeom prst="rect">
            <a:avLst/>
          </a:prstGeom>
          <a:ln w="12700">
            <a:miter lim="400000"/>
          </a:ln>
        </p:spPr>
      </p:pic>
      <p:pic>
        <p:nvPicPr>
          <p:cNvPr id="181" name="Picture 6" descr="Picture 6"/>
          <p:cNvPicPr>
            <a:picLocks noChangeAspect="1"/>
          </p:cNvPicPr>
          <p:nvPr/>
        </p:nvPicPr>
        <p:blipFill>
          <a:blip r:embed="rId4">
            <a:extLst/>
          </a:blip>
          <a:stretch>
            <a:fillRect/>
          </a:stretch>
        </p:blipFill>
        <p:spPr>
          <a:xfrm>
            <a:off x="2362200" y="1905000"/>
            <a:ext cx="5136271" cy="1752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 user experiences access to resources </a:t>
            </a:r>
            <a:r>
              <a:rPr lang="en-US" u="sng" dirty="0"/>
              <a:t>off</a:t>
            </a:r>
            <a:r>
              <a:rPr lang="en-US" dirty="0"/>
              <a:t> campus</a:t>
            </a:r>
            <a:endParaRPr lang="en-GB"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76" y="1782557"/>
            <a:ext cx="7897892" cy="466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8498219" y="2555021"/>
            <a:ext cx="985905" cy="2855761"/>
            <a:chOff x="8117218" y="2555020"/>
            <a:chExt cx="985905" cy="2855761"/>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7218" y="4132185"/>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8117218" y="2555020"/>
              <a:ext cx="808235"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a:t>
              </a:r>
            </a:p>
          </p:txBody>
        </p:sp>
      </p:grpSp>
      <p:sp>
        <p:nvSpPr>
          <p:cNvPr id="5" name="Oval 4"/>
          <p:cNvSpPr/>
          <p:nvPr/>
        </p:nvSpPr>
        <p:spPr>
          <a:xfrm>
            <a:off x="1548076" y="5918697"/>
            <a:ext cx="1800200" cy="2048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47288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 user experiences access to resources </a:t>
            </a:r>
            <a:r>
              <a:rPr lang="en-US" u="sng" dirty="0"/>
              <a:t>off</a:t>
            </a:r>
            <a:r>
              <a:rPr lang="en-US" dirty="0"/>
              <a:t> campus</a:t>
            </a:r>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898" y="1631503"/>
            <a:ext cx="4584019" cy="501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0254" y="3496875"/>
            <a:ext cx="1876425"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13" y="3261205"/>
            <a:ext cx="1361844" cy="338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533" y="2727265"/>
            <a:ext cx="1892672" cy="391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8498219" y="2555021"/>
            <a:ext cx="985905" cy="2855761"/>
            <a:chOff x="8117218" y="2555020"/>
            <a:chExt cx="985905" cy="2855761"/>
          </a:xfrm>
        </p:grpSpPr>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7218" y="4132185"/>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8117218" y="2555020"/>
              <a:ext cx="808235"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a:t>
              </a:r>
            </a:p>
          </p:txBody>
        </p:sp>
      </p:grpSp>
      <p:sp>
        <p:nvSpPr>
          <p:cNvPr id="5" name="Oval 4"/>
          <p:cNvSpPr/>
          <p:nvPr/>
        </p:nvSpPr>
        <p:spPr>
          <a:xfrm>
            <a:off x="4680513" y="6036879"/>
            <a:ext cx="1800200" cy="2048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55669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 user experiences access to resources </a:t>
            </a:r>
            <a:r>
              <a:rPr lang="en-US" u="sng" dirty="0"/>
              <a:t>off</a:t>
            </a:r>
            <a:r>
              <a:rPr lang="en-US" dirty="0"/>
              <a:t> campus</a:t>
            </a:r>
            <a:endParaRPr lang="en-GB"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28" y="1693147"/>
            <a:ext cx="7440588" cy="47506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Group 3"/>
          <p:cNvGrpSpPr/>
          <p:nvPr/>
        </p:nvGrpSpPr>
        <p:grpSpPr>
          <a:xfrm>
            <a:off x="8498219" y="2555021"/>
            <a:ext cx="985905" cy="2855761"/>
            <a:chOff x="8117218" y="2555020"/>
            <a:chExt cx="985905" cy="2855761"/>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7218" y="4132185"/>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8117218" y="2555020"/>
              <a:ext cx="808235"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grpSp>
      <p:sp>
        <p:nvSpPr>
          <p:cNvPr id="5" name="Oval 4"/>
          <p:cNvSpPr/>
          <p:nvPr/>
        </p:nvSpPr>
        <p:spPr>
          <a:xfrm>
            <a:off x="2553612" y="4917987"/>
            <a:ext cx="1080120" cy="361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58304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 user experiences access to resources </a:t>
            </a:r>
            <a:r>
              <a:rPr lang="en-US" u="sng" dirty="0"/>
              <a:t>off</a:t>
            </a:r>
            <a:r>
              <a:rPr lang="en-US" dirty="0"/>
              <a:t> campus</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634" y="1664412"/>
            <a:ext cx="4824018" cy="4943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7113240" y="1412776"/>
            <a:ext cx="1440160" cy="1440160"/>
          </a:xfrm>
          <a:prstGeom prst="ellipse">
            <a:avLst/>
          </a:prstGeom>
          <a:solidFill>
            <a:srgbClr val="FFC000"/>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GB" sz="8000" b="1" dirty="0">
              <a:solidFill>
                <a:srgbClr val="FF0000"/>
              </a:solidFill>
              <a:latin typeface="Arial" panose="020B0604020202020204" pitchFamily="34" charset="0"/>
              <a:cs typeface="Arial" panose="020B0604020202020204" pitchFamily="34" charset="0"/>
            </a:endParaRP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0478" y="2926460"/>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8049345" y="2780928"/>
            <a:ext cx="808235"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spTree>
    <p:extLst>
      <p:ext uri="{BB962C8B-B14F-4D97-AF65-F5344CB8AC3E}">
        <p14:creationId xmlns:p14="http://schemas.microsoft.com/office/powerpoint/2010/main" val="1908856553"/>
      </p:ext>
    </p:extLst>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RA21 Problem Statement</a:t>
            </a:r>
            <a:endParaRPr lang="en-GB" dirty="0"/>
          </a:p>
        </p:txBody>
      </p:sp>
      <p:sp>
        <p:nvSpPr>
          <p:cNvPr id="3" name="Content Placeholder 2"/>
          <p:cNvSpPr>
            <a:spLocks noGrp="1"/>
          </p:cNvSpPr>
          <p:nvPr>
            <p:ph idx="1"/>
          </p:nvPr>
        </p:nvSpPr>
        <p:spPr>
          <a:xfrm>
            <a:off x="495300" y="1268760"/>
            <a:ext cx="8915400" cy="4752528"/>
          </a:xfrm>
        </p:spPr>
        <p:txBody>
          <a:bodyPr>
            <a:noAutofit/>
          </a:bodyPr>
          <a:lstStyle/>
          <a:p>
            <a:pPr marL="166688" indent="-166688">
              <a:buClr>
                <a:schemeClr val="accent1">
                  <a:lumMod val="75000"/>
                </a:schemeClr>
              </a:buClr>
              <a:buSzPct val="150000"/>
            </a:pPr>
            <a:r>
              <a:rPr lang="en-US" sz="1800" dirty="0"/>
              <a:t>Access to STM content and resources is traditionally managed via IP address recognition. </a:t>
            </a:r>
          </a:p>
          <a:p>
            <a:pPr marL="166688" indent="-166688">
              <a:buClr>
                <a:schemeClr val="accent1">
                  <a:lumMod val="75000"/>
                </a:schemeClr>
              </a:buClr>
              <a:buSzPct val="150000"/>
            </a:pPr>
            <a:r>
              <a:rPr lang="en-US" sz="1800" dirty="0"/>
              <a:t>For the past 20 years, this has provided seamless access for users when </a:t>
            </a:r>
            <a:r>
              <a:rPr lang="en-US" sz="1800" u="sng" dirty="0"/>
              <a:t>on campus</a:t>
            </a:r>
            <a:endParaRPr lang="en-US" sz="1800" dirty="0"/>
          </a:p>
          <a:p>
            <a:pPr marL="166688" indent="-166688">
              <a:buClr>
                <a:schemeClr val="accent1">
                  <a:lumMod val="75000"/>
                </a:schemeClr>
              </a:buClr>
              <a:buSzPct val="150000"/>
            </a:pPr>
            <a:r>
              <a:rPr lang="en-US" sz="1800" dirty="0"/>
              <a:t>However, with modern expectations of the consumer web, this approach is increasingly problematic:</a:t>
            </a:r>
          </a:p>
          <a:p>
            <a:pPr lvl="1">
              <a:buClr>
                <a:schemeClr val="accent1">
                  <a:lumMod val="75000"/>
                </a:schemeClr>
              </a:buClr>
              <a:buSzPct val="150000"/>
            </a:pPr>
            <a:r>
              <a:rPr lang="en-US" sz="1800" dirty="0"/>
              <a:t>Users want seamless access from </a:t>
            </a:r>
            <a:r>
              <a:rPr lang="en-US" sz="1800" u="sng" dirty="0"/>
              <a:t>any device</a:t>
            </a:r>
            <a:r>
              <a:rPr lang="en-US" sz="1800" dirty="0"/>
              <a:t>, from </a:t>
            </a:r>
            <a:r>
              <a:rPr lang="en-US" sz="1800" u="sng" dirty="0"/>
              <a:t>any location</a:t>
            </a:r>
          </a:p>
          <a:p>
            <a:pPr lvl="1">
              <a:buClr>
                <a:schemeClr val="accent1">
                  <a:lumMod val="75000"/>
                </a:schemeClr>
              </a:buClr>
              <a:buSzPct val="150000"/>
            </a:pPr>
            <a:r>
              <a:rPr lang="en-US" sz="1800" dirty="0"/>
              <a:t>Users increasingly start their searches on </a:t>
            </a:r>
            <a:r>
              <a:rPr lang="en-US" sz="1800" u="sng" dirty="0"/>
              <a:t>3</a:t>
            </a:r>
            <a:r>
              <a:rPr lang="en-US" sz="1800" u="sng" baseline="30000" dirty="0"/>
              <a:t>rd</a:t>
            </a:r>
            <a:r>
              <a:rPr lang="en-US" sz="1800" u="sng" dirty="0"/>
              <a:t> party sites</a:t>
            </a:r>
            <a:r>
              <a:rPr lang="en-US" sz="1800" dirty="0"/>
              <a:t> (e.g. Google, PubMed) rather than publisher platforms or library portals and run into </a:t>
            </a:r>
            <a:r>
              <a:rPr lang="en-US" sz="1800" u="sng" dirty="0"/>
              <a:t>access barriers</a:t>
            </a:r>
          </a:p>
          <a:p>
            <a:pPr lvl="1">
              <a:buClr>
                <a:schemeClr val="accent1">
                  <a:lumMod val="75000"/>
                </a:schemeClr>
              </a:buClr>
              <a:buSzPct val="150000"/>
            </a:pPr>
            <a:r>
              <a:rPr lang="en-US" sz="1800" dirty="0"/>
              <a:t>A patchwork of solutions exist to provide off-campus access: proxy servers, VPNs, Shibboleth, however the user experience is </a:t>
            </a:r>
            <a:r>
              <a:rPr lang="en-US" sz="1800" u="sng" dirty="0"/>
              <a:t>inconsistent</a:t>
            </a:r>
            <a:r>
              <a:rPr lang="en-US" sz="1800" dirty="0"/>
              <a:t> and </a:t>
            </a:r>
            <a:r>
              <a:rPr lang="en-US" sz="1800" u="sng" dirty="0"/>
              <a:t>confusing</a:t>
            </a:r>
          </a:p>
          <a:p>
            <a:pPr lvl="1">
              <a:buClr>
                <a:schemeClr val="accent1">
                  <a:lumMod val="75000"/>
                </a:schemeClr>
              </a:buClr>
              <a:buSzPct val="150000"/>
            </a:pPr>
            <a:r>
              <a:rPr lang="en-US" sz="1800" dirty="0"/>
              <a:t>Publishers are facing an increasing volume of illegal downloads and piracy, and fraud is difficult to track and trace because of insufficient information about the end user</a:t>
            </a:r>
          </a:p>
          <a:p>
            <a:pPr lvl="1">
              <a:buClr>
                <a:schemeClr val="accent1">
                  <a:lumMod val="75000"/>
                </a:schemeClr>
              </a:buClr>
              <a:buSzPct val="150000"/>
            </a:pPr>
            <a:r>
              <a:rPr lang="en-US" sz="1800" dirty="0"/>
              <a:t>The lack of user data also impedes the development of more user-focused, personalized  services by publishers. </a:t>
            </a:r>
          </a:p>
          <a:p>
            <a:pPr lvl="1">
              <a:buClr>
                <a:schemeClr val="accent1">
                  <a:lumMod val="75000"/>
                </a:schemeClr>
              </a:buClr>
              <a:buSzPct val="150000"/>
            </a:pPr>
            <a:r>
              <a:rPr lang="en-US" sz="1800" dirty="0"/>
              <a:t>The increase in privacy and fraud also poses a significant risk to campus information security</a:t>
            </a:r>
          </a:p>
        </p:txBody>
      </p:sp>
    </p:spTree>
    <p:extLst>
      <p:ext uri="{BB962C8B-B14F-4D97-AF65-F5344CB8AC3E}">
        <p14:creationId xmlns:p14="http://schemas.microsoft.com/office/powerpoint/2010/main" val="3863301478"/>
      </p:ext>
    </p:extLst>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RA21 Guiding Principles</a:t>
            </a:r>
          </a:p>
        </p:txBody>
      </p:sp>
      <p:sp>
        <p:nvSpPr>
          <p:cNvPr id="3" name="Content Placeholder 2"/>
          <p:cNvSpPr>
            <a:spLocks noGrp="1"/>
          </p:cNvSpPr>
          <p:nvPr>
            <p:ph idx="1"/>
          </p:nvPr>
        </p:nvSpPr>
        <p:spPr>
          <a:xfrm>
            <a:off x="460131" y="1436838"/>
            <a:ext cx="8915400" cy="4201962"/>
          </a:xfrm>
        </p:spPr>
        <p:txBody>
          <a:bodyPr>
            <a:normAutofit lnSpcReduction="10000"/>
          </a:bodyPr>
          <a:lstStyle/>
          <a:p>
            <a:pPr>
              <a:buFont typeface="+mj-lt"/>
              <a:buAutoNum type="arabicPeriod"/>
            </a:pPr>
            <a:r>
              <a:rPr lang="en-US" sz="1800" dirty="0"/>
              <a:t>The user experience for researchers will be as seamless as possible, intuitive and consistent across varied systems, and meet evolving expectations.</a:t>
            </a:r>
          </a:p>
          <a:p>
            <a:pPr>
              <a:buFont typeface="+mj-lt"/>
              <a:buAutoNum type="arabicPeriod"/>
            </a:pPr>
            <a:r>
              <a:rPr lang="en-US" sz="1800" dirty="0"/>
              <a:t>The solution will work effectively regardless of the researcher’s starting point, physical location, and preferred device.</a:t>
            </a:r>
          </a:p>
          <a:p>
            <a:pPr>
              <a:buFont typeface="+mj-lt"/>
              <a:buAutoNum type="arabicPeriod"/>
            </a:pPr>
            <a:r>
              <a:rPr lang="en-US" sz="1800" dirty="0"/>
              <a:t>The solution will be consistent with emerging privacy regulations, will avoid requiring researchers to create yet another ID, and will achieve an optimal balance between security and usability.</a:t>
            </a:r>
          </a:p>
          <a:p>
            <a:pPr>
              <a:buFont typeface="+mj-lt"/>
              <a:buAutoNum type="arabicPeriod"/>
            </a:pPr>
            <a:r>
              <a:rPr lang="en-US" sz="1800" dirty="0"/>
              <a:t>The system will achieve end-to-end traceability, providing a robust, widely adopted mechanism for detecting fraud that occurs at institutions, vendor systems, and publishing platforms.</a:t>
            </a:r>
          </a:p>
          <a:p>
            <a:pPr>
              <a:buFont typeface="+mj-lt"/>
              <a:buAutoNum type="arabicPeriod"/>
            </a:pPr>
            <a:r>
              <a:rPr lang="en-US" sz="1800" dirty="0"/>
              <a:t>The customer will not be burdened with administrative work or expenses related to implementation and maintenance. The implementation plan should allow for gradual transition and account for different levels of technical and organizational maturity in participating institutions.</a:t>
            </a:r>
          </a:p>
        </p:txBody>
      </p:sp>
    </p:spTree>
    <p:extLst>
      <p:ext uri="{BB962C8B-B14F-4D97-AF65-F5344CB8AC3E}">
        <p14:creationId xmlns:p14="http://schemas.microsoft.com/office/powerpoint/2010/main" val="4026980914"/>
      </p:ext>
    </p:extLst>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Who’s Involved</a:t>
            </a:r>
            <a:endParaRPr lang="en-GB" dirty="0"/>
          </a:p>
        </p:txBody>
      </p:sp>
      <p:sp>
        <p:nvSpPr>
          <p:cNvPr id="3" name="Content Placeholder 2"/>
          <p:cNvSpPr>
            <a:spLocks noGrp="1"/>
          </p:cNvSpPr>
          <p:nvPr>
            <p:ph idx="1"/>
          </p:nvPr>
        </p:nvSpPr>
        <p:spPr>
          <a:xfrm>
            <a:off x="495300" y="1303796"/>
            <a:ext cx="4230812" cy="5281939"/>
          </a:xfrm>
        </p:spPr>
        <p:txBody>
          <a:bodyPr>
            <a:normAutofit/>
          </a:bodyPr>
          <a:lstStyle/>
          <a:p>
            <a:pPr marL="342900" lvl="3" indent="-342900">
              <a:lnSpc>
                <a:spcPct val="90000"/>
              </a:lnSpc>
              <a:buClr>
                <a:schemeClr val="accent1">
                  <a:lumMod val="75000"/>
                </a:schemeClr>
              </a:buClr>
              <a:buSzPct val="150000"/>
              <a:buFont typeface="Arial"/>
              <a:buChar char="•"/>
              <a:defRPr sz="2400">
                <a:latin typeface="Calibri"/>
                <a:ea typeface="Calibri"/>
                <a:cs typeface="Calibri"/>
                <a:sym typeface="Calibri"/>
              </a:defRPr>
            </a:pPr>
            <a:r>
              <a:rPr lang="en-US" sz="2100" dirty="0">
                <a:latin typeface="Calibri"/>
              </a:rPr>
              <a:t>Constituted as a joint NISO/STM initiative</a:t>
            </a:r>
          </a:p>
          <a:p>
            <a:pPr marL="342900" lvl="3" indent="-342900">
              <a:lnSpc>
                <a:spcPct val="90000"/>
              </a:lnSpc>
              <a:buClr>
                <a:schemeClr val="accent1">
                  <a:lumMod val="75000"/>
                </a:schemeClr>
              </a:buClr>
              <a:buSzPct val="150000"/>
              <a:buFont typeface="Arial"/>
              <a:buChar char="•"/>
              <a:defRPr sz="2400">
                <a:latin typeface="Calibri"/>
                <a:ea typeface="Calibri"/>
                <a:cs typeface="Calibri"/>
                <a:sym typeface="Calibri"/>
              </a:defRPr>
            </a:pPr>
            <a:r>
              <a:rPr lang="en-US" sz="2100" dirty="0">
                <a:latin typeface="Calibri"/>
              </a:rPr>
              <a:t>Initial funding provided by participating publishers</a:t>
            </a:r>
          </a:p>
          <a:p>
            <a:pPr marL="342900" lvl="3" indent="-342900">
              <a:lnSpc>
                <a:spcPct val="90000"/>
              </a:lnSpc>
              <a:buClr>
                <a:schemeClr val="accent1">
                  <a:lumMod val="75000"/>
                </a:schemeClr>
              </a:buClr>
              <a:buSzPct val="150000"/>
              <a:buFont typeface="Arial"/>
              <a:buChar char="•"/>
              <a:defRPr sz="2400">
                <a:latin typeface="Calibri"/>
                <a:ea typeface="Calibri"/>
                <a:cs typeface="Calibri"/>
                <a:sym typeface="Calibri"/>
              </a:defRPr>
            </a:pPr>
            <a:endParaRPr lang="en-US" sz="2100" dirty="0">
              <a:latin typeface="Calibri"/>
            </a:endParaRPr>
          </a:p>
          <a:p>
            <a:pPr marL="342900" lvl="3" indent="-342900">
              <a:lnSpc>
                <a:spcPct val="90000"/>
              </a:lnSpc>
              <a:buClr>
                <a:schemeClr val="accent1">
                  <a:lumMod val="75000"/>
                </a:schemeClr>
              </a:buClr>
              <a:buSzPct val="150000"/>
              <a:buFont typeface="Arial"/>
              <a:buChar char="•"/>
              <a:defRPr sz="2400">
                <a:latin typeface="Calibri"/>
                <a:ea typeface="Calibri"/>
                <a:cs typeface="Calibri"/>
                <a:sym typeface="Calibri"/>
              </a:defRPr>
            </a:pPr>
            <a:endParaRPr lang="en-US" sz="2100" dirty="0">
              <a:latin typeface="Calibri"/>
            </a:endParaRPr>
          </a:p>
          <a:p>
            <a:pPr marL="342900" lvl="3" indent="-342900">
              <a:lnSpc>
                <a:spcPct val="90000"/>
              </a:lnSpc>
              <a:buClr>
                <a:schemeClr val="accent1">
                  <a:lumMod val="75000"/>
                </a:schemeClr>
              </a:buClr>
              <a:buSzPct val="150000"/>
              <a:buFont typeface="Arial"/>
              <a:buChar char="•"/>
              <a:defRPr sz="2400">
                <a:latin typeface="Calibri"/>
                <a:ea typeface="Calibri"/>
                <a:cs typeface="Calibri"/>
                <a:sym typeface="Calibri"/>
              </a:defRPr>
            </a:pPr>
            <a:r>
              <a:rPr lang="en-US" sz="2100" dirty="0">
                <a:latin typeface="Calibri"/>
              </a:rPr>
              <a:t>Two dedicated staff brought on board to drive pilots:</a:t>
            </a:r>
          </a:p>
          <a:p>
            <a:endParaRPr lang="en-US" sz="2400" dirty="0"/>
          </a:p>
          <a:p>
            <a:endParaRPr lang="en-US" sz="2400" dirty="0"/>
          </a:p>
          <a:p>
            <a:endParaRPr lang="en-US" sz="2400" dirty="0"/>
          </a:p>
          <a:p>
            <a:endParaRPr lang="en-US" sz="2400" dirty="0"/>
          </a:p>
          <a:p>
            <a:pPr marL="0" indent="0">
              <a:buNone/>
            </a:pPr>
            <a:endParaRPr lang="en-US" sz="2400" dirty="0"/>
          </a:p>
        </p:txBody>
      </p:sp>
      <p:graphicFrame>
        <p:nvGraphicFramePr>
          <p:cNvPr id="5" name="Diagram 4"/>
          <p:cNvGraphicFramePr/>
          <p:nvPr>
            <p:extLst>
              <p:ext uri="{D42A27DB-BD31-4B8C-83A1-F6EECF244321}">
                <p14:modId xmlns:p14="http://schemas.microsoft.com/office/powerpoint/2010/main" val="3903556993"/>
              </p:ext>
            </p:extLst>
          </p:nvPr>
        </p:nvGraphicFramePr>
        <p:xfrm>
          <a:off x="822483" y="4059839"/>
          <a:ext cx="3576446" cy="2034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2"/>
          <p:cNvSpPr txBox="1">
            <a:spLocks/>
          </p:cNvSpPr>
          <p:nvPr/>
        </p:nvSpPr>
        <p:spPr>
          <a:xfrm>
            <a:off x="5179888" y="1303795"/>
            <a:ext cx="4230812" cy="528193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lnSpc>
                <a:spcPct val="90000"/>
              </a:lnSpc>
              <a:buClr>
                <a:schemeClr val="accent1">
                  <a:lumMod val="75000"/>
                </a:schemeClr>
              </a:buClr>
              <a:buSzPct val="150000"/>
              <a:buFont typeface="Arial"/>
              <a:buChar char="•"/>
              <a:defRPr sz="2400">
                <a:latin typeface="Calibri"/>
                <a:ea typeface="Calibri"/>
                <a:cs typeface="Calibri"/>
                <a:sym typeface="Calibri"/>
              </a:defRPr>
            </a:pPr>
            <a:r>
              <a:rPr lang="en-US" sz="2100" dirty="0">
                <a:latin typeface="Calibri"/>
                <a:ea typeface="Calibri"/>
                <a:cs typeface="Calibri"/>
                <a:sym typeface="Calibri"/>
              </a:rPr>
              <a:t>Steering community with stakeholders from library, vendor and identity management communities:</a:t>
            </a:r>
          </a:p>
          <a:p>
            <a:pPr marL="627063" lvl="1">
              <a:spcBef>
                <a:spcPts val="0"/>
              </a:spcBef>
              <a:buFont typeface="Arial" panose="020B0604020202020204" pitchFamily="34" charset="0"/>
              <a:buChar char="•"/>
            </a:pPr>
            <a:r>
              <a:rPr lang="en-GB" sz="1400" dirty="0"/>
              <a:t>Chris Shillum, </a:t>
            </a:r>
            <a:r>
              <a:rPr lang="en-GB" sz="1400" b="1" dirty="0"/>
              <a:t>Elsevier</a:t>
            </a:r>
            <a:r>
              <a:rPr lang="en-GB" sz="1400" dirty="0"/>
              <a:t> (Co-chair)</a:t>
            </a:r>
          </a:p>
          <a:p>
            <a:pPr marL="627063" lvl="1">
              <a:spcBef>
                <a:spcPts val="0"/>
              </a:spcBef>
              <a:buFont typeface="Arial" panose="020B0604020202020204" pitchFamily="34" charset="0"/>
              <a:buChar char="•"/>
            </a:pPr>
            <a:r>
              <a:rPr lang="en-GB" sz="1400" dirty="0"/>
              <a:t>Meltem Dincer, </a:t>
            </a:r>
            <a:r>
              <a:rPr lang="en-GB" sz="1400" b="1" dirty="0"/>
              <a:t>Wiley</a:t>
            </a:r>
            <a:r>
              <a:rPr lang="en-GB" sz="1400" dirty="0"/>
              <a:t> (Co-chair)</a:t>
            </a:r>
          </a:p>
          <a:p>
            <a:pPr marL="627063" lvl="1">
              <a:spcBef>
                <a:spcPts val="0"/>
              </a:spcBef>
              <a:buFont typeface="Arial" panose="020B0604020202020204" pitchFamily="34" charset="0"/>
              <a:buChar char="•"/>
            </a:pPr>
            <a:r>
              <a:rPr lang="en-GB" sz="1400" dirty="0"/>
              <a:t>Gerry Grenier, </a:t>
            </a:r>
            <a:r>
              <a:rPr lang="en-GB" sz="1400" b="1" dirty="0"/>
              <a:t>IEEE</a:t>
            </a:r>
          </a:p>
          <a:p>
            <a:pPr marL="627063" lvl="1">
              <a:spcBef>
                <a:spcPts val="0"/>
              </a:spcBef>
              <a:buFont typeface="Arial" panose="020B0604020202020204" pitchFamily="34" charset="0"/>
              <a:buChar char="•"/>
            </a:pPr>
            <a:r>
              <a:rPr lang="en-GB" sz="1400" dirty="0"/>
              <a:t>Laird Barrett, </a:t>
            </a:r>
            <a:r>
              <a:rPr lang="en-GB" sz="1400" b="1" dirty="0"/>
              <a:t>Springer Nature</a:t>
            </a:r>
          </a:p>
          <a:p>
            <a:pPr marL="627063" lvl="1">
              <a:spcBef>
                <a:spcPts val="0"/>
              </a:spcBef>
              <a:buFont typeface="Arial" panose="020B0604020202020204" pitchFamily="34" charset="0"/>
              <a:buChar char="•"/>
            </a:pPr>
            <a:r>
              <a:rPr lang="en-GB" sz="1400" dirty="0"/>
              <a:t>Ralph Youngen, </a:t>
            </a:r>
            <a:r>
              <a:rPr lang="en-GB" sz="1400" b="1" dirty="0"/>
              <a:t>American Chemical Society</a:t>
            </a:r>
          </a:p>
          <a:p>
            <a:pPr marL="627063" lvl="1">
              <a:spcBef>
                <a:spcPts val="0"/>
              </a:spcBef>
              <a:buFont typeface="Arial" panose="020B0604020202020204" pitchFamily="34" charset="0"/>
              <a:buChar char="•"/>
            </a:pPr>
            <a:r>
              <a:rPr lang="en-GB" sz="1400" dirty="0"/>
              <a:t>Dan Ayala, </a:t>
            </a:r>
            <a:r>
              <a:rPr lang="en-GB" sz="1400" b="1" dirty="0" err="1"/>
              <a:t>Proquest</a:t>
            </a:r>
            <a:endParaRPr lang="en-GB" sz="1400" b="1" dirty="0"/>
          </a:p>
          <a:p>
            <a:pPr marL="627063" lvl="1">
              <a:spcBef>
                <a:spcPts val="0"/>
              </a:spcBef>
              <a:buFont typeface="Arial" panose="020B0604020202020204" pitchFamily="34" charset="0"/>
              <a:buChar char="•"/>
            </a:pPr>
            <a:r>
              <a:rPr lang="en-GB" sz="1400" dirty="0"/>
              <a:t>Don </a:t>
            </a:r>
            <a:r>
              <a:rPr lang="en-GB" sz="1400" dirty="0" err="1"/>
              <a:t>Hamparian</a:t>
            </a:r>
            <a:r>
              <a:rPr lang="en-GB" sz="1400" dirty="0"/>
              <a:t>, </a:t>
            </a:r>
            <a:r>
              <a:rPr lang="en-GB" sz="1400" b="1" dirty="0"/>
              <a:t>OCLC</a:t>
            </a:r>
          </a:p>
          <a:p>
            <a:pPr marL="627063" lvl="1">
              <a:spcBef>
                <a:spcPts val="0"/>
              </a:spcBef>
              <a:buFont typeface="Arial" panose="020B0604020202020204" pitchFamily="34" charset="0"/>
              <a:buChar char="•"/>
            </a:pPr>
            <a:r>
              <a:rPr lang="en-GB" sz="1400" dirty="0"/>
              <a:t>Leif Johansson, </a:t>
            </a:r>
            <a:r>
              <a:rPr lang="en-GB" sz="1400" b="1" dirty="0" err="1"/>
              <a:t>SUNet</a:t>
            </a:r>
            <a:endParaRPr lang="en-GB" sz="1400" b="1" dirty="0"/>
          </a:p>
          <a:p>
            <a:pPr marL="627063" lvl="1">
              <a:spcBef>
                <a:spcPts val="0"/>
              </a:spcBef>
              <a:buFont typeface="Arial" panose="020B0604020202020204" pitchFamily="34" charset="0"/>
              <a:buChar char="•"/>
            </a:pPr>
            <a:r>
              <a:rPr lang="en-GB" sz="1400" dirty="0"/>
              <a:t>Ann West, </a:t>
            </a:r>
            <a:r>
              <a:rPr lang="en-GB" sz="1400" b="1" dirty="0" err="1"/>
              <a:t>InCommon</a:t>
            </a:r>
            <a:endParaRPr lang="en-GB" sz="1400" b="1" dirty="0"/>
          </a:p>
          <a:p>
            <a:pPr marL="627063" lvl="1">
              <a:spcBef>
                <a:spcPts val="0"/>
              </a:spcBef>
              <a:buFont typeface="Arial" panose="020B0604020202020204" pitchFamily="34" charset="0"/>
              <a:buChar char="•"/>
            </a:pPr>
            <a:r>
              <a:rPr lang="en-GB" sz="1400" dirty="0"/>
              <a:t>Andy Sanford, </a:t>
            </a:r>
            <a:r>
              <a:rPr lang="en-GB" sz="1400" b="1" dirty="0" err="1"/>
              <a:t>Ebsco</a:t>
            </a:r>
            <a:endParaRPr lang="en-GB" sz="1400" b="1" dirty="0"/>
          </a:p>
          <a:p>
            <a:pPr marL="627063" lvl="1">
              <a:spcBef>
                <a:spcPts val="0"/>
              </a:spcBef>
              <a:buFont typeface="Arial" panose="020B0604020202020204" pitchFamily="34" charset="0"/>
              <a:buChar char="•"/>
            </a:pPr>
            <a:r>
              <a:rPr lang="en-GB" sz="1400" dirty="0"/>
              <a:t>Josh </a:t>
            </a:r>
            <a:r>
              <a:rPr lang="en-GB" sz="1400" dirty="0" err="1"/>
              <a:t>Howlett</a:t>
            </a:r>
            <a:r>
              <a:rPr lang="en-GB" sz="1400" dirty="0"/>
              <a:t>, </a:t>
            </a:r>
            <a:r>
              <a:rPr lang="en-GB" sz="1400" b="1" dirty="0" err="1"/>
              <a:t>Jisc</a:t>
            </a:r>
            <a:endParaRPr lang="en-GB" sz="1400" b="1" dirty="0"/>
          </a:p>
          <a:p>
            <a:pPr marL="627063" lvl="1">
              <a:spcBef>
                <a:spcPts val="0"/>
              </a:spcBef>
              <a:buFont typeface="Arial" panose="020B0604020202020204" pitchFamily="34" charset="0"/>
              <a:buChar char="•"/>
            </a:pPr>
            <a:r>
              <a:rPr lang="en-GB" sz="1400" dirty="0"/>
              <a:t>Rich Wenger, </a:t>
            </a:r>
            <a:r>
              <a:rPr lang="en-GB" sz="1400" b="1" dirty="0"/>
              <a:t>MIT</a:t>
            </a:r>
          </a:p>
          <a:p>
            <a:pPr marL="627063" lvl="1">
              <a:spcBef>
                <a:spcPts val="0"/>
              </a:spcBef>
              <a:buFont typeface="Arial" panose="020B0604020202020204" pitchFamily="34" charset="0"/>
              <a:buChar char="•"/>
            </a:pPr>
            <a:r>
              <a:rPr lang="en-GB" sz="1400" dirty="0"/>
              <a:t>Peter Brantley, </a:t>
            </a:r>
            <a:r>
              <a:rPr lang="en-GB" sz="1400" b="1" dirty="0"/>
              <a:t>UC Davis</a:t>
            </a:r>
          </a:p>
          <a:p>
            <a:pPr marL="627063" lvl="1">
              <a:spcBef>
                <a:spcPts val="0"/>
              </a:spcBef>
              <a:buFont typeface="Arial" panose="020B0604020202020204" pitchFamily="34" charset="0"/>
              <a:buChar char="•"/>
            </a:pPr>
            <a:r>
              <a:rPr lang="en-GB" sz="1400" dirty="0"/>
              <a:t>Library Representative (name TBA soon)</a:t>
            </a:r>
          </a:p>
          <a:p>
            <a:pPr marL="627063" lvl="1">
              <a:spcBef>
                <a:spcPts val="0"/>
              </a:spcBef>
              <a:buFont typeface="Arial" panose="020B0604020202020204" pitchFamily="34" charset="0"/>
              <a:buChar char="•"/>
            </a:pPr>
            <a:r>
              <a:rPr lang="en-GB" sz="1400" dirty="0"/>
              <a:t>Todd Carpenter, </a:t>
            </a:r>
            <a:r>
              <a:rPr lang="en-GB" sz="1400" b="1" dirty="0"/>
              <a:t>NISO representative</a:t>
            </a:r>
          </a:p>
          <a:p>
            <a:pPr marL="627063" lvl="1">
              <a:spcBef>
                <a:spcPts val="0"/>
              </a:spcBef>
              <a:buFont typeface="Arial" panose="020B0604020202020204" pitchFamily="34" charset="0"/>
              <a:buChar char="•"/>
            </a:pPr>
            <a:r>
              <a:rPr lang="en-GB" sz="1400" dirty="0"/>
              <a:t>Eefke Smit, </a:t>
            </a:r>
            <a:r>
              <a:rPr lang="en-GB" sz="1400" b="1" dirty="0"/>
              <a:t>STM representative</a:t>
            </a:r>
          </a:p>
          <a:p>
            <a:pPr marL="627063" lvl="1">
              <a:spcBef>
                <a:spcPts val="0"/>
              </a:spcBef>
              <a:buFont typeface="Arial" panose="020B0604020202020204" pitchFamily="34" charset="0"/>
              <a:buChar char="•"/>
            </a:pPr>
            <a:r>
              <a:rPr lang="en-GB" sz="1400" dirty="0"/>
              <a:t>Ann Gabriel, </a:t>
            </a:r>
            <a:r>
              <a:rPr lang="en-GB" sz="1400" b="1" dirty="0"/>
              <a:t>Elsevier</a:t>
            </a:r>
            <a:r>
              <a:rPr lang="en-GB" sz="1400" dirty="0"/>
              <a:t> (Chair, RA21 Outreach and Communications Committee)</a:t>
            </a:r>
          </a:p>
          <a:p>
            <a:pPr marL="342900" lvl="3" indent="-342900">
              <a:lnSpc>
                <a:spcPct val="90000"/>
              </a:lnSpc>
              <a:buClr>
                <a:schemeClr val="accent1">
                  <a:lumMod val="75000"/>
                </a:schemeClr>
              </a:buClr>
              <a:buSzPct val="150000"/>
              <a:buFont typeface="Arial"/>
              <a:buChar char="•"/>
              <a:defRPr sz="2400">
                <a:latin typeface="Calibri"/>
                <a:ea typeface="Calibri"/>
                <a:cs typeface="Calibri"/>
                <a:sym typeface="Calibri"/>
              </a:defRPr>
            </a:pPr>
            <a:endParaRPr lang="en-GB" sz="2100" dirty="0">
              <a:latin typeface="Calibri"/>
              <a:ea typeface="Calibri"/>
              <a:cs typeface="Calibri"/>
              <a:sym typeface="Calibri"/>
            </a:endParaRPr>
          </a:p>
        </p:txBody>
      </p:sp>
    </p:spTree>
    <p:extLst>
      <p:ext uri="{BB962C8B-B14F-4D97-AF65-F5344CB8AC3E}">
        <p14:creationId xmlns:p14="http://schemas.microsoft.com/office/powerpoint/2010/main" val="76047970"/>
      </p:ext>
    </p:extLst>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ontent Placeholder 2"/>
          <p:cNvSpPr txBox="1"/>
          <p:nvPr/>
        </p:nvSpPr>
        <p:spPr>
          <a:xfrm>
            <a:off x="506505" y="1412777"/>
            <a:ext cx="9049007" cy="63001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defTabSz="914400">
              <a:spcBef>
                <a:spcPts val="600"/>
              </a:spcBef>
              <a:buClr>
                <a:srgbClr val="376092"/>
              </a:buClr>
              <a:buSzPct val="150000"/>
              <a:buFont typeface="Arial"/>
              <a:buChar char="•"/>
              <a:defRPr sz="2800">
                <a:solidFill>
                  <a:srgbClr val="404040"/>
                </a:solidFill>
                <a:latin typeface="Arial"/>
                <a:ea typeface="Arial"/>
                <a:cs typeface="Arial"/>
                <a:sym typeface="Arial"/>
              </a:defRPr>
            </a:pPr>
            <a:r>
              <a:t>Technology exists today that can provide for more secure interactions</a:t>
            </a:r>
            <a:endParaRPr sz="3200"/>
          </a:p>
          <a:p>
            <a:pPr marL="742950" lvl="1" indent="-285750" defTabSz="914400">
              <a:spcBef>
                <a:spcPts val="500"/>
              </a:spcBef>
              <a:buClr>
                <a:srgbClr val="376092"/>
              </a:buClr>
              <a:buSzPct val="100000"/>
              <a:buFont typeface="Arial"/>
              <a:buChar char="–"/>
              <a:defRPr sz="2400">
                <a:solidFill>
                  <a:srgbClr val="404040"/>
                </a:solidFill>
                <a:latin typeface="Arial"/>
                <a:ea typeface="Arial"/>
                <a:cs typeface="Arial"/>
                <a:sym typeface="Arial"/>
              </a:defRPr>
            </a:pPr>
            <a:r>
              <a:t>SAML-based authentication</a:t>
            </a:r>
            <a:endParaRPr sz="2800"/>
          </a:p>
          <a:p>
            <a:pPr marL="1143000" lvl="2" indent="-228600" defTabSz="914400">
              <a:spcBef>
                <a:spcPts val="500"/>
              </a:spcBef>
              <a:buClr>
                <a:srgbClr val="376092"/>
              </a:buClr>
              <a:buSzPct val="100000"/>
              <a:buFont typeface="Arial"/>
              <a:buChar char="•"/>
              <a:defRPr sz="2200">
                <a:solidFill>
                  <a:srgbClr val="404040"/>
                </a:solidFill>
                <a:latin typeface="Arial"/>
                <a:ea typeface="Arial"/>
                <a:cs typeface="Arial"/>
                <a:sym typeface="Arial"/>
              </a:defRPr>
            </a:pPr>
            <a:r>
              <a:t>Shibboleth in widespread use throughout academia</a:t>
            </a:r>
            <a:endParaRPr sz="2400"/>
          </a:p>
          <a:p>
            <a:pPr marL="1143000" lvl="2" indent="-228600" defTabSz="914400">
              <a:spcBef>
                <a:spcPts val="500"/>
              </a:spcBef>
              <a:buClr>
                <a:srgbClr val="376092"/>
              </a:buClr>
              <a:buSzPct val="100000"/>
              <a:buFont typeface="Arial"/>
              <a:buChar char="•"/>
              <a:defRPr sz="2200">
                <a:solidFill>
                  <a:srgbClr val="404040"/>
                </a:solidFill>
                <a:latin typeface="Arial"/>
                <a:ea typeface="Arial"/>
                <a:cs typeface="Arial"/>
                <a:sym typeface="Arial"/>
              </a:defRPr>
            </a:pPr>
            <a:r>
              <a:t>SAML solutions from Oracle, Microsoft, Ping Identity, etc. widely used in corporate space</a:t>
            </a:r>
            <a:endParaRPr sz="2400"/>
          </a:p>
          <a:p>
            <a:pPr marL="742950" lvl="1" indent="-285750" defTabSz="914400">
              <a:spcBef>
                <a:spcPts val="600"/>
              </a:spcBef>
              <a:buClr>
                <a:srgbClr val="376092"/>
              </a:buClr>
              <a:buSzPct val="100000"/>
              <a:buFont typeface="Arial"/>
              <a:buChar char="–"/>
              <a:defRPr sz="2800">
                <a:solidFill>
                  <a:srgbClr val="404040"/>
                </a:solidFill>
                <a:latin typeface="Arial"/>
                <a:ea typeface="Arial"/>
                <a:cs typeface="Arial"/>
                <a:sym typeface="Arial"/>
              </a:defRPr>
            </a:pPr>
            <a:r>
              <a:t>SAML attributes provide flexibility regarding privacy while also offering enhanced capabilities</a:t>
            </a:r>
          </a:p>
          <a:p>
            <a:pPr marL="1143000" lvl="2" indent="-228600" defTabSz="914400">
              <a:spcBef>
                <a:spcPts val="500"/>
              </a:spcBef>
              <a:buClr>
                <a:srgbClr val="376092"/>
              </a:buClr>
              <a:buSzPct val="100000"/>
              <a:buFont typeface="Arial"/>
              <a:buChar char="•"/>
              <a:defRPr sz="2200">
                <a:solidFill>
                  <a:srgbClr val="404040"/>
                </a:solidFill>
                <a:latin typeface="Arial"/>
                <a:ea typeface="Arial"/>
                <a:cs typeface="Arial"/>
                <a:sym typeface="Arial"/>
              </a:defRPr>
            </a:pPr>
            <a:r>
              <a:t>Pseudonym  vs. personally identifiable information</a:t>
            </a:r>
            <a:endParaRPr sz="2400"/>
          </a:p>
          <a:p>
            <a:pPr marL="1143000" lvl="2" indent="-228600" defTabSz="914400">
              <a:spcBef>
                <a:spcPts val="500"/>
              </a:spcBef>
              <a:buClr>
                <a:srgbClr val="376092"/>
              </a:buClr>
              <a:buSzPct val="100000"/>
              <a:buFont typeface="Arial"/>
              <a:buChar char="•"/>
              <a:defRPr sz="2200">
                <a:solidFill>
                  <a:srgbClr val="404040"/>
                </a:solidFill>
                <a:latin typeface="Arial"/>
                <a:ea typeface="Arial"/>
                <a:cs typeface="Arial"/>
                <a:sym typeface="Arial"/>
              </a:defRPr>
            </a:pPr>
            <a:r>
              <a:t>Department codes</a:t>
            </a:r>
            <a:endParaRPr sz="2400"/>
          </a:p>
          <a:p>
            <a:pPr marL="1143000" lvl="2" indent="-228600" defTabSz="914400">
              <a:spcBef>
                <a:spcPts val="500"/>
              </a:spcBef>
              <a:buClr>
                <a:srgbClr val="376092"/>
              </a:buClr>
              <a:buSzPct val="100000"/>
              <a:buFont typeface="Arial"/>
              <a:buChar char="•"/>
              <a:defRPr sz="2200">
                <a:solidFill>
                  <a:srgbClr val="404040"/>
                </a:solidFill>
                <a:latin typeface="Arial"/>
                <a:ea typeface="Arial"/>
                <a:cs typeface="Arial"/>
                <a:sym typeface="Arial"/>
              </a:defRPr>
            </a:pPr>
            <a:r>
              <a:t>Student/faculty/staff roles</a:t>
            </a:r>
            <a:endParaRPr sz="2400"/>
          </a:p>
          <a:p>
            <a:pPr marL="342900" indent="-342900" defTabSz="914400">
              <a:spcBef>
                <a:spcPts val="700"/>
              </a:spcBef>
              <a:buClr>
                <a:srgbClr val="376092"/>
              </a:buClr>
              <a:buSzPct val="100000"/>
              <a:buFont typeface="Arial"/>
              <a:buChar char="•"/>
              <a:defRPr sz="3600">
                <a:solidFill>
                  <a:srgbClr val="404040"/>
                </a:solidFill>
                <a:latin typeface="Arial"/>
                <a:ea typeface="Arial"/>
                <a:cs typeface="Arial"/>
                <a:sym typeface="Arial"/>
              </a:defRPr>
            </a:pPr>
            <a:endParaRPr sz="2400"/>
          </a:p>
          <a:p>
            <a:pPr marL="342900" indent="-342900" defTabSz="914400">
              <a:spcBef>
                <a:spcPts val="700"/>
              </a:spcBef>
              <a:buSzPct val="100000"/>
              <a:buFont typeface="Arial"/>
              <a:buChar char="•"/>
              <a:defRPr sz="3200">
                <a:solidFill>
                  <a:srgbClr val="404040"/>
                </a:solidFill>
                <a:latin typeface="Arial"/>
                <a:ea typeface="Arial"/>
                <a:cs typeface="Arial"/>
                <a:sym typeface="Arial"/>
              </a:defRPr>
            </a:pPr>
            <a:endParaRPr sz="2400"/>
          </a:p>
        </p:txBody>
      </p:sp>
      <p:sp>
        <p:nvSpPr>
          <p:cNvPr id="229" name="Title 1"/>
          <p:cNvSpPr txBox="1">
            <a:spLocks noGrp="1"/>
          </p:cNvSpPr>
          <p:nvPr>
            <p:ph type="title"/>
          </p:nvPr>
        </p:nvSpPr>
        <p:spPr>
          <a:prstGeom prst="rect">
            <a:avLst/>
          </a:prstGeom>
        </p:spPr>
        <p:txBody>
          <a:bodyPr/>
          <a:lstStyle>
            <a:lvl1pPr defTabSz="452627">
              <a:defRPr sz="3564"/>
            </a:lvl1pPr>
          </a:lstStyle>
          <a:p>
            <a:r>
              <a:t>Federated Identity Management Technology</a:t>
            </a:r>
          </a:p>
        </p:txBody>
      </p:sp>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itle 1"/>
          <p:cNvSpPr txBox="1">
            <a:spLocks noGrp="1"/>
          </p:cNvSpPr>
          <p:nvPr>
            <p:ph type="title"/>
          </p:nvPr>
        </p:nvSpPr>
        <p:spPr>
          <a:prstGeom prst="rect">
            <a:avLst/>
          </a:prstGeom>
        </p:spPr>
        <p:txBody>
          <a:bodyPr/>
          <a:lstStyle/>
          <a:p>
            <a:r>
              <a:t>Federated Identity and Privacy</a:t>
            </a:r>
          </a:p>
        </p:txBody>
      </p:sp>
      <p:sp>
        <p:nvSpPr>
          <p:cNvPr id="233" name="Content Placeholder 2"/>
          <p:cNvSpPr txBox="1">
            <a:spLocks noGrp="1"/>
          </p:cNvSpPr>
          <p:nvPr>
            <p:ph type="body" idx="1"/>
          </p:nvPr>
        </p:nvSpPr>
        <p:spPr>
          <a:prstGeom prst="rect">
            <a:avLst/>
          </a:prstGeom>
        </p:spPr>
        <p:txBody>
          <a:bodyPr/>
          <a:lstStyle/>
          <a:p>
            <a:pPr marL="336042" indent="-336042" defTabSz="448055">
              <a:defRPr sz="3136"/>
            </a:pPr>
            <a:r>
              <a:t>A service provider does not necessarily see anything beyond “yes this person successfully authenticated”</a:t>
            </a:r>
          </a:p>
          <a:p>
            <a:pPr marL="728091" lvl="1" indent="-280035" defTabSz="448055">
              <a:spcBef>
                <a:spcPts val="600"/>
              </a:spcBef>
              <a:defRPr sz="2744"/>
            </a:pPr>
            <a:r>
              <a:t>Any additional information is subject to negotiation between the organization and the service provider</a:t>
            </a:r>
          </a:p>
          <a:p>
            <a:pPr marL="336042" indent="-336042" defTabSz="448055">
              <a:defRPr sz="3136"/>
            </a:pPr>
            <a:r>
              <a:t>Privacy regulations (e.g., GDPR) actively dissuade service providers from wanting to hold and mine any data from these transactions</a:t>
            </a:r>
          </a:p>
        </p:txBody>
      </p:sp>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itle 1"/>
          <p:cNvSpPr txBox="1">
            <a:spLocks noGrp="1"/>
          </p:cNvSpPr>
          <p:nvPr>
            <p:ph type="title"/>
          </p:nvPr>
        </p:nvSpPr>
        <p:spPr>
          <a:prstGeom prst="rect">
            <a:avLst/>
          </a:prstGeom>
        </p:spPr>
        <p:txBody>
          <a:bodyPr/>
          <a:lstStyle/>
          <a:p>
            <a:r>
              <a:t>Developing Best Practice</a:t>
            </a:r>
          </a:p>
        </p:txBody>
      </p:sp>
      <p:sp>
        <p:nvSpPr>
          <p:cNvPr id="236" name="Content Placeholder 2"/>
          <p:cNvSpPr txBox="1">
            <a:spLocks noGrp="1"/>
          </p:cNvSpPr>
          <p:nvPr>
            <p:ph type="body" idx="1"/>
          </p:nvPr>
        </p:nvSpPr>
        <p:spPr>
          <a:prstGeom prst="rect">
            <a:avLst/>
          </a:prstGeom>
        </p:spPr>
        <p:txBody>
          <a:bodyPr/>
          <a:lstStyle/>
          <a:p>
            <a:r>
              <a:t>Right ways and wrong ways to promote federated identity</a:t>
            </a:r>
          </a:p>
          <a:p>
            <a:pPr marL="742950" lvl="1" indent="-285750">
              <a:spcBef>
                <a:spcPts val="600"/>
              </a:spcBef>
              <a:defRPr sz="2800"/>
            </a:pPr>
            <a:r>
              <a:t>Identity Discovery is the particularly thorny problem</a:t>
            </a:r>
          </a:p>
          <a:p>
            <a:r>
              <a:t>RA21 will develop best practice based on actual experience via pilot programs</a:t>
            </a:r>
          </a:p>
        </p:txBody>
      </p:sp>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Late 20th Century: from Print to Digital</a:t>
            </a:r>
            <a:endParaRPr lang="en-GB" dirty="0"/>
          </a:p>
        </p:txBody>
      </p:sp>
      <p:pic>
        <p:nvPicPr>
          <p:cNvPr id="4" name="Picture 3" descr="140509_EDU_Collegelibrarystacks.jpg.CROP.original-origi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79" y="1252652"/>
            <a:ext cx="4219784" cy="2827528"/>
          </a:xfrm>
          <a:prstGeom prst="rect">
            <a:avLst/>
          </a:prstGeom>
        </p:spPr>
      </p:pic>
      <p:sp>
        <p:nvSpPr>
          <p:cNvPr id="5" name="TextBox 4"/>
          <p:cNvSpPr txBox="1"/>
          <p:nvPr/>
        </p:nvSpPr>
        <p:spPr>
          <a:xfrm>
            <a:off x="272478" y="4241051"/>
            <a:ext cx="4992556" cy="18158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Clr>
                <a:schemeClr val="accent1">
                  <a:lumMod val="75000"/>
                </a:schemeClr>
              </a:buClr>
              <a:buSzPct val="150000"/>
              <a:buFont typeface="Arial"/>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Institution to purchase from the publisher</a:t>
            </a:r>
          </a:p>
          <a:p>
            <a:pPr marL="119063" indent="-119063">
              <a:buClr>
                <a:schemeClr val="accent1">
                  <a:lumMod val="75000"/>
                </a:schemeClr>
              </a:buClr>
              <a:buSzPct val="150000"/>
              <a:buFont typeface="Arial"/>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Institution to lend to its users</a:t>
            </a:r>
          </a:p>
          <a:p>
            <a:pPr marL="119063" indent="-119063">
              <a:buClr>
                <a:schemeClr val="accent1">
                  <a:lumMod val="75000"/>
                </a:schemeClr>
              </a:buClr>
              <a:buSzPct val="150000"/>
              <a:buFont typeface="Arial"/>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Single point of entry</a:t>
            </a:r>
          </a:p>
          <a:p>
            <a:pPr marL="119063" indent="-119063">
              <a:buClr>
                <a:schemeClr val="accent1">
                  <a:lumMod val="75000"/>
                </a:schemeClr>
              </a:buClr>
              <a:buSzPct val="150000"/>
              <a:buFont typeface="Arial"/>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Simple transaction</a:t>
            </a:r>
          </a:p>
          <a:p>
            <a:pPr marL="119063" indent="-119063">
              <a:buClr>
                <a:schemeClr val="accent1">
                  <a:lumMod val="75000"/>
                </a:schemeClr>
              </a:buClr>
              <a:buSzPct val="150000"/>
              <a:buFont typeface="Arial"/>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Library cards</a:t>
            </a:r>
          </a:p>
          <a:p>
            <a:pPr marL="119063" indent="-119063">
              <a:buClr>
                <a:schemeClr val="accent1">
                  <a:lumMod val="75000"/>
                </a:schemeClr>
              </a:buClr>
              <a:buSzPct val="150000"/>
              <a:buFont typeface="Arial"/>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Lock the doors at night</a:t>
            </a:r>
          </a:p>
          <a:p>
            <a:pPr marL="119063" indent="-119063">
              <a:buClr>
                <a:schemeClr val="accent1">
                  <a:lumMod val="75000"/>
                </a:schemeClr>
              </a:buClr>
              <a:buSzPct val="150000"/>
              <a:buFont typeface="Arial"/>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Must return after use</a:t>
            </a:r>
          </a:p>
          <a:p>
            <a:pPr marL="119063" indent="-119063">
              <a:buClr>
                <a:schemeClr val="accent1">
                  <a:lumMod val="75000"/>
                </a:schemeClr>
              </a:buClr>
              <a:buSzPct val="150000"/>
              <a:buFont typeface="Arial"/>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Prohibitively expensive to make copies of entire collections</a:t>
            </a:r>
          </a:p>
        </p:txBody>
      </p:sp>
      <p:sp>
        <p:nvSpPr>
          <p:cNvPr id="7" name="TextBox 10"/>
          <p:cNvSpPr txBox="1"/>
          <p:nvPr/>
        </p:nvSpPr>
        <p:spPr>
          <a:xfrm>
            <a:off x="5640117" y="4737747"/>
            <a:ext cx="3982111"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Clr>
                <a:schemeClr val="accent1">
                  <a:lumMod val="75000"/>
                </a:schemeClr>
              </a:buClr>
              <a:buSzPct val="150000"/>
              <a:buFont typeface="Arial"/>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Imitate print experience</a:t>
            </a:r>
          </a:p>
          <a:p>
            <a:pPr marL="119063" indent="-119063">
              <a:buClr>
                <a:schemeClr val="accent1">
                  <a:lumMod val="75000"/>
                </a:schemeClr>
              </a:buClr>
              <a:buSzPct val="150000"/>
              <a:buFont typeface="Arial"/>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Optimize for ease of implementation</a:t>
            </a:r>
          </a:p>
          <a:p>
            <a:pPr marL="119063" indent="-119063">
              <a:buClr>
                <a:schemeClr val="accent1">
                  <a:lumMod val="75000"/>
                </a:schemeClr>
              </a:buClr>
              <a:buSzPct val="150000"/>
              <a:buFont typeface="Arial"/>
              <a:buChar char="•"/>
            </a:pPr>
            <a:endParaRPr lang="en-US" sz="1400" dirty="0">
              <a:solidFill>
                <a:schemeClr val="tx1">
                  <a:lumMod val="75000"/>
                  <a:lumOff val="25000"/>
                </a:schemeClr>
              </a:solidFill>
              <a:latin typeface="Arial" panose="020B0604020202020204" pitchFamily="34" charset="0"/>
              <a:cs typeface="Arial" panose="020B0604020202020204" pitchFamily="34" charset="0"/>
            </a:endParaRPr>
          </a:p>
          <a:p>
            <a:pPr>
              <a:buClr>
                <a:schemeClr val="accent1">
                  <a:lumMod val="75000"/>
                </a:schemeClr>
              </a:buClr>
              <a:buSzPct val="150000"/>
            </a:pPr>
            <a:r>
              <a:rPr lang="en-US" sz="1400" dirty="0">
                <a:solidFill>
                  <a:schemeClr val="tx1">
                    <a:lumMod val="75000"/>
                    <a:lumOff val="25000"/>
                  </a:schemeClr>
                </a:solidFill>
                <a:latin typeface="Arial" panose="020B0604020202020204" pitchFamily="34" charset="0"/>
                <a:cs typeface="Arial" panose="020B0604020202020204" pitchFamily="34" charset="0"/>
              </a:rPr>
              <a:t> </a:t>
            </a:r>
          </a:p>
          <a:p>
            <a:pPr marL="119063" indent="-119063">
              <a:buClr>
                <a:schemeClr val="accent1">
                  <a:lumMod val="75000"/>
                </a:schemeClr>
              </a:buClr>
              <a:buSzPct val="150000"/>
              <a:buFont typeface="Arial"/>
              <a:buChar char="•"/>
            </a:pPr>
            <a:r>
              <a:rPr lang="en-US" sz="1600" b="1" u="sng" dirty="0">
                <a:solidFill>
                  <a:schemeClr val="tx1">
                    <a:lumMod val="75000"/>
                    <a:lumOff val="25000"/>
                  </a:schemeClr>
                </a:solidFill>
                <a:latin typeface="Arial" panose="020B0604020202020204" pitchFamily="34" charset="0"/>
                <a:cs typeface="Arial" panose="020B0604020202020204" pitchFamily="34" charset="0"/>
              </a:rPr>
              <a:t>IP address recognition</a:t>
            </a:r>
          </a:p>
        </p:txBody>
      </p:sp>
      <p:grpSp>
        <p:nvGrpSpPr>
          <p:cNvPr id="18" name="Group 17"/>
          <p:cNvGrpSpPr/>
          <p:nvPr/>
        </p:nvGrpSpPr>
        <p:grpSpPr>
          <a:xfrm>
            <a:off x="5011497" y="1400834"/>
            <a:ext cx="4421915" cy="3011538"/>
            <a:chOff x="4625996" y="1400834"/>
            <a:chExt cx="4081768" cy="3011538"/>
          </a:xfrm>
        </p:grpSpPr>
        <p:pic>
          <p:nvPicPr>
            <p:cNvPr id="15" name="Picture 14" descr="Screen Shot 2016-11-30 at 12.07.39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60000">
              <a:off x="4625996" y="1400834"/>
              <a:ext cx="2088231" cy="1771604"/>
            </a:xfrm>
            <a:prstGeom prst="rect">
              <a:avLst/>
            </a:prstGeom>
          </p:spPr>
        </p:pic>
        <p:pic>
          <p:nvPicPr>
            <p:cNvPr id="9" name="Picture 8" descr="Screen Shot 2016-11-29 at 1.40.02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1" y="2996952"/>
              <a:ext cx="2452921" cy="1415420"/>
            </a:xfrm>
            <a:prstGeom prst="rect">
              <a:avLst/>
            </a:prstGeom>
          </p:spPr>
        </p:pic>
        <p:pic>
          <p:nvPicPr>
            <p:cNvPr id="12" name="Picture 11" descr="Screen Shot 2016-11-30 at 7.58.34 A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1412776"/>
              <a:ext cx="2263556" cy="1368152"/>
            </a:xfrm>
            <a:prstGeom prst="rect">
              <a:avLst/>
            </a:prstGeom>
          </p:spPr>
        </p:pic>
        <p:pic>
          <p:nvPicPr>
            <p:cNvPr id="14" name="Picture 13" descr="Screen Shot 2016-11-30 at 12.06.43 P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2080" y="2132856"/>
              <a:ext cx="2160240" cy="1831922"/>
            </a:xfrm>
            <a:prstGeom prst="rect">
              <a:avLst/>
            </a:prstGeom>
          </p:spPr>
        </p:pic>
        <p:pic>
          <p:nvPicPr>
            <p:cNvPr id="17" name="Picture 16" descr="ACS.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80000">
              <a:off x="6691029" y="2595448"/>
              <a:ext cx="1969213" cy="1664021"/>
            </a:xfrm>
            <a:prstGeom prst="rect">
              <a:avLst/>
            </a:prstGeom>
          </p:spPr>
        </p:pic>
      </p:grpSp>
    </p:spTree>
    <p:extLst>
      <p:ext uri="{BB962C8B-B14F-4D97-AF65-F5344CB8AC3E}">
        <p14:creationId xmlns:p14="http://schemas.microsoft.com/office/powerpoint/2010/main" val="1458414249"/>
      </p:ext>
    </p:extLst>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itle 1"/>
          <p:cNvSpPr txBox="1">
            <a:spLocks noGrp="1"/>
          </p:cNvSpPr>
          <p:nvPr>
            <p:ph type="title"/>
          </p:nvPr>
        </p:nvSpPr>
        <p:spPr>
          <a:prstGeom prst="rect">
            <a:avLst/>
          </a:prstGeom>
        </p:spPr>
        <p:txBody>
          <a:bodyPr/>
          <a:lstStyle/>
          <a:p>
            <a:r>
              <a:t>Pilot program</a:t>
            </a:r>
          </a:p>
        </p:txBody>
      </p:sp>
      <p:sp>
        <p:nvSpPr>
          <p:cNvPr id="239" name="Content Placeholder 2"/>
          <p:cNvSpPr txBox="1">
            <a:spLocks noGrp="1"/>
          </p:cNvSpPr>
          <p:nvPr>
            <p:ph type="body" idx="1"/>
          </p:nvPr>
        </p:nvSpPr>
        <p:spPr>
          <a:xfrm>
            <a:off x="495300" y="1397285"/>
            <a:ext cx="8915400" cy="3708971"/>
          </a:xfrm>
          <a:prstGeom prst="rect">
            <a:avLst/>
          </a:prstGeom>
        </p:spPr>
        <p:txBody>
          <a:bodyPr/>
          <a:lstStyle/>
          <a:p>
            <a:pPr marL="339470" indent="-339470" defTabSz="452627">
              <a:lnSpc>
                <a:spcPct val="90000"/>
              </a:lnSpc>
              <a:spcBef>
                <a:spcPts val="500"/>
              </a:spcBef>
              <a:buClr>
                <a:srgbClr val="376092"/>
              </a:buClr>
              <a:buSzPct val="150000"/>
              <a:defRPr sz="2178"/>
            </a:pPr>
            <a:r>
              <a:t>Pilot program through Q4 2017</a:t>
            </a:r>
            <a:endParaRPr sz="2871"/>
          </a:p>
          <a:p>
            <a:pPr marL="735520" lvl="1" indent="-282892" defTabSz="452627">
              <a:lnSpc>
                <a:spcPct val="90000"/>
              </a:lnSpc>
              <a:spcBef>
                <a:spcPts val="400"/>
              </a:spcBef>
              <a:buClr>
                <a:srgbClr val="376092"/>
              </a:buClr>
              <a:buSzPct val="150000"/>
              <a:defRPr sz="1782"/>
            </a:pPr>
            <a:r>
              <a:t>Broad spectrum of stakeholders</a:t>
            </a:r>
            <a:endParaRPr sz="2475"/>
          </a:p>
          <a:p>
            <a:pPr marL="735520" lvl="1" indent="-282892" defTabSz="452627">
              <a:lnSpc>
                <a:spcPct val="90000"/>
              </a:lnSpc>
              <a:spcBef>
                <a:spcPts val="400"/>
              </a:spcBef>
              <a:buClr>
                <a:srgbClr val="376092"/>
              </a:buClr>
              <a:buSzPct val="150000"/>
              <a:defRPr sz="1782"/>
            </a:pPr>
            <a:r>
              <a:t>Address a variety of </a:t>
            </a:r>
            <a:r>
              <a:rPr u="sng">
                <a:solidFill>
                  <a:srgbClr val="0000FF"/>
                </a:solidFill>
                <a:uFill>
                  <a:solidFill>
                    <a:srgbClr val="0000FF"/>
                  </a:solidFill>
                </a:uFill>
                <a:hlinkClick r:id="rId2"/>
              </a:rPr>
              <a:t>use cases</a:t>
            </a:r>
            <a:endParaRPr sz="1979"/>
          </a:p>
          <a:p>
            <a:pPr marL="735520" lvl="1" indent="-282892" defTabSz="452627">
              <a:lnSpc>
                <a:spcPct val="90000"/>
              </a:lnSpc>
              <a:spcBef>
                <a:spcPts val="400"/>
              </a:spcBef>
              <a:buClr>
                <a:srgbClr val="376092"/>
              </a:buClr>
              <a:buSzPct val="150000"/>
              <a:defRPr sz="1782"/>
            </a:pPr>
            <a:r>
              <a:t>Includes both academic and corporate efforts</a:t>
            </a:r>
            <a:endParaRPr sz="2475"/>
          </a:p>
          <a:p>
            <a:pPr marL="339470" indent="-339470" defTabSz="452627">
              <a:lnSpc>
                <a:spcPct val="90000"/>
              </a:lnSpc>
              <a:spcBef>
                <a:spcPts val="500"/>
              </a:spcBef>
              <a:buClr>
                <a:srgbClr val="376092"/>
              </a:buClr>
              <a:buSzPct val="150000"/>
              <a:defRPr sz="2178"/>
            </a:pPr>
            <a:r>
              <a:t>Self organized, registered and tracked under the larger umbrella of RA21</a:t>
            </a:r>
            <a:endParaRPr sz="2871"/>
          </a:p>
          <a:p>
            <a:pPr marL="339470" indent="-339470" defTabSz="452627">
              <a:lnSpc>
                <a:spcPct val="90000"/>
              </a:lnSpc>
              <a:spcBef>
                <a:spcPts val="500"/>
              </a:spcBef>
              <a:buClr>
                <a:srgbClr val="376092"/>
              </a:buClr>
              <a:buSzPct val="150000"/>
              <a:defRPr sz="2178"/>
            </a:pPr>
            <a:r>
              <a:t>Feedback and results shared with the community</a:t>
            </a:r>
            <a:endParaRPr sz="2871"/>
          </a:p>
          <a:p>
            <a:pPr marL="339470" indent="-339470" defTabSz="452627">
              <a:lnSpc>
                <a:spcPct val="90000"/>
              </a:lnSpc>
              <a:spcBef>
                <a:spcPts val="500"/>
              </a:spcBef>
              <a:buClr>
                <a:srgbClr val="376092"/>
              </a:buClr>
              <a:buSzPct val="150000"/>
              <a:defRPr sz="2178"/>
            </a:pPr>
            <a:r>
              <a:t>Ultimate goals</a:t>
            </a:r>
            <a:endParaRPr sz="2871"/>
          </a:p>
          <a:p>
            <a:pPr marL="735520" lvl="1" indent="-282892" defTabSz="452627">
              <a:lnSpc>
                <a:spcPct val="90000"/>
              </a:lnSpc>
              <a:spcBef>
                <a:spcPts val="400"/>
              </a:spcBef>
              <a:buClr>
                <a:srgbClr val="376092"/>
              </a:buClr>
              <a:buSzPct val="150000"/>
              <a:defRPr sz="1782"/>
            </a:pPr>
            <a:r>
              <a:t>Move away from IP authentication – lack of scale</a:t>
            </a:r>
            <a:endParaRPr sz="2475"/>
          </a:p>
          <a:p>
            <a:pPr marL="735520" lvl="1" indent="-282892" defTabSz="452627">
              <a:lnSpc>
                <a:spcPct val="90000"/>
              </a:lnSpc>
              <a:spcBef>
                <a:spcPts val="400"/>
              </a:spcBef>
              <a:buClr>
                <a:srgbClr val="376092"/>
              </a:buClr>
              <a:buSzPct val="150000"/>
              <a:defRPr sz="1782"/>
            </a:pPr>
            <a:r>
              <a:t>Balance with the concept of privacy (General Data Protection Regulation 2018)</a:t>
            </a:r>
            <a:endParaRPr sz="2475"/>
          </a:p>
          <a:p>
            <a:pPr marL="735520" lvl="1" indent="-282892" defTabSz="452627">
              <a:lnSpc>
                <a:spcPct val="90000"/>
              </a:lnSpc>
              <a:spcBef>
                <a:spcPts val="400"/>
              </a:spcBef>
              <a:buClr>
                <a:srgbClr val="376092"/>
              </a:buClr>
              <a:buSzPct val="150000"/>
              <a:defRPr sz="1782"/>
            </a:pPr>
            <a:r>
              <a:t>Create a set of best practice recommendations for identity discovery</a:t>
            </a:r>
          </a:p>
        </p:txBody>
      </p:sp>
      <p:sp>
        <p:nvSpPr>
          <p:cNvPr id="241" name="Rectangle 4"/>
          <p:cNvSpPr txBox="1"/>
          <p:nvPr/>
        </p:nvSpPr>
        <p:spPr>
          <a:xfrm>
            <a:off x="226242" y="5106256"/>
            <a:ext cx="9191137" cy="1424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Clr>
                <a:srgbClr val="376092"/>
              </a:buClr>
              <a:buSzPct val="150000"/>
              <a:buChar char="➢"/>
              <a:defRPr b="1" i="1">
                <a:solidFill>
                  <a:srgbClr val="404040"/>
                </a:solidFill>
              </a:defRPr>
            </a:pPr>
            <a:r>
              <a:t>Important to have multiple pilots so we can address the problem from multiple angles</a:t>
            </a:r>
          </a:p>
          <a:p>
            <a:pPr marL="285750" indent="-285750">
              <a:buClr>
                <a:srgbClr val="376092"/>
              </a:buClr>
              <a:buSzPct val="150000"/>
              <a:buChar char="➢"/>
              <a:defRPr b="1" i="1">
                <a:solidFill>
                  <a:srgbClr val="404040"/>
                </a:solidFill>
              </a:defRPr>
            </a:pPr>
            <a:endParaRPr/>
          </a:p>
          <a:p>
            <a:pPr marL="285750" indent="-285750">
              <a:buClr>
                <a:srgbClr val="376092"/>
              </a:buClr>
              <a:buSzPct val="150000"/>
              <a:buChar char="➢"/>
              <a:defRPr b="1" i="1">
                <a:solidFill>
                  <a:srgbClr val="404040"/>
                </a:solidFill>
              </a:defRPr>
            </a:pPr>
            <a:r>
              <a:t>RA21 will not build a specific technical solution or an industry-wide authentication platform</a:t>
            </a:r>
          </a:p>
        </p:txBody>
      </p:sp>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itle 2"/>
          <p:cNvSpPr txBox="1">
            <a:spLocks noGrp="1"/>
          </p:cNvSpPr>
          <p:nvPr>
            <p:ph type="title"/>
          </p:nvPr>
        </p:nvSpPr>
        <p:spPr>
          <a:prstGeom prst="rect">
            <a:avLst/>
          </a:prstGeom>
        </p:spPr>
        <p:txBody>
          <a:bodyPr/>
          <a:lstStyle/>
          <a:p>
            <a:r>
              <a:t>RA21 Pilots</a:t>
            </a:r>
          </a:p>
        </p:txBody>
      </p:sp>
      <p:sp>
        <p:nvSpPr>
          <p:cNvPr id="244" name="Text Placeholder 1"/>
          <p:cNvSpPr txBox="1">
            <a:spLocks noGrp="1"/>
          </p:cNvSpPr>
          <p:nvPr>
            <p:ph type="body" idx="1"/>
          </p:nvPr>
        </p:nvSpPr>
        <p:spPr>
          <a:prstGeom prst="rect">
            <a:avLst/>
          </a:prstGeom>
        </p:spPr>
        <p:txBody>
          <a:bodyPr/>
          <a:lstStyle/>
          <a:p>
            <a:pPr>
              <a:lnSpc>
                <a:spcPct val="90000"/>
              </a:lnSpc>
              <a:spcBef>
                <a:spcPts val="500"/>
              </a:spcBef>
              <a:buClr>
                <a:srgbClr val="376092"/>
              </a:buClr>
              <a:buSzPct val="150000"/>
              <a:defRPr sz="2400"/>
            </a:pPr>
            <a:r>
              <a:t> Corporate Pilot</a:t>
            </a:r>
          </a:p>
          <a:p>
            <a:pPr>
              <a:lnSpc>
                <a:spcPct val="90000"/>
              </a:lnSpc>
              <a:spcBef>
                <a:spcPts val="500"/>
              </a:spcBef>
              <a:buClr>
                <a:srgbClr val="376092"/>
              </a:buClr>
              <a:buSzPct val="150000"/>
              <a:defRPr sz="2400"/>
            </a:pPr>
            <a:r>
              <a:t> Two Academic Pilots</a:t>
            </a:r>
          </a:p>
          <a:p>
            <a:pPr marL="742950" lvl="1" indent="-285750">
              <a:lnSpc>
                <a:spcPct val="90000"/>
              </a:lnSpc>
              <a:spcBef>
                <a:spcPts val="400"/>
              </a:spcBef>
              <a:buClr>
                <a:srgbClr val="376092"/>
              </a:buClr>
              <a:buSzPct val="150000"/>
              <a:defRPr sz="2000"/>
            </a:pPr>
            <a:r>
              <a:t>Privacy Preserving Persistent WAYF Pilot</a:t>
            </a:r>
            <a:endParaRPr sz="2800"/>
          </a:p>
          <a:p>
            <a:pPr marL="742950" lvl="1" indent="-285750">
              <a:lnSpc>
                <a:spcPct val="90000"/>
              </a:lnSpc>
              <a:spcBef>
                <a:spcPts val="400"/>
              </a:spcBef>
              <a:buClr>
                <a:srgbClr val="376092"/>
              </a:buClr>
              <a:buSzPct val="150000"/>
              <a:defRPr sz="2000"/>
            </a:pPr>
            <a:r>
              <a:t>WAYF Cloud Pilot</a:t>
            </a:r>
          </a:p>
          <a:p>
            <a:pPr marL="285750" lvl="1" indent="-285750">
              <a:spcBef>
                <a:spcPts val="600"/>
              </a:spcBef>
              <a:buChar char="•"/>
              <a:defRPr sz="2800"/>
            </a:pPr>
            <a:endParaRPr/>
          </a:p>
          <a:p>
            <a:pPr marL="342900" lvl="1" indent="-342900">
              <a:lnSpc>
                <a:spcPct val="90000"/>
              </a:lnSpc>
              <a:spcBef>
                <a:spcPts val="500"/>
              </a:spcBef>
              <a:buClr>
                <a:srgbClr val="376092"/>
              </a:buClr>
              <a:buSzPct val="150000"/>
              <a:buChar char="•"/>
              <a:defRPr sz="2400"/>
            </a:pPr>
            <a:r>
              <a:t>All seek to address the User Experience for off-campus access</a:t>
            </a:r>
          </a:p>
        </p:txBody>
      </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2954" y="338049"/>
            <a:ext cx="1858964" cy="811660"/>
          </a:xfrm>
          <a:prstGeom prst="rect">
            <a:avLst/>
          </a:prstGeom>
        </p:spPr>
      </p:pic>
      <p:sp>
        <p:nvSpPr>
          <p:cNvPr id="2" name="Title 1"/>
          <p:cNvSpPr>
            <a:spLocks noGrp="1"/>
          </p:cNvSpPr>
          <p:nvPr>
            <p:ph type="ctrTitle"/>
          </p:nvPr>
        </p:nvSpPr>
        <p:spPr>
          <a:xfrm>
            <a:off x="742949" y="1587221"/>
            <a:ext cx="8420100" cy="1470025"/>
          </a:xfrm>
        </p:spPr>
        <p:txBody>
          <a:bodyPr/>
          <a:lstStyle/>
          <a:p>
            <a:r>
              <a:rPr lang="en-US" b="1" dirty="0">
                <a:solidFill>
                  <a:schemeClr val="tx1">
                    <a:lumMod val="65000"/>
                    <a:lumOff val="35000"/>
                  </a:schemeClr>
                </a:solidFill>
              </a:rPr>
              <a:t>RA21 Corporate Pilot</a:t>
            </a:r>
          </a:p>
        </p:txBody>
      </p:sp>
      <p:sp>
        <p:nvSpPr>
          <p:cNvPr id="3" name="Subtitle 2"/>
          <p:cNvSpPr>
            <a:spLocks noGrp="1"/>
          </p:cNvSpPr>
          <p:nvPr>
            <p:ph type="subTitle" idx="1"/>
          </p:nvPr>
        </p:nvSpPr>
        <p:spPr>
          <a:xfrm>
            <a:off x="1640581" y="4762500"/>
            <a:ext cx="6934200" cy="1752600"/>
          </a:xfrm>
        </p:spPr>
        <p:txBody>
          <a:bodyPr/>
          <a:lstStyle/>
          <a:p>
            <a:pPr>
              <a:spcBef>
                <a:spcPts val="0"/>
              </a:spcBef>
            </a:pPr>
            <a:r>
              <a:rPr lang="en-US" b="1" dirty="0">
                <a:solidFill>
                  <a:schemeClr val="tx1">
                    <a:lumMod val="65000"/>
                    <a:lumOff val="35000"/>
                  </a:schemeClr>
                </a:solidFill>
              </a:rPr>
              <a:t>Helen Malone</a:t>
            </a:r>
          </a:p>
          <a:p>
            <a:pPr>
              <a:spcBef>
                <a:spcPts val="0"/>
              </a:spcBef>
            </a:pPr>
            <a:r>
              <a:rPr lang="en-US" dirty="0">
                <a:solidFill>
                  <a:schemeClr val="tx1">
                    <a:lumMod val="65000"/>
                    <a:lumOff val="35000"/>
                  </a:schemeClr>
                </a:solidFill>
              </a:rPr>
              <a:t>Director, Global Information Hub</a:t>
            </a:r>
          </a:p>
          <a:p>
            <a:pPr>
              <a:spcBef>
                <a:spcPts val="0"/>
              </a:spcBef>
            </a:pPr>
            <a:r>
              <a:rPr lang="en-US" dirty="0">
                <a:solidFill>
                  <a:schemeClr val="tx1">
                    <a:lumMod val="65000"/>
                    <a:lumOff val="35000"/>
                  </a:schemeClr>
                </a:solidFill>
              </a:rPr>
              <a:t>GlaxoSmithKline (GSK)</a:t>
            </a:r>
          </a:p>
        </p:txBody>
      </p:sp>
      <p:pic>
        <p:nvPicPr>
          <p:cNvPr id="5" name="Picture 4"/>
          <p:cNvPicPr>
            <a:picLocks noChangeAspect="1"/>
          </p:cNvPicPr>
          <p:nvPr/>
        </p:nvPicPr>
        <p:blipFill>
          <a:blip r:embed="rId4"/>
          <a:stretch>
            <a:fillRect/>
          </a:stretch>
        </p:blipFill>
        <p:spPr>
          <a:xfrm>
            <a:off x="285816" y="516059"/>
            <a:ext cx="3629488" cy="634980"/>
          </a:xfrm>
          <a:prstGeom prst="rect">
            <a:avLst/>
          </a:prstGeom>
        </p:spPr>
      </p:pic>
      <p:sp>
        <p:nvSpPr>
          <p:cNvPr id="10" name="Rectangle 9"/>
          <p:cNvSpPr/>
          <p:nvPr/>
        </p:nvSpPr>
        <p:spPr>
          <a:xfrm>
            <a:off x="285816" y="5638800"/>
            <a:ext cx="4697144" cy="646331"/>
          </a:xfrm>
          <a:prstGeom prst="rect">
            <a:avLst/>
          </a:prstGeom>
        </p:spPr>
        <p:txBody>
          <a:bodyPr wrap="square">
            <a:spAutoFit/>
          </a:bodyPr>
          <a:lstStyle/>
          <a:p>
            <a:endParaRPr lang="en-US" b="1" dirty="0">
              <a:solidFill>
                <a:schemeClr val="tx1">
                  <a:lumMod val="65000"/>
                  <a:lumOff val="35000"/>
                </a:schemeClr>
              </a:solidFill>
            </a:endParaRPr>
          </a:p>
          <a:p>
            <a:endParaRPr lang="en-US" i="1" dirty="0">
              <a:solidFill>
                <a:schemeClr val="tx1">
                  <a:lumMod val="65000"/>
                  <a:lumOff val="35000"/>
                </a:schemeClr>
              </a:solidFill>
            </a:endParaRPr>
          </a:p>
        </p:txBody>
      </p:sp>
      <p:pic>
        <p:nvPicPr>
          <p:cNvPr id="9" name="Picture 8"/>
          <p:cNvPicPr/>
          <p:nvPr/>
        </p:nvPicPr>
        <p:blipFill>
          <a:blip r:embed="rId5"/>
          <a:stretch>
            <a:fillRect/>
          </a:stretch>
        </p:blipFill>
        <p:spPr>
          <a:xfrm>
            <a:off x="3133778" y="2322233"/>
            <a:ext cx="3698363" cy="2294901"/>
          </a:xfrm>
          <a:prstGeom prst="rect">
            <a:avLst/>
          </a:prstGeom>
        </p:spPr>
      </p:pic>
    </p:spTree>
    <p:extLst>
      <p:ext uri="{BB962C8B-B14F-4D97-AF65-F5344CB8AC3E}">
        <p14:creationId xmlns:p14="http://schemas.microsoft.com/office/powerpoint/2010/main" val="1963325125"/>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06506" y="1268761"/>
            <a:ext cx="89154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1">
                  <a:lumMod val="75000"/>
                </a:schemeClr>
              </a:buClr>
              <a:buSzPct val="150000"/>
            </a:pPr>
            <a:endParaRPr lang="en-US" sz="2800" dirty="0"/>
          </a:p>
          <a:p>
            <a:pPr marL="0" indent="0">
              <a:buClr>
                <a:schemeClr val="accent1">
                  <a:lumMod val="75000"/>
                </a:schemeClr>
              </a:buClr>
              <a:buSzPct val="150000"/>
              <a:buNone/>
            </a:pPr>
            <a:endParaRPr lang="en-US" sz="2800" dirty="0"/>
          </a:p>
          <a:p>
            <a:pPr>
              <a:buClr>
                <a:schemeClr val="accent1">
                  <a:lumMod val="75000"/>
                </a:schemeClr>
              </a:buClr>
              <a:buSzPct val="150000"/>
            </a:pPr>
            <a:endParaRPr lang="en-US" sz="2800" dirty="0"/>
          </a:p>
          <a:p>
            <a:pPr>
              <a:buClr>
                <a:schemeClr val="accent1">
                  <a:lumMod val="75000"/>
                </a:schemeClr>
              </a:buClr>
              <a:buSzPct val="150000"/>
            </a:pPr>
            <a:endParaRPr lang="en-US" sz="2800" dirty="0"/>
          </a:p>
          <a:p>
            <a:pPr>
              <a:buFont typeface="Wingdings" panose="05000000000000000000" pitchFamily="2" charset="2"/>
              <a:buChar char="Ø"/>
            </a:pPr>
            <a:r>
              <a:rPr lang="en-US" dirty="0"/>
              <a:t>Respond to </a:t>
            </a:r>
            <a:r>
              <a:rPr lang="en-US" b="1" dirty="0"/>
              <a:t>internal company restructuring </a:t>
            </a:r>
            <a:r>
              <a:rPr lang="en-US" dirty="0"/>
              <a:t>(eg mergers &amp; divestments)</a:t>
            </a:r>
          </a:p>
          <a:p>
            <a:pPr>
              <a:buFont typeface="Wingdings" panose="05000000000000000000" pitchFamily="2" charset="2"/>
              <a:buChar char="Ø"/>
            </a:pPr>
            <a:endParaRPr lang="en-US" dirty="0"/>
          </a:p>
          <a:p>
            <a:pPr>
              <a:buFont typeface="Wingdings" panose="05000000000000000000" pitchFamily="2" charset="2"/>
              <a:buChar char="Ø"/>
            </a:pPr>
            <a:r>
              <a:rPr lang="en-US" dirty="0"/>
              <a:t>Provide </a:t>
            </a:r>
            <a:r>
              <a:rPr lang="en-US" b="1" dirty="0"/>
              <a:t>external (off-network) corporate access </a:t>
            </a:r>
            <a:r>
              <a:rPr lang="en-US" dirty="0"/>
              <a:t>on any device</a:t>
            </a:r>
          </a:p>
          <a:p>
            <a:endParaRPr lang="en-US" dirty="0"/>
          </a:p>
        </p:txBody>
      </p:sp>
      <p:sp>
        <p:nvSpPr>
          <p:cNvPr id="2" name="Title 1"/>
          <p:cNvSpPr>
            <a:spLocks noGrp="1"/>
          </p:cNvSpPr>
          <p:nvPr>
            <p:ph type="title"/>
          </p:nvPr>
        </p:nvSpPr>
        <p:spPr/>
        <p:txBody>
          <a:bodyPr/>
          <a:lstStyle/>
          <a:p>
            <a:r>
              <a:rPr lang="en-GB" dirty="0"/>
              <a:t>Why do we need to move beyond IP…?</a:t>
            </a:r>
          </a:p>
        </p:txBody>
      </p:sp>
      <p:pic>
        <p:nvPicPr>
          <p:cNvPr id="6" name="Picture 6" descr="http://sarcoth.ie/wp-content/uploads/2015/10/3d-man-scratching-head.png"/>
          <p:cNvPicPr>
            <a:picLocks noChangeAspect="1" noChangeArrowheads="1"/>
          </p:cNvPicPr>
          <p:nvPr/>
        </p:nvPicPr>
        <p:blipFill>
          <a:blip r:embed="rId2"/>
          <a:srcRect/>
          <a:stretch>
            <a:fillRect/>
          </a:stretch>
        </p:blipFill>
        <p:spPr bwMode="auto">
          <a:xfrm>
            <a:off x="4336675" y="1268761"/>
            <a:ext cx="1232650" cy="1873102"/>
          </a:xfrm>
          <a:prstGeom prst="rect">
            <a:avLst/>
          </a:prstGeom>
          <a:noFill/>
        </p:spPr>
      </p:pic>
    </p:spTree>
    <p:extLst>
      <p:ext uri="{BB962C8B-B14F-4D97-AF65-F5344CB8AC3E}">
        <p14:creationId xmlns:p14="http://schemas.microsoft.com/office/powerpoint/2010/main" val="3459857846"/>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299" y="313213"/>
            <a:ext cx="8915400" cy="1143000"/>
          </a:xfrm>
        </p:spPr>
        <p:txBody>
          <a:bodyPr/>
          <a:lstStyle/>
          <a:p>
            <a:r>
              <a:rPr lang="en-US" dirty="0"/>
              <a:t>Not on the corporate network…</a:t>
            </a:r>
          </a:p>
        </p:txBody>
      </p:sp>
      <p:sp>
        <p:nvSpPr>
          <p:cNvPr id="5" name="Rounded Rectangle 4"/>
          <p:cNvSpPr/>
          <p:nvPr/>
        </p:nvSpPr>
        <p:spPr>
          <a:xfrm>
            <a:off x="2754955" y="1334684"/>
            <a:ext cx="4396090" cy="528209"/>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t>Start at Publisher Website</a:t>
            </a:r>
          </a:p>
        </p:txBody>
      </p:sp>
      <p:pic>
        <p:nvPicPr>
          <p:cNvPr id="7" name="Picture 6"/>
          <p:cNvPicPr>
            <a:picLocks noChangeAspect="1"/>
          </p:cNvPicPr>
          <p:nvPr/>
        </p:nvPicPr>
        <p:blipFill>
          <a:blip r:embed="rId2"/>
          <a:stretch>
            <a:fillRect/>
          </a:stretch>
        </p:blipFill>
        <p:spPr>
          <a:xfrm>
            <a:off x="682704" y="3444290"/>
            <a:ext cx="3095625" cy="704850"/>
          </a:xfrm>
          <a:prstGeom prst="rect">
            <a:avLst/>
          </a:prstGeom>
        </p:spPr>
      </p:pic>
      <p:pic>
        <p:nvPicPr>
          <p:cNvPr id="8" name="Picture 7"/>
          <p:cNvPicPr>
            <a:picLocks noChangeAspect="1"/>
          </p:cNvPicPr>
          <p:nvPr/>
        </p:nvPicPr>
        <p:blipFill>
          <a:blip r:embed="rId3"/>
          <a:stretch>
            <a:fillRect/>
          </a:stretch>
        </p:blipFill>
        <p:spPr>
          <a:xfrm>
            <a:off x="5612172" y="3444290"/>
            <a:ext cx="3941763" cy="695325"/>
          </a:xfrm>
          <a:prstGeom prst="rect">
            <a:avLst/>
          </a:prstGeom>
        </p:spPr>
      </p:pic>
      <p:pic>
        <p:nvPicPr>
          <p:cNvPr id="9" name="Picture 8"/>
          <p:cNvPicPr>
            <a:picLocks noChangeAspect="1"/>
          </p:cNvPicPr>
          <p:nvPr/>
        </p:nvPicPr>
        <p:blipFill>
          <a:blip r:embed="rId4"/>
          <a:stretch>
            <a:fillRect/>
          </a:stretch>
        </p:blipFill>
        <p:spPr>
          <a:xfrm>
            <a:off x="3765149" y="5000283"/>
            <a:ext cx="2375701" cy="1460507"/>
          </a:xfrm>
          <a:prstGeom prst="rect">
            <a:avLst/>
          </a:prstGeom>
        </p:spPr>
      </p:pic>
      <p:sp>
        <p:nvSpPr>
          <p:cNvPr id="10" name="Right Arrow 9"/>
          <p:cNvSpPr/>
          <p:nvPr/>
        </p:nvSpPr>
        <p:spPr>
          <a:xfrm rot="8012137">
            <a:off x="2323758" y="2287683"/>
            <a:ext cx="750229" cy="579285"/>
          </a:xfrm>
          <a:prstGeom prst="rightArrow">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ight Arrow 10"/>
          <p:cNvSpPr/>
          <p:nvPr/>
        </p:nvSpPr>
        <p:spPr>
          <a:xfrm rot="2380275">
            <a:off x="2323757" y="4597825"/>
            <a:ext cx="750229" cy="579285"/>
          </a:xfrm>
          <a:prstGeom prst="rightArrow">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ight Arrow 11"/>
          <p:cNvSpPr/>
          <p:nvPr/>
        </p:nvSpPr>
        <p:spPr>
          <a:xfrm rot="2380275">
            <a:off x="6302294" y="2231897"/>
            <a:ext cx="750229" cy="579285"/>
          </a:xfrm>
          <a:prstGeom prst="rightArrow">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ight Arrow 12"/>
          <p:cNvSpPr/>
          <p:nvPr/>
        </p:nvSpPr>
        <p:spPr>
          <a:xfrm rot="8397989">
            <a:off x="6464834" y="4667500"/>
            <a:ext cx="750229" cy="579285"/>
          </a:xfrm>
          <a:prstGeom prst="rightArrow">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p:cNvSpPr txBox="1"/>
          <p:nvPr/>
        </p:nvSpPr>
        <p:spPr>
          <a:xfrm>
            <a:off x="1722155" y="3061864"/>
            <a:ext cx="1683346" cy="369332"/>
          </a:xfrm>
          <a:prstGeom prst="rect">
            <a:avLst/>
          </a:prstGeom>
          <a:noFill/>
        </p:spPr>
        <p:txBody>
          <a:bodyPr wrap="none" rtlCol="0">
            <a:spAutoFit/>
          </a:bodyPr>
          <a:lstStyle/>
          <a:p>
            <a:r>
              <a:rPr lang="en-GB" b="1" dirty="0"/>
              <a:t>Registered User</a:t>
            </a:r>
          </a:p>
        </p:txBody>
      </p:sp>
      <p:sp>
        <p:nvSpPr>
          <p:cNvPr id="15" name="TextBox 14"/>
          <p:cNvSpPr txBox="1"/>
          <p:nvPr/>
        </p:nvSpPr>
        <p:spPr>
          <a:xfrm>
            <a:off x="6296686" y="3046782"/>
            <a:ext cx="2033570" cy="369332"/>
          </a:xfrm>
          <a:prstGeom prst="rect">
            <a:avLst/>
          </a:prstGeom>
          <a:noFill/>
        </p:spPr>
        <p:txBody>
          <a:bodyPr wrap="none" rtlCol="0">
            <a:spAutoFit/>
          </a:bodyPr>
          <a:lstStyle/>
          <a:p>
            <a:r>
              <a:rPr lang="en-GB" b="1" dirty="0"/>
              <a:t>Institutional Access</a:t>
            </a:r>
          </a:p>
        </p:txBody>
      </p:sp>
    </p:spTree>
    <p:extLst>
      <p:ext uri="{BB962C8B-B14F-4D97-AF65-F5344CB8AC3E}">
        <p14:creationId xmlns:p14="http://schemas.microsoft.com/office/powerpoint/2010/main" val="3930214674"/>
      </p:ext>
    </p:extLst>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Objectives for our corporate pilot…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8958" y="1279215"/>
            <a:ext cx="2595095" cy="1609771"/>
          </a:xfrm>
          <a:prstGeom prst="rect">
            <a:avLst/>
          </a:prstGeom>
        </p:spPr>
      </p:pic>
      <p:sp>
        <p:nvSpPr>
          <p:cNvPr id="2" name="Rectangle 1"/>
          <p:cNvSpPr/>
          <p:nvPr/>
        </p:nvSpPr>
        <p:spPr>
          <a:xfrm>
            <a:off x="324451" y="3208867"/>
            <a:ext cx="9764110" cy="2400657"/>
          </a:xfrm>
          <a:prstGeom prst="rect">
            <a:avLst/>
          </a:prstGeom>
        </p:spPr>
        <p:txBody>
          <a:bodyPr wrap="square">
            <a:spAutoFit/>
          </a:bodyPr>
          <a:lstStyle/>
          <a:p>
            <a:pPr marL="342900" indent="-342900">
              <a:buFont typeface="Wingdings" panose="05000000000000000000" pitchFamily="2" charset="2"/>
              <a:buChar char="Ø"/>
            </a:pPr>
            <a:r>
              <a:rPr lang="en-GB" sz="3000" dirty="0">
                <a:solidFill>
                  <a:schemeClr val="tx1">
                    <a:lumMod val="75000"/>
                    <a:lumOff val="25000"/>
                  </a:schemeClr>
                </a:solidFill>
                <a:latin typeface="Arial" panose="020B0604020202020204" pitchFamily="34" charset="0"/>
                <a:cs typeface="Arial" panose="020B0604020202020204" pitchFamily="34" charset="0"/>
              </a:rPr>
              <a:t>Improve the </a:t>
            </a:r>
            <a:r>
              <a:rPr lang="en-GB" sz="3000" b="1" dirty="0">
                <a:solidFill>
                  <a:schemeClr val="tx1">
                    <a:lumMod val="75000"/>
                    <a:lumOff val="25000"/>
                  </a:schemeClr>
                </a:solidFill>
                <a:latin typeface="Arial" panose="020B0604020202020204" pitchFamily="34" charset="0"/>
                <a:cs typeface="Arial" panose="020B0604020202020204" pitchFamily="34" charset="0"/>
              </a:rPr>
              <a:t>user experience </a:t>
            </a:r>
            <a:r>
              <a:rPr lang="en-GB" sz="3000" dirty="0">
                <a:solidFill>
                  <a:schemeClr val="tx1">
                    <a:lumMod val="75000"/>
                    <a:lumOff val="25000"/>
                  </a:schemeClr>
                </a:solidFill>
                <a:latin typeface="Arial" panose="020B0604020202020204" pitchFamily="34" charset="0"/>
                <a:cs typeface="Arial" panose="020B0604020202020204" pitchFamily="34" charset="0"/>
              </a:rPr>
              <a:t>at publisher sites</a:t>
            </a:r>
          </a:p>
          <a:p>
            <a:pPr marL="342900" indent="-342900">
              <a:buFont typeface="Wingdings" panose="05000000000000000000" pitchFamily="2" charset="2"/>
              <a:buChar char="Ø"/>
            </a:pPr>
            <a:endParaRPr lang="en-GB" sz="30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GB" sz="3000" dirty="0">
                <a:solidFill>
                  <a:schemeClr val="tx1">
                    <a:lumMod val="75000"/>
                    <a:lumOff val="25000"/>
                  </a:schemeClr>
                </a:solidFill>
                <a:latin typeface="Arial" panose="020B0604020202020204" pitchFamily="34" charset="0"/>
                <a:cs typeface="Arial" panose="020B0604020202020204" pitchFamily="34" charset="0"/>
              </a:rPr>
              <a:t>Explore ways to capture </a:t>
            </a:r>
            <a:r>
              <a:rPr lang="en-GB" sz="3000" b="1" dirty="0">
                <a:solidFill>
                  <a:schemeClr val="tx1">
                    <a:lumMod val="75000"/>
                    <a:lumOff val="25000"/>
                  </a:schemeClr>
                </a:solidFill>
                <a:latin typeface="Arial" panose="020B0604020202020204" pitchFamily="34" charset="0"/>
                <a:cs typeface="Arial" panose="020B0604020202020204" pitchFamily="34" charset="0"/>
              </a:rPr>
              <a:t>granular usage statistics</a:t>
            </a:r>
          </a:p>
          <a:p>
            <a:pPr marL="342900" indent="-342900">
              <a:buFont typeface="Wingdings" panose="05000000000000000000" pitchFamily="2" charset="2"/>
              <a:buChar char="Ø"/>
            </a:pPr>
            <a:endParaRPr lang="en-GB" sz="30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GB" sz="3000" dirty="0">
                <a:solidFill>
                  <a:schemeClr val="tx1">
                    <a:lumMod val="75000"/>
                    <a:lumOff val="25000"/>
                  </a:schemeClr>
                </a:solidFill>
                <a:latin typeface="Arial" panose="020B0604020202020204" pitchFamily="34" charset="0"/>
                <a:cs typeface="Arial" panose="020B0604020202020204" pitchFamily="34" charset="0"/>
              </a:rPr>
              <a:t>Consider options for </a:t>
            </a:r>
            <a:r>
              <a:rPr lang="en-GB" sz="3000" b="1" dirty="0">
                <a:solidFill>
                  <a:schemeClr val="tx1">
                    <a:lumMod val="75000"/>
                    <a:lumOff val="25000"/>
                  </a:schemeClr>
                </a:solidFill>
                <a:latin typeface="Arial" panose="020B0604020202020204" pitchFamily="34" charset="0"/>
                <a:cs typeface="Arial" panose="020B0604020202020204" pitchFamily="34" charset="0"/>
              </a:rPr>
              <a:t>easy flow between publishers </a:t>
            </a:r>
          </a:p>
        </p:txBody>
      </p:sp>
    </p:spTree>
    <p:extLst>
      <p:ext uri="{BB962C8B-B14F-4D97-AF65-F5344CB8AC3E}">
        <p14:creationId xmlns:p14="http://schemas.microsoft.com/office/powerpoint/2010/main" val="13096040"/>
      </p:ext>
    </p:extLst>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3800848" y="1777704"/>
            <a:ext cx="2841713" cy="1197975"/>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391026" y="339165"/>
            <a:ext cx="8915400" cy="1143000"/>
          </a:xfrm>
        </p:spPr>
        <p:txBody>
          <a:bodyPr>
            <a:noAutofit/>
          </a:bodyPr>
          <a:lstStyle/>
          <a:p>
            <a:r>
              <a:rPr lang="en-US" dirty="0"/>
              <a:t>Corporate Pilot: </a:t>
            </a:r>
            <a:br>
              <a:rPr lang="en-US" dirty="0"/>
            </a:br>
            <a:r>
              <a:rPr lang="en-US" dirty="0"/>
              <a:t>Pharma Companies &amp; Publishers</a:t>
            </a:r>
          </a:p>
        </p:txBody>
      </p:sp>
      <p:sp>
        <p:nvSpPr>
          <p:cNvPr id="23" name="TextBox 22"/>
          <p:cNvSpPr txBox="1"/>
          <p:nvPr/>
        </p:nvSpPr>
        <p:spPr>
          <a:xfrm>
            <a:off x="4475747" y="3561347"/>
            <a:ext cx="745958" cy="400110"/>
          </a:xfrm>
          <a:prstGeom prst="rect">
            <a:avLst/>
          </a:prstGeom>
          <a:noFill/>
        </p:spPr>
        <p:txBody>
          <a:bodyPr wrap="square" rtlCol="0">
            <a:spAutoFit/>
          </a:bodyPr>
          <a:lstStyle/>
          <a:p>
            <a:r>
              <a:rPr lang="en-US" sz="2000" b="1" dirty="0">
                <a:solidFill>
                  <a:schemeClr val="bg1"/>
                </a:solidFill>
              </a:rPr>
              <a:t>RA21</a:t>
            </a:r>
          </a:p>
        </p:txBody>
      </p:sp>
      <p:sp>
        <p:nvSpPr>
          <p:cNvPr id="32" name="Rounded Rectangle 31"/>
          <p:cNvSpPr/>
          <p:nvPr/>
        </p:nvSpPr>
        <p:spPr>
          <a:xfrm>
            <a:off x="335952" y="1777704"/>
            <a:ext cx="3117619" cy="120872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819" y="1940141"/>
            <a:ext cx="2471769" cy="873099"/>
          </a:xfrm>
          <a:prstGeom prst="rect">
            <a:avLst/>
          </a:prstGeom>
        </p:spPr>
      </p:pic>
      <p:pic>
        <p:nvPicPr>
          <p:cNvPr id="36" name="Picture 35"/>
          <p:cNvPicPr>
            <a:picLocks noChangeAspect="1"/>
          </p:cNvPicPr>
          <p:nvPr/>
        </p:nvPicPr>
        <p:blipFill>
          <a:blip r:embed="rId4"/>
          <a:stretch>
            <a:fillRect/>
          </a:stretch>
        </p:blipFill>
        <p:spPr>
          <a:xfrm>
            <a:off x="568641" y="2081156"/>
            <a:ext cx="2352613" cy="549298"/>
          </a:xfrm>
          <a:prstGeom prst="rect">
            <a:avLst/>
          </a:prstGeom>
        </p:spPr>
      </p:pic>
      <p:sp>
        <p:nvSpPr>
          <p:cNvPr id="37" name="Rounded Rectangle 36"/>
          <p:cNvSpPr/>
          <p:nvPr/>
        </p:nvSpPr>
        <p:spPr>
          <a:xfrm>
            <a:off x="6934764" y="1777704"/>
            <a:ext cx="2570498" cy="116983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8" name="Picture 37"/>
          <p:cNvPicPr>
            <a:picLocks noChangeAspect="1"/>
          </p:cNvPicPr>
          <p:nvPr/>
        </p:nvPicPr>
        <p:blipFill>
          <a:blip r:embed="rId5"/>
          <a:stretch>
            <a:fillRect/>
          </a:stretch>
        </p:blipFill>
        <p:spPr>
          <a:xfrm>
            <a:off x="7193859" y="2094785"/>
            <a:ext cx="2052308" cy="535669"/>
          </a:xfrm>
          <a:prstGeom prst="rect">
            <a:avLst/>
          </a:prstGeom>
        </p:spPr>
      </p:pic>
      <p:sp>
        <p:nvSpPr>
          <p:cNvPr id="39" name="Rounded Rectangle 38"/>
          <p:cNvSpPr/>
          <p:nvPr/>
        </p:nvSpPr>
        <p:spPr>
          <a:xfrm>
            <a:off x="4121826" y="3302696"/>
            <a:ext cx="2120721" cy="1687131"/>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0" name="Picture 39"/>
          <p:cNvPicPr>
            <a:picLocks noChangeAspect="1"/>
          </p:cNvPicPr>
          <p:nvPr/>
        </p:nvPicPr>
        <p:blipFill>
          <a:blip r:embed="rId6"/>
          <a:stretch>
            <a:fillRect/>
          </a:stretch>
        </p:blipFill>
        <p:spPr>
          <a:xfrm>
            <a:off x="4475747" y="3469481"/>
            <a:ext cx="1475939" cy="1353559"/>
          </a:xfrm>
          <a:prstGeom prst="rect">
            <a:avLst/>
          </a:prstGeom>
        </p:spPr>
      </p:pic>
      <p:sp>
        <p:nvSpPr>
          <p:cNvPr id="41" name="Rounded Rectangle 40"/>
          <p:cNvSpPr/>
          <p:nvPr/>
        </p:nvSpPr>
        <p:spPr>
          <a:xfrm>
            <a:off x="459698" y="3540742"/>
            <a:ext cx="2446752" cy="116983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2" name="Picture 41"/>
          <p:cNvPicPr>
            <a:picLocks noChangeAspect="1"/>
          </p:cNvPicPr>
          <p:nvPr/>
        </p:nvPicPr>
        <p:blipFill>
          <a:blip r:embed="rId7"/>
          <a:stretch>
            <a:fillRect/>
          </a:stretch>
        </p:blipFill>
        <p:spPr>
          <a:xfrm>
            <a:off x="1035089" y="3641779"/>
            <a:ext cx="1357494" cy="1068796"/>
          </a:xfrm>
          <a:prstGeom prst="rect">
            <a:avLst/>
          </a:prstGeom>
        </p:spPr>
      </p:pic>
      <p:sp>
        <p:nvSpPr>
          <p:cNvPr id="43" name="Rounded Rectangle 42"/>
          <p:cNvSpPr/>
          <p:nvPr/>
        </p:nvSpPr>
        <p:spPr>
          <a:xfrm>
            <a:off x="6934764" y="3561346"/>
            <a:ext cx="2570498" cy="116983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4" name="Picture 43"/>
          <p:cNvPicPr>
            <a:picLocks noChangeAspect="1"/>
          </p:cNvPicPr>
          <p:nvPr/>
        </p:nvPicPr>
        <p:blipFill>
          <a:blip r:embed="rId8"/>
          <a:stretch>
            <a:fillRect/>
          </a:stretch>
        </p:blipFill>
        <p:spPr>
          <a:xfrm>
            <a:off x="7017032" y="3761402"/>
            <a:ext cx="2405962" cy="616316"/>
          </a:xfrm>
          <a:prstGeom prst="rect">
            <a:avLst/>
          </a:prstGeom>
        </p:spPr>
      </p:pic>
      <p:sp>
        <p:nvSpPr>
          <p:cNvPr id="45" name="Rounded Rectangle 44"/>
          <p:cNvSpPr/>
          <p:nvPr/>
        </p:nvSpPr>
        <p:spPr>
          <a:xfrm>
            <a:off x="335952" y="5264675"/>
            <a:ext cx="2570498" cy="116983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6" name="Picture 45"/>
          <p:cNvPicPr>
            <a:picLocks noChangeAspect="1"/>
          </p:cNvPicPr>
          <p:nvPr/>
        </p:nvPicPr>
        <p:blipFill>
          <a:blip r:embed="rId9"/>
          <a:stretch>
            <a:fillRect/>
          </a:stretch>
        </p:blipFill>
        <p:spPr>
          <a:xfrm>
            <a:off x="758444" y="5358369"/>
            <a:ext cx="1634139" cy="1015553"/>
          </a:xfrm>
          <a:prstGeom prst="rect">
            <a:avLst/>
          </a:prstGeom>
        </p:spPr>
      </p:pic>
      <p:sp>
        <p:nvSpPr>
          <p:cNvPr id="47" name="Rounded Rectangle 46"/>
          <p:cNvSpPr/>
          <p:nvPr/>
        </p:nvSpPr>
        <p:spPr>
          <a:xfrm>
            <a:off x="3145177" y="5457969"/>
            <a:ext cx="4074017" cy="91595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0221" y="5701219"/>
            <a:ext cx="3562963" cy="330159"/>
          </a:xfrm>
          <a:prstGeom prst="rect">
            <a:avLst/>
          </a:prstGeom>
        </p:spPr>
      </p:pic>
      <p:sp>
        <p:nvSpPr>
          <p:cNvPr id="49" name="Rounded Rectangle 48"/>
          <p:cNvSpPr/>
          <p:nvPr/>
        </p:nvSpPr>
        <p:spPr>
          <a:xfrm>
            <a:off x="7414114" y="5440400"/>
            <a:ext cx="2120723" cy="91595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0" name="Picture 49"/>
          <p:cNvPicPr>
            <a:picLocks noChangeAspect="1"/>
          </p:cNvPicPr>
          <p:nvPr/>
        </p:nvPicPr>
        <p:blipFill>
          <a:blip r:embed="rId11"/>
          <a:stretch>
            <a:fillRect/>
          </a:stretch>
        </p:blipFill>
        <p:spPr>
          <a:xfrm>
            <a:off x="7617225" y="5536304"/>
            <a:ext cx="1845810" cy="659681"/>
          </a:xfrm>
          <a:prstGeom prst="rect">
            <a:avLst/>
          </a:prstGeom>
        </p:spPr>
      </p:pic>
    </p:spTree>
    <p:extLst>
      <p:ext uri="{BB962C8B-B14F-4D97-AF65-F5344CB8AC3E}">
        <p14:creationId xmlns:p14="http://schemas.microsoft.com/office/powerpoint/2010/main" val="1285883660"/>
      </p:ext>
    </p:extLst>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Progress of our corporate pilot…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1662" y="1321238"/>
            <a:ext cx="2595095" cy="1609771"/>
          </a:xfrm>
          <a:prstGeom prst="rect">
            <a:avLst/>
          </a:prstGeom>
        </p:spPr>
      </p:pic>
      <p:sp>
        <p:nvSpPr>
          <p:cNvPr id="2" name="Rectangle 1"/>
          <p:cNvSpPr/>
          <p:nvPr/>
        </p:nvSpPr>
        <p:spPr>
          <a:xfrm>
            <a:off x="315310" y="3398054"/>
            <a:ext cx="9380483" cy="2246769"/>
          </a:xfrm>
          <a:prstGeom prst="rect">
            <a:avLst/>
          </a:prstGeom>
        </p:spPr>
        <p:txBody>
          <a:bodyPr wrap="square">
            <a:spAutoFit/>
          </a:bodyPr>
          <a:lstStyle/>
          <a:p>
            <a:pPr marL="342900" indent="-342900">
              <a:buFont typeface="Wingdings" panose="05000000000000000000" pitchFamily="2" charset="2"/>
              <a:buChar char="Ø"/>
            </a:pPr>
            <a:r>
              <a:rPr lang="en-GB" sz="2800" dirty="0">
                <a:solidFill>
                  <a:schemeClr val="tx1">
                    <a:lumMod val="75000"/>
                    <a:lumOff val="25000"/>
                  </a:schemeClr>
                </a:solidFill>
                <a:latin typeface="Arial" panose="020B0604020202020204" pitchFamily="34" charset="0"/>
                <a:cs typeface="Arial" panose="020B0604020202020204" pitchFamily="34" charset="0"/>
              </a:rPr>
              <a:t>New </a:t>
            </a:r>
            <a:r>
              <a:rPr lang="en-GB" sz="2800" b="1" dirty="0">
                <a:solidFill>
                  <a:schemeClr val="tx1">
                    <a:lumMod val="75000"/>
                    <a:lumOff val="25000"/>
                  </a:schemeClr>
                </a:solidFill>
                <a:latin typeface="Arial" panose="020B0604020202020204" pitchFamily="34" charset="0"/>
                <a:cs typeface="Arial" panose="020B0604020202020204" pitchFamily="34" charset="0"/>
              </a:rPr>
              <a:t>user experience flow </a:t>
            </a:r>
            <a:r>
              <a:rPr lang="en-GB" sz="2800" dirty="0">
                <a:solidFill>
                  <a:schemeClr val="tx1">
                    <a:lumMod val="75000"/>
                    <a:lumOff val="25000"/>
                  </a:schemeClr>
                </a:solidFill>
                <a:latin typeface="Arial" panose="020B0604020202020204" pitchFamily="34" charset="0"/>
                <a:cs typeface="Arial" panose="020B0604020202020204" pitchFamily="34" charset="0"/>
              </a:rPr>
              <a:t>developed by publishers</a:t>
            </a:r>
          </a:p>
          <a:p>
            <a:pPr marL="342900" indent="-342900">
              <a:buFont typeface="Wingdings" panose="05000000000000000000" pitchFamily="2" charset="2"/>
              <a:buChar char="Ø"/>
            </a:pPr>
            <a:endParaRPr lang="en-GB" sz="28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GB" sz="2800" dirty="0">
                <a:solidFill>
                  <a:schemeClr val="tx1">
                    <a:lumMod val="75000"/>
                    <a:lumOff val="25000"/>
                  </a:schemeClr>
                </a:solidFill>
                <a:latin typeface="Arial" panose="020B0604020202020204" pitchFamily="34" charset="0"/>
                <a:cs typeface="Arial" panose="020B0604020202020204" pitchFamily="34" charset="0"/>
              </a:rPr>
              <a:t>Agreed requirements for </a:t>
            </a:r>
            <a:r>
              <a:rPr lang="en-GB" sz="2800" b="1" dirty="0">
                <a:solidFill>
                  <a:schemeClr val="tx1">
                    <a:lumMod val="75000"/>
                    <a:lumOff val="25000"/>
                  </a:schemeClr>
                </a:solidFill>
                <a:latin typeface="Arial" panose="020B0604020202020204" pitchFamily="34" charset="0"/>
                <a:cs typeface="Arial" panose="020B0604020202020204" pitchFamily="34" charset="0"/>
              </a:rPr>
              <a:t>granular usage statistics</a:t>
            </a:r>
          </a:p>
          <a:p>
            <a:pPr marL="342900" indent="-342900">
              <a:buFont typeface="Wingdings" panose="05000000000000000000" pitchFamily="2" charset="2"/>
              <a:buChar char="Ø"/>
            </a:pPr>
            <a:endParaRPr lang="en-GB" sz="28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GB" sz="2800" dirty="0">
                <a:solidFill>
                  <a:schemeClr val="tx1">
                    <a:lumMod val="75000"/>
                    <a:lumOff val="25000"/>
                  </a:schemeClr>
                </a:solidFill>
                <a:latin typeface="Arial" panose="020B0604020202020204" pitchFamily="34" charset="0"/>
                <a:cs typeface="Arial" panose="020B0604020202020204" pitchFamily="34" charset="0"/>
              </a:rPr>
              <a:t>Exploring federation for </a:t>
            </a:r>
            <a:r>
              <a:rPr lang="en-GB" sz="2800" b="1" dirty="0">
                <a:solidFill>
                  <a:schemeClr val="tx1">
                    <a:lumMod val="75000"/>
                    <a:lumOff val="25000"/>
                  </a:schemeClr>
                </a:solidFill>
                <a:latin typeface="Arial" panose="020B0604020202020204" pitchFamily="34" charset="0"/>
                <a:cs typeface="Arial" panose="020B0604020202020204" pitchFamily="34" charset="0"/>
              </a:rPr>
              <a:t>easy flow between publishers </a:t>
            </a:r>
          </a:p>
        </p:txBody>
      </p:sp>
    </p:spTree>
    <p:extLst>
      <p:ext uri="{BB962C8B-B14F-4D97-AF65-F5344CB8AC3E}">
        <p14:creationId xmlns:p14="http://schemas.microsoft.com/office/powerpoint/2010/main" val="3410841600"/>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Our scientists need us…</a:t>
            </a:r>
          </a:p>
        </p:txBody>
      </p:sp>
      <p:sp>
        <p:nvSpPr>
          <p:cNvPr id="2" name="Rectangle 1"/>
          <p:cNvSpPr/>
          <p:nvPr/>
        </p:nvSpPr>
        <p:spPr>
          <a:xfrm>
            <a:off x="262758" y="5305681"/>
            <a:ext cx="9380483" cy="523220"/>
          </a:xfrm>
          <a:prstGeom prst="rect">
            <a:avLst/>
          </a:prstGeom>
        </p:spPr>
        <p:txBody>
          <a:bodyPr wrap="square">
            <a:spAutoFit/>
          </a:bodyPr>
          <a:lstStyle/>
          <a:p>
            <a:endParaRPr lang="en-GB" sz="28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2123111" y="1412647"/>
            <a:ext cx="5662425" cy="3491539"/>
          </a:xfrm>
          <a:prstGeom prst="rect">
            <a:avLst/>
          </a:prstGeom>
        </p:spPr>
      </p:pic>
      <p:sp>
        <p:nvSpPr>
          <p:cNvPr id="8" name="Title 3"/>
          <p:cNvSpPr txBox="1">
            <a:spLocks/>
          </p:cNvSpPr>
          <p:nvPr/>
        </p:nvSpPr>
        <p:spPr>
          <a:xfrm>
            <a:off x="495300" y="5257401"/>
            <a:ext cx="8915400" cy="1143000"/>
          </a:xfrm>
          <a:prstGeom prst="rect">
            <a:avLst/>
          </a:prstGeom>
        </p:spPr>
        <p:txBody>
          <a:bodyPr vert="horz" lIns="91440" tIns="45720" rIns="91440" bIns="45720" rtlCol="0" anchor="t">
            <a:normAutofit fontScale="92500" lnSpcReduction="10000"/>
          </a:bodyPr>
          <a:lstStyle>
            <a:lvl1pPr algn="ctr" defTabSz="4572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dirty="0"/>
              <a:t>…to closely collaborate on a solution for it to become a reality</a:t>
            </a:r>
          </a:p>
        </p:txBody>
      </p:sp>
    </p:spTree>
    <p:extLst>
      <p:ext uri="{BB962C8B-B14F-4D97-AF65-F5344CB8AC3E}">
        <p14:creationId xmlns:p14="http://schemas.microsoft.com/office/powerpoint/2010/main" val="1719195869"/>
      </p:ext>
    </p:extLst>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Title 2"/>
          <p:cNvSpPr txBox="1">
            <a:spLocks noGrp="1"/>
          </p:cNvSpPr>
          <p:nvPr>
            <p:ph type="title"/>
          </p:nvPr>
        </p:nvSpPr>
        <p:spPr>
          <a:prstGeom prst="rect">
            <a:avLst/>
          </a:prstGeom>
        </p:spPr>
        <p:txBody>
          <a:bodyPr/>
          <a:lstStyle>
            <a:lvl1pPr defTabSz="452627">
              <a:defRPr sz="3564"/>
            </a:lvl1pPr>
          </a:lstStyle>
          <a:p>
            <a:r>
              <a:t>Privacy Preserving Persistent (P3) WAYF Pilot	</a:t>
            </a:r>
          </a:p>
        </p:txBody>
      </p:sp>
      <p:sp>
        <p:nvSpPr>
          <p:cNvPr id="381" name="Text Placeholder 1"/>
          <p:cNvSpPr txBox="1">
            <a:spLocks noGrp="1"/>
          </p:cNvSpPr>
          <p:nvPr>
            <p:ph type="body" idx="1"/>
          </p:nvPr>
        </p:nvSpPr>
        <p:spPr>
          <a:xfrm>
            <a:off x="495300" y="1376737"/>
            <a:ext cx="8915400" cy="3400745"/>
          </a:xfrm>
          <a:prstGeom prst="rect">
            <a:avLst/>
          </a:prstGeom>
        </p:spPr>
        <p:txBody>
          <a:bodyPr/>
          <a:lstStyle/>
          <a:p>
            <a:pPr>
              <a:lnSpc>
                <a:spcPct val="80000"/>
              </a:lnSpc>
              <a:spcBef>
                <a:spcPts val="500"/>
              </a:spcBef>
              <a:buClr>
                <a:srgbClr val="376092"/>
              </a:buClr>
              <a:buSzPct val="150000"/>
              <a:defRPr sz="2100"/>
            </a:pPr>
            <a:r>
              <a:t>Pilot goals</a:t>
            </a:r>
            <a:endParaRPr sz="2000"/>
          </a:p>
          <a:p>
            <a:pPr marL="742950" lvl="1" indent="-285750">
              <a:lnSpc>
                <a:spcPct val="88000"/>
              </a:lnSpc>
              <a:spcBef>
                <a:spcPts val="400"/>
              </a:spcBef>
              <a:buClr>
                <a:srgbClr val="376092"/>
              </a:buClr>
              <a:buSzPct val="150000"/>
              <a:defRPr sz="1800"/>
            </a:pPr>
            <a:r>
              <a:t>To improve current Shibboleth Identity Provider discovery process</a:t>
            </a:r>
            <a:endParaRPr sz="1700"/>
          </a:p>
          <a:p>
            <a:pPr marL="1143000" lvl="2" indent="-228600">
              <a:lnSpc>
                <a:spcPct val="80000"/>
              </a:lnSpc>
              <a:spcBef>
                <a:spcPts val="400"/>
              </a:spcBef>
              <a:defRPr sz="1800"/>
            </a:pPr>
            <a:r>
              <a:t>Incorporate additional “WAYF hints” such as email domain and IP address into federation metadata</a:t>
            </a:r>
            <a:endParaRPr sz="1500"/>
          </a:p>
          <a:p>
            <a:pPr marL="1143000" lvl="2" indent="-228600">
              <a:lnSpc>
                <a:spcPct val="80000"/>
              </a:lnSpc>
              <a:spcBef>
                <a:spcPts val="400"/>
              </a:spcBef>
              <a:defRPr sz="1800"/>
            </a:pPr>
            <a:r>
              <a:t>Improve sign-in flow using those WAYF hints via a shared discovery service</a:t>
            </a:r>
            <a:endParaRPr sz="1500"/>
          </a:p>
          <a:p>
            <a:pPr marL="1143000" lvl="2" indent="-228600">
              <a:lnSpc>
                <a:spcPct val="80000"/>
              </a:lnSpc>
              <a:spcBef>
                <a:spcPts val="400"/>
              </a:spcBef>
              <a:defRPr sz="1800"/>
            </a:pPr>
            <a:r>
              <a:t>Populate shared discovery service hints from the Service Providers regarding what Identity Providers are likely to work in an authorization scenario</a:t>
            </a:r>
            <a:endParaRPr sz="1500"/>
          </a:p>
          <a:p>
            <a:pPr marL="1143000" lvl="2" indent="-228600">
              <a:lnSpc>
                <a:spcPct val="80000"/>
              </a:lnSpc>
              <a:spcBef>
                <a:spcPts val="400"/>
              </a:spcBef>
              <a:defRPr sz="1800"/>
            </a:pPr>
            <a:r>
              <a:t>Enable cross-provider persistence of WAYF choice using browser local storage</a:t>
            </a:r>
            <a:endParaRPr sz="1500"/>
          </a:p>
          <a:p>
            <a:pPr>
              <a:lnSpc>
                <a:spcPct val="80000"/>
              </a:lnSpc>
              <a:spcBef>
                <a:spcPts val="400"/>
              </a:spcBef>
              <a:buClr>
                <a:srgbClr val="376092"/>
              </a:buClr>
              <a:buSzPct val="150000"/>
              <a:defRPr sz="3400"/>
            </a:pPr>
            <a:endParaRPr sz="1500"/>
          </a:p>
          <a:p>
            <a:pPr>
              <a:lnSpc>
                <a:spcPct val="80000"/>
              </a:lnSpc>
              <a:spcBef>
                <a:spcPts val="500"/>
              </a:spcBef>
              <a:buClr>
                <a:srgbClr val="376092"/>
              </a:buClr>
              <a:buSzPct val="150000"/>
              <a:defRPr sz="2100"/>
            </a:pPr>
            <a:r>
              <a:t>Pilot participants (confirmed so far)</a:t>
            </a:r>
          </a:p>
        </p:txBody>
      </p:sp>
      <p:graphicFrame>
        <p:nvGraphicFramePr>
          <p:cNvPr id="383" name="Table 7"/>
          <p:cNvGraphicFramePr/>
          <p:nvPr/>
        </p:nvGraphicFramePr>
        <p:xfrm>
          <a:off x="1049636" y="3950275"/>
          <a:ext cx="8361064" cy="2438400"/>
        </p:xfrm>
        <a:graphic>
          <a:graphicData uri="http://schemas.openxmlformats.org/drawingml/2006/table">
            <a:tbl>
              <a:tblPr>
                <a:tableStyleId>{4C3C2611-4C71-4FC5-86AE-919BDF0F9419}</a:tableStyleId>
              </a:tblPr>
              <a:tblGrid>
                <a:gridCol w="4180532"/>
                <a:gridCol w="4180532"/>
              </a:tblGrid>
              <a:tr h="2431486">
                <a:tc>
                  <a:txBody>
                    <a:bodyPr/>
                    <a:lstStyle/>
                    <a:p>
                      <a:pPr algn="l" defTabSz="457200">
                        <a:defRPr sz="1400">
                          <a:solidFill>
                            <a:srgbClr val="404040"/>
                          </a:solidFill>
                        </a:defRPr>
                      </a:pPr>
                      <a:endParaRPr/>
                    </a:p>
                    <a:p>
                      <a:pPr algn="l" defTabSz="457200">
                        <a:defRPr sz="1400">
                          <a:solidFill>
                            <a:srgbClr val="404040"/>
                          </a:solidFill>
                        </a:defRPr>
                      </a:pPr>
                      <a:r>
                        <a:t>Project Management </a:t>
                      </a:r>
                    </a:p>
                    <a:p>
                      <a:pPr lvl="1" indent="457200" algn="l" defTabSz="457200">
                        <a:defRPr sz="1400">
                          <a:solidFill>
                            <a:srgbClr val="404040"/>
                          </a:solidFill>
                        </a:defRPr>
                      </a:pPr>
                      <a:r>
                        <a:t>GÉANT</a:t>
                      </a:r>
                    </a:p>
                    <a:p>
                      <a:pPr algn="l" defTabSz="457200">
                        <a:defRPr sz="1400">
                          <a:solidFill>
                            <a:srgbClr val="404040"/>
                          </a:solidFill>
                        </a:defRPr>
                      </a:pPr>
                      <a:r>
                        <a:t>Educational Access Management Federations </a:t>
                      </a:r>
                    </a:p>
                    <a:p>
                      <a:pPr lvl="1" indent="457200" algn="l" defTabSz="457200">
                        <a:defRPr sz="1400">
                          <a:solidFill>
                            <a:srgbClr val="404040"/>
                          </a:solidFill>
                        </a:defRPr>
                      </a:pPr>
                      <a:r>
                        <a:t>Sunet &amp; SWAMiD (Swedish Federation)</a:t>
                      </a:r>
                    </a:p>
                    <a:p>
                      <a:pPr lvl="1" indent="457200" algn="l" defTabSz="457200">
                        <a:defRPr sz="1400">
                          <a:solidFill>
                            <a:srgbClr val="404040"/>
                          </a:solidFill>
                        </a:defRPr>
                      </a:pPr>
                      <a:r>
                        <a:t>The samlbits.org project</a:t>
                      </a:r>
                    </a:p>
                    <a:p>
                      <a:pPr lvl="1" indent="457200" algn="l" defTabSz="457200">
                        <a:defRPr sz="1400">
                          <a:solidFill>
                            <a:srgbClr val="404040"/>
                          </a:solidFill>
                        </a:defRPr>
                      </a:pPr>
                      <a:r>
                        <a:t>eduGAIN</a:t>
                      </a:r>
                    </a:p>
                    <a:p>
                      <a:pPr lvl="1" indent="457200" algn="l" defTabSz="457200">
                        <a:defRPr sz="1400">
                          <a:solidFill>
                            <a:srgbClr val="404040"/>
                          </a:solidFill>
                        </a:defRPr>
                      </a:pPr>
                      <a:r>
                        <a:t>EduServ</a:t>
                      </a:r>
                    </a:p>
                    <a:p>
                      <a:pPr algn="l" defTabSz="457200">
                        <a:defRPr sz="1400">
                          <a:solidFill>
                            <a:srgbClr val="404040"/>
                          </a:solidFill>
                        </a:defRPr>
                      </a:pPr>
                      <a:r>
                        <a:t>Publishers </a:t>
                      </a:r>
                    </a:p>
                    <a:p>
                      <a:pPr lvl="1" indent="457200" algn="l" defTabSz="457200">
                        <a:defRPr sz="1400">
                          <a:solidFill>
                            <a:srgbClr val="404040"/>
                          </a:solidFill>
                        </a:defRPr>
                      </a:pPr>
                      <a:r>
                        <a:t>Elsevier</a:t>
                      </a:r>
                    </a:p>
                    <a:p>
                      <a:pPr lvl="1" indent="457200" algn="l" defTabSz="457200">
                        <a:defRPr sz="1400">
                          <a:solidFill>
                            <a:srgbClr val="404040"/>
                          </a:solidFill>
                        </a:defRPr>
                      </a:pPr>
                      <a:r>
                        <a:t>American Chemical Society</a:t>
                      </a:r>
                    </a:p>
                  </a:txBody>
                  <a:tcPr marL="45720" marR="45720" horzOverflow="overflow">
                    <a:lnT w="12700">
                      <a:miter lim="400000"/>
                    </a:lnT>
                    <a:lnB w="12700">
                      <a:miter lim="400000"/>
                    </a:lnB>
                    <a:noFill/>
                  </a:tcPr>
                </a:tc>
                <a:tc>
                  <a:txBody>
                    <a:bodyPr/>
                    <a:lstStyle/>
                    <a:p>
                      <a:pPr algn="l" defTabSz="457200">
                        <a:defRPr sz="1400">
                          <a:solidFill>
                            <a:srgbClr val="404040"/>
                          </a:solidFill>
                        </a:defRPr>
                      </a:pPr>
                      <a:r>
                        <a:t>Subscribing institutions </a:t>
                      </a:r>
                    </a:p>
                    <a:p>
                      <a:pPr lvl="1" indent="457200" algn="l" defTabSz="457200">
                        <a:defRPr sz="1400">
                          <a:solidFill>
                            <a:srgbClr val="404040"/>
                          </a:solidFill>
                        </a:defRPr>
                      </a:pPr>
                      <a:r>
                        <a:t>MIT</a:t>
                      </a:r>
                    </a:p>
                    <a:p>
                      <a:pPr lvl="1" indent="457200" algn="l" defTabSz="457200">
                        <a:defRPr sz="1400">
                          <a:solidFill>
                            <a:srgbClr val="404040"/>
                          </a:solidFill>
                        </a:defRPr>
                      </a:pPr>
                      <a:r>
                        <a:t>University of California, Davis</a:t>
                      </a:r>
                    </a:p>
                    <a:p>
                      <a:pPr lvl="1" indent="457200" algn="l" defTabSz="457200">
                        <a:defRPr sz="1400">
                          <a:solidFill>
                            <a:srgbClr val="404040"/>
                          </a:solidFill>
                        </a:defRPr>
                      </a:pPr>
                      <a:r>
                        <a:t>University of Arizona (tbc)</a:t>
                      </a:r>
                    </a:p>
                    <a:p>
                      <a:pPr lvl="1" indent="457200" algn="l" defTabSz="457200">
                        <a:defRPr sz="1400">
                          <a:solidFill>
                            <a:srgbClr val="404040"/>
                          </a:solidFill>
                        </a:defRPr>
                      </a:pPr>
                      <a:r>
                        <a:t>University of Florida (tbc)</a:t>
                      </a:r>
                    </a:p>
                    <a:p>
                      <a:pPr lvl="1" indent="457200" algn="l" defTabSz="457200">
                        <a:defRPr sz="1400">
                          <a:solidFill>
                            <a:srgbClr val="404040"/>
                          </a:solidFill>
                        </a:defRPr>
                      </a:pPr>
                      <a:r>
                        <a:t>University of Denver (tbc)</a:t>
                      </a:r>
                    </a:p>
                    <a:p>
                      <a:pPr algn="l" defTabSz="457200">
                        <a:defRPr sz="1400">
                          <a:solidFill>
                            <a:srgbClr val="404040"/>
                          </a:solidFill>
                        </a:defRPr>
                      </a:pPr>
                      <a:r>
                        <a:t>Service Providers </a:t>
                      </a:r>
                    </a:p>
                    <a:p>
                      <a:pPr lvl="1" indent="457200" algn="l" defTabSz="457200">
                        <a:defRPr sz="1400">
                          <a:solidFill>
                            <a:srgbClr val="404040"/>
                          </a:solidFill>
                        </a:defRPr>
                      </a:pPr>
                      <a:r>
                        <a:t>ProQuest</a:t>
                      </a:r>
                    </a:p>
                    <a:p>
                      <a:pPr lvl="1" indent="457200" algn="l" defTabSz="457200">
                        <a:defRPr sz="1400">
                          <a:solidFill>
                            <a:srgbClr val="404040"/>
                          </a:solidFill>
                        </a:defRPr>
                      </a:pPr>
                      <a:r>
                        <a:t>Ping</a:t>
                      </a:r>
                    </a:p>
                    <a:p>
                      <a:pPr lvl="1" indent="457200" algn="l" defTabSz="457200">
                        <a:defRPr sz="1400">
                          <a:solidFill>
                            <a:srgbClr val="404040"/>
                          </a:solidFill>
                        </a:defRPr>
                      </a:pPr>
                      <a:r>
                        <a:t>LibLynx</a:t>
                      </a:r>
                    </a:p>
                    <a:p>
                      <a:pPr lvl="1" indent="457200" algn="l" defTabSz="457200">
                        <a:defRPr sz="1400">
                          <a:solidFill>
                            <a:srgbClr val="404040"/>
                          </a:solidFill>
                        </a:defRPr>
                      </a:pPr>
                      <a:r>
                        <a:t>Ebsco</a:t>
                      </a:r>
                    </a:p>
                  </a:txBody>
                  <a:tcPr marL="45720" marR="45720" horzOverflow="overflow">
                    <a:lnT w="12700">
                      <a:miter lim="400000"/>
                    </a:lnT>
                    <a:lnB w="12700">
                      <a:miter lim="400000"/>
                    </a:lnB>
                    <a:noFill/>
                  </a:tcPr>
                </a:tc>
              </a:tr>
            </a:tbl>
          </a:graphicData>
        </a:graphic>
      </p:graphicFrame>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21st Century: digital and remote</a:t>
            </a:r>
          </a:p>
        </p:txBody>
      </p:sp>
      <p:pic>
        <p:nvPicPr>
          <p:cNvPr id="3" name="Picture 2" descr="Screen Shot 2016-11-29 at 1.50.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271211"/>
            <a:ext cx="1966033" cy="2736304"/>
          </a:xfrm>
          <a:prstGeom prst="rect">
            <a:avLst/>
          </a:prstGeom>
        </p:spPr>
      </p:pic>
      <p:pic>
        <p:nvPicPr>
          <p:cNvPr id="4" name="Picture 3" descr="images-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3889" y="1330136"/>
            <a:ext cx="3826121" cy="2645444"/>
          </a:xfrm>
          <a:prstGeom prst="rect">
            <a:avLst/>
          </a:prstGeom>
        </p:spPr>
      </p:pic>
      <p:pic>
        <p:nvPicPr>
          <p:cNvPr id="5" name="Picture 4" descr="Screen Shot 2016-11-29 at 1.54.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854" y="1735606"/>
            <a:ext cx="1747213" cy="1834504"/>
          </a:xfrm>
          <a:prstGeom prst="rect">
            <a:avLst/>
          </a:prstGeom>
        </p:spPr>
      </p:pic>
      <p:sp>
        <p:nvSpPr>
          <p:cNvPr id="6" name="Rectangle 5"/>
          <p:cNvSpPr/>
          <p:nvPr/>
        </p:nvSpPr>
        <p:spPr>
          <a:xfrm>
            <a:off x="5889105" y="4498489"/>
            <a:ext cx="3829157" cy="147732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6688" indent="-166688">
              <a:buClr>
                <a:schemeClr val="accent1">
                  <a:lumMod val="75000"/>
                </a:schemeClr>
              </a:buClr>
              <a:buSzPct val="150000"/>
              <a:buFont typeface="Arial"/>
              <a:buChar char="•"/>
            </a:pPr>
            <a:r>
              <a:rPr lang="en-US" dirty="0">
                <a:solidFill>
                  <a:schemeClr val="tx1">
                    <a:lumMod val="75000"/>
                    <a:lumOff val="25000"/>
                  </a:schemeClr>
                </a:solidFill>
                <a:latin typeface="Arial" panose="020B0604020202020204" pitchFamily="34" charset="0"/>
                <a:cs typeface="Arial" panose="020B0604020202020204" pitchFamily="34" charset="0"/>
              </a:rPr>
              <a:t>Technology evolved</a:t>
            </a:r>
          </a:p>
          <a:p>
            <a:pPr marL="166688" indent="-166688">
              <a:buClr>
                <a:schemeClr val="accent1">
                  <a:lumMod val="75000"/>
                </a:schemeClr>
              </a:buClr>
              <a:buSzPct val="150000"/>
              <a:buFont typeface="Arial"/>
              <a:buChar char="•"/>
            </a:pPr>
            <a:r>
              <a:rPr lang="en-US" dirty="0">
                <a:solidFill>
                  <a:schemeClr val="tx1">
                    <a:lumMod val="75000"/>
                    <a:lumOff val="25000"/>
                  </a:schemeClr>
                </a:solidFill>
                <a:latin typeface="Arial" panose="020B0604020202020204" pitchFamily="34" charset="0"/>
                <a:cs typeface="Arial" panose="020B0604020202020204" pitchFamily="34" charset="0"/>
              </a:rPr>
              <a:t>Multiple entry points</a:t>
            </a:r>
          </a:p>
          <a:p>
            <a:pPr marL="166688" indent="-166688">
              <a:buClr>
                <a:schemeClr val="accent1">
                  <a:lumMod val="75000"/>
                </a:schemeClr>
              </a:buClr>
              <a:buSzPct val="150000"/>
              <a:buFont typeface="Arial"/>
              <a:buChar char="•"/>
            </a:pPr>
            <a:r>
              <a:rPr lang="en-US" dirty="0">
                <a:solidFill>
                  <a:schemeClr val="tx1">
                    <a:lumMod val="75000"/>
                    <a:lumOff val="25000"/>
                  </a:schemeClr>
                </a:solidFill>
                <a:latin typeface="Arial" panose="020B0604020202020204" pitchFamily="34" charset="0"/>
                <a:cs typeface="Arial" panose="020B0604020202020204" pitchFamily="34" charset="0"/>
              </a:rPr>
              <a:t>Mobile and remote access</a:t>
            </a:r>
          </a:p>
          <a:p>
            <a:pPr marL="166688" indent="-166688">
              <a:buClr>
                <a:schemeClr val="accent1">
                  <a:lumMod val="75000"/>
                </a:schemeClr>
              </a:buClr>
              <a:buSzPct val="150000"/>
              <a:buFont typeface="Arial"/>
              <a:buChar char="•"/>
            </a:pPr>
            <a:r>
              <a:rPr lang="en-US" dirty="0">
                <a:solidFill>
                  <a:schemeClr val="tx1">
                    <a:lumMod val="75000"/>
                    <a:lumOff val="25000"/>
                  </a:schemeClr>
                </a:solidFill>
                <a:latin typeface="Arial" panose="020B0604020202020204" pitchFamily="34" charset="0"/>
                <a:cs typeface="Arial" panose="020B0604020202020204" pitchFamily="34" charset="0"/>
              </a:rPr>
              <a:t>Cumbersome user experience</a:t>
            </a:r>
          </a:p>
          <a:p>
            <a:pPr marL="166688" indent="-166688">
              <a:buClr>
                <a:schemeClr val="accent1">
                  <a:lumMod val="75000"/>
                </a:schemeClr>
              </a:buClr>
              <a:buSzPct val="150000"/>
              <a:buFont typeface="Arial"/>
              <a:buChar char="•"/>
            </a:pPr>
            <a:r>
              <a:rPr lang="en-US" dirty="0">
                <a:solidFill>
                  <a:schemeClr val="tx1">
                    <a:lumMod val="75000"/>
                    <a:lumOff val="25000"/>
                  </a:schemeClr>
                </a:solidFill>
                <a:latin typeface="Arial" panose="020B0604020202020204" pitchFamily="34" charset="0"/>
                <a:cs typeface="Arial" panose="020B0604020202020204" pitchFamily="34" charset="0"/>
              </a:rPr>
              <a:t>Easy to download an entire library</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2610" y="4354472"/>
            <a:ext cx="3443587" cy="2251124"/>
          </a:xfrm>
          <a:prstGeom prst="rect">
            <a:avLst/>
          </a:prstGeom>
        </p:spPr>
      </p:pic>
    </p:spTree>
    <p:extLst>
      <p:ext uri="{BB962C8B-B14F-4D97-AF65-F5344CB8AC3E}">
        <p14:creationId xmlns:p14="http://schemas.microsoft.com/office/powerpoint/2010/main" val="1046950185"/>
      </p:ext>
    </p:extLst>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itle 1"/>
          <p:cNvSpPr txBox="1">
            <a:spLocks noGrp="1"/>
          </p:cNvSpPr>
          <p:nvPr>
            <p:ph type="title"/>
          </p:nvPr>
        </p:nvSpPr>
        <p:spPr>
          <a:prstGeom prst="rect">
            <a:avLst/>
          </a:prstGeom>
        </p:spPr>
        <p:txBody>
          <a:bodyPr/>
          <a:lstStyle/>
          <a:p>
            <a:r>
              <a:t>Improved First-Time Flow – Step 1</a:t>
            </a:r>
          </a:p>
        </p:txBody>
      </p:sp>
      <p:pic>
        <p:nvPicPr>
          <p:cNvPr id="386" name="Picture 3" descr="Picture 3"/>
          <p:cNvPicPr>
            <a:picLocks noChangeAspect="1"/>
          </p:cNvPicPr>
          <p:nvPr/>
        </p:nvPicPr>
        <p:blipFill>
          <a:blip r:embed="rId2">
            <a:extLst/>
          </a:blip>
          <a:stretch>
            <a:fillRect/>
          </a:stretch>
        </p:blipFill>
        <p:spPr>
          <a:xfrm>
            <a:off x="0" y="1293593"/>
            <a:ext cx="9906000" cy="5554134"/>
          </a:xfrm>
          <a:prstGeom prst="rect">
            <a:avLst/>
          </a:prstGeom>
          <a:ln w="12700">
            <a:miter lim="400000"/>
          </a:ln>
        </p:spPr>
      </p:pic>
      <p:sp>
        <p:nvSpPr>
          <p:cNvPr id="387" name="Rectangle 4"/>
          <p:cNvSpPr/>
          <p:nvPr/>
        </p:nvSpPr>
        <p:spPr>
          <a:xfrm>
            <a:off x="3308277" y="2630185"/>
            <a:ext cx="3028238" cy="3421294"/>
          </a:xfrm>
          <a:prstGeom prst="rect">
            <a:avLst/>
          </a:prstGeom>
          <a:solidFill>
            <a:srgbClr val="FFFFFF"/>
          </a:solidFill>
          <a:ln w="57150">
            <a:solidFill>
              <a:srgbClr val="A6A6A6"/>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88" name="TextBox 5"/>
          <p:cNvSpPr txBox="1"/>
          <p:nvPr/>
        </p:nvSpPr>
        <p:spPr>
          <a:xfrm>
            <a:off x="3574086" y="3206763"/>
            <a:ext cx="2496621"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vl1pPr>
          </a:lstStyle>
          <a:p>
            <a:r>
              <a:t>Enter your institutional email or domain to check access</a:t>
            </a:r>
          </a:p>
        </p:txBody>
      </p:sp>
      <p:sp>
        <p:nvSpPr>
          <p:cNvPr id="389" name="TextBox 6"/>
          <p:cNvSpPr txBox="1"/>
          <p:nvPr/>
        </p:nvSpPr>
        <p:spPr>
          <a:xfrm>
            <a:off x="3574086" y="4067221"/>
            <a:ext cx="2496621" cy="304166"/>
          </a:xfrm>
          <a:prstGeom prst="rect">
            <a:avLst/>
          </a:prstGeom>
          <a:ln>
            <a:solidFill>
              <a:srgbClr val="95AABA"/>
            </a:solidFill>
          </a:ln>
          <a:extLst>
            <a:ext uri="{C572A759-6A51-4108-AA02-DFA0A04FC94B}">
              <ma14:wrappingTextBoxFlag xmlns:ma14="http://schemas.microsoft.com/office/mac/drawingml/2011/main" val="1"/>
            </a:ext>
          </a:extLst>
        </p:spPr>
        <p:txBody>
          <a:bodyPr lIns="45719" rIns="45719">
            <a:spAutoFit/>
          </a:bodyPr>
          <a:lstStyle/>
          <a:p>
            <a:pPr>
              <a:defRPr sz="1400">
                <a:solidFill>
                  <a:srgbClr val="A6A6A6"/>
                </a:solidFill>
              </a:defRPr>
            </a:pPr>
            <a:r>
              <a:t>a.professor@</a:t>
            </a:r>
            <a:r>
              <a:rPr>
                <a:solidFill>
                  <a:srgbClr val="000000"/>
                </a:solidFill>
              </a:rPr>
              <a:t>mit.edu</a:t>
            </a:r>
          </a:p>
        </p:txBody>
      </p:sp>
      <p:sp>
        <p:nvSpPr>
          <p:cNvPr id="390" name="TextBox 7"/>
          <p:cNvSpPr txBox="1"/>
          <p:nvPr/>
        </p:nvSpPr>
        <p:spPr>
          <a:xfrm>
            <a:off x="3536805" y="3815810"/>
            <a:ext cx="1285591"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100">
                <a:solidFill>
                  <a:srgbClr val="0070C0"/>
                </a:solidFill>
              </a:defRPr>
            </a:lvl1pPr>
          </a:lstStyle>
          <a:p>
            <a:r>
              <a:t>Email address*</a:t>
            </a:r>
          </a:p>
        </p:txBody>
      </p:sp>
      <p:sp>
        <p:nvSpPr>
          <p:cNvPr id="391" name="TextBox 8"/>
          <p:cNvSpPr txBox="1"/>
          <p:nvPr/>
        </p:nvSpPr>
        <p:spPr>
          <a:xfrm>
            <a:off x="3571445" y="5291213"/>
            <a:ext cx="2496621" cy="304166"/>
          </a:xfrm>
          <a:prstGeom prst="rect">
            <a:avLst/>
          </a:prstGeom>
          <a:solidFill>
            <a:srgbClr val="0070C0"/>
          </a:solidFill>
          <a:ln>
            <a:solidFill>
              <a:srgbClr val="95AABA"/>
            </a:solidFill>
          </a:ln>
          <a:extLst>
            <a:ext uri="{C572A759-6A51-4108-AA02-DFA0A04FC94B}">
              <ma14:wrappingTextBoxFlag xmlns:ma14="http://schemas.microsoft.com/office/mac/drawingml/2011/main" val="1"/>
            </a:ext>
          </a:extLst>
        </p:spPr>
        <p:txBody>
          <a:bodyPr lIns="45719" rIns="45719">
            <a:spAutoFit/>
          </a:bodyPr>
          <a:lstStyle>
            <a:lvl1pPr algn="ctr">
              <a:defRPr sz="1400">
                <a:solidFill>
                  <a:srgbClr val="FFFFFF"/>
                </a:solidFill>
              </a:defRPr>
            </a:lvl1pPr>
          </a:lstStyle>
          <a:p>
            <a:r>
              <a:t>Continue</a:t>
            </a:r>
          </a:p>
        </p:txBody>
      </p:sp>
      <p:sp>
        <p:nvSpPr>
          <p:cNvPr id="392" name="TextBox 10"/>
          <p:cNvSpPr txBox="1"/>
          <p:nvPr/>
        </p:nvSpPr>
        <p:spPr>
          <a:xfrm>
            <a:off x="3617605" y="5635051"/>
            <a:ext cx="2404299"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100">
                <a:solidFill>
                  <a:srgbClr val="0070C0"/>
                </a:solidFill>
              </a:defRPr>
            </a:lvl1pPr>
          </a:lstStyle>
          <a:p>
            <a:r>
              <a:t>*Your email address will not be stored</a:t>
            </a:r>
          </a:p>
        </p:txBody>
      </p:sp>
      <p:sp>
        <p:nvSpPr>
          <p:cNvPr id="393" name="TextBox 11"/>
          <p:cNvSpPr txBox="1"/>
          <p:nvPr/>
        </p:nvSpPr>
        <p:spPr>
          <a:xfrm>
            <a:off x="3536805" y="4488715"/>
            <a:ext cx="2404299"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100"/>
            </a:pPr>
            <a:r>
              <a:t>X</a:t>
            </a:r>
            <a:r>
              <a:rPr>
                <a:solidFill>
                  <a:srgbClr val="0070C0"/>
                </a:solidFill>
              </a:rPr>
              <a:t>   Remember this account</a:t>
            </a:r>
          </a:p>
        </p:txBody>
      </p:sp>
      <p:sp>
        <p:nvSpPr>
          <p:cNvPr id="394" name="Rectangle 12"/>
          <p:cNvSpPr/>
          <p:nvPr/>
        </p:nvSpPr>
        <p:spPr>
          <a:xfrm>
            <a:off x="3607332" y="4553510"/>
            <a:ext cx="101640" cy="123017"/>
          </a:xfrm>
          <a:prstGeom prst="rect">
            <a:avLst/>
          </a:prstGeom>
          <a:ln>
            <a:solidFill>
              <a:srgbClr val="4A7EBB"/>
            </a:solidFill>
          </a:ln>
        </p:spPr>
        <p:txBody>
          <a:bodyPr lIns="45719" rIns="45719" anchor="ctr"/>
          <a:lstStyle/>
          <a:p>
            <a:pPr algn="ctr">
              <a:defRPr>
                <a:solidFill>
                  <a:srgbClr val="FFFFFF"/>
                </a:solidFill>
              </a:defRPr>
            </a:pPr>
            <a:endParaRPr/>
          </a:p>
        </p:txBody>
      </p:sp>
      <p:pic>
        <p:nvPicPr>
          <p:cNvPr id="395" name="Picture 13" descr="Picture 13"/>
          <p:cNvPicPr>
            <a:picLocks noChangeAspect="1"/>
          </p:cNvPicPr>
          <p:nvPr/>
        </p:nvPicPr>
        <p:blipFill>
          <a:blip r:embed="rId3">
            <a:extLst/>
          </a:blip>
          <a:stretch>
            <a:fillRect/>
          </a:stretch>
        </p:blipFill>
        <p:spPr>
          <a:xfrm>
            <a:off x="3866550" y="2779295"/>
            <a:ext cx="1911691" cy="294235"/>
          </a:xfrm>
          <a:prstGeom prst="rect">
            <a:avLst/>
          </a:prstGeom>
          <a:ln w="12700">
            <a:miter lim="400000"/>
          </a:ln>
        </p:spPr>
      </p:pic>
    </p:spTree>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Title 1"/>
          <p:cNvSpPr txBox="1">
            <a:spLocks noGrp="1"/>
          </p:cNvSpPr>
          <p:nvPr>
            <p:ph type="title"/>
          </p:nvPr>
        </p:nvSpPr>
        <p:spPr>
          <a:prstGeom prst="rect">
            <a:avLst/>
          </a:prstGeom>
        </p:spPr>
        <p:txBody>
          <a:bodyPr/>
          <a:lstStyle/>
          <a:p>
            <a:r>
              <a:t>Improved First-Time Flow – Step 2</a:t>
            </a:r>
          </a:p>
        </p:txBody>
      </p:sp>
      <p:pic>
        <p:nvPicPr>
          <p:cNvPr id="398" name="Picture 3" descr="Picture 3"/>
          <p:cNvPicPr>
            <a:picLocks noChangeAspect="1"/>
          </p:cNvPicPr>
          <p:nvPr/>
        </p:nvPicPr>
        <p:blipFill>
          <a:blip r:embed="rId2">
            <a:extLst/>
          </a:blip>
          <a:stretch>
            <a:fillRect/>
          </a:stretch>
        </p:blipFill>
        <p:spPr>
          <a:xfrm>
            <a:off x="0" y="1293593"/>
            <a:ext cx="9906000" cy="5554134"/>
          </a:xfrm>
          <a:prstGeom prst="rect">
            <a:avLst/>
          </a:prstGeom>
          <a:ln w="12700">
            <a:miter lim="400000"/>
          </a:ln>
        </p:spPr>
      </p:pic>
      <p:sp>
        <p:nvSpPr>
          <p:cNvPr id="399" name="Rectangle 4"/>
          <p:cNvSpPr/>
          <p:nvPr/>
        </p:nvSpPr>
        <p:spPr>
          <a:xfrm>
            <a:off x="3308277" y="2630185"/>
            <a:ext cx="3028238" cy="3421294"/>
          </a:xfrm>
          <a:prstGeom prst="rect">
            <a:avLst/>
          </a:prstGeom>
          <a:solidFill>
            <a:srgbClr val="FFFFFF"/>
          </a:solidFill>
          <a:ln w="57150">
            <a:solidFill>
              <a:srgbClr val="A6A6A6"/>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pic>
        <p:nvPicPr>
          <p:cNvPr id="400" name="Picture 11" descr="Picture 11"/>
          <p:cNvPicPr>
            <a:picLocks noChangeAspect="1"/>
          </p:cNvPicPr>
          <p:nvPr/>
        </p:nvPicPr>
        <p:blipFill>
          <a:blip r:embed="rId3">
            <a:extLst/>
          </a:blip>
          <a:stretch>
            <a:fillRect/>
          </a:stretch>
        </p:blipFill>
        <p:spPr>
          <a:xfrm>
            <a:off x="3336878" y="2657480"/>
            <a:ext cx="2975212" cy="3256904"/>
          </a:xfrm>
          <a:prstGeom prst="rect">
            <a:avLst/>
          </a:prstGeom>
          <a:ln w="12700">
            <a:miter lim="400000"/>
          </a:ln>
        </p:spPr>
      </p:pic>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Title 1"/>
          <p:cNvSpPr txBox="1">
            <a:spLocks noGrp="1"/>
          </p:cNvSpPr>
          <p:nvPr>
            <p:ph type="title"/>
          </p:nvPr>
        </p:nvSpPr>
        <p:spPr>
          <a:prstGeom prst="rect">
            <a:avLst/>
          </a:prstGeom>
        </p:spPr>
        <p:txBody>
          <a:bodyPr/>
          <a:lstStyle/>
          <a:p>
            <a:r>
              <a:t>Improved First-Time Flow – Step 3</a:t>
            </a:r>
          </a:p>
        </p:txBody>
      </p:sp>
      <p:pic>
        <p:nvPicPr>
          <p:cNvPr id="403" name="Picture 3" descr="Picture 3"/>
          <p:cNvPicPr>
            <a:picLocks noChangeAspect="1"/>
          </p:cNvPicPr>
          <p:nvPr/>
        </p:nvPicPr>
        <p:blipFill>
          <a:blip r:embed="rId2">
            <a:extLst/>
          </a:blip>
          <a:stretch>
            <a:fillRect/>
          </a:stretch>
        </p:blipFill>
        <p:spPr>
          <a:xfrm>
            <a:off x="0" y="1417637"/>
            <a:ext cx="9906000" cy="5554135"/>
          </a:xfrm>
          <a:prstGeom prst="rect">
            <a:avLst/>
          </a:prstGeom>
          <a:ln w="12700">
            <a:miter lim="400000"/>
          </a:ln>
        </p:spPr>
      </p:pic>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Title 1"/>
          <p:cNvSpPr txBox="1">
            <a:spLocks noGrp="1"/>
          </p:cNvSpPr>
          <p:nvPr>
            <p:ph type="title"/>
          </p:nvPr>
        </p:nvSpPr>
        <p:spPr>
          <a:prstGeom prst="rect">
            <a:avLst/>
          </a:prstGeom>
        </p:spPr>
        <p:txBody>
          <a:bodyPr/>
          <a:lstStyle/>
          <a:p>
            <a:r>
              <a:t>Improved Next-Time Flow – Step 1</a:t>
            </a:r>
          </a:p>
        </p:txBody>
      </p:sp>
      <p:pic>
        <p:nvPicPr>
          <p:cNvPr id="406" name="Picture 3" descr="Picture 3"/>
          <p:cNvPicPr>
            <a:picLocks noChangeAspect="1"/>
          </p:cNvPicPr>
          <p:nvPr/>
        </p:nvPicPr>
        <p:blipFill>
          <a:blip r:embed="rId2">
            <a:extLst/>
          </a:blip>
          <a:stretch>
            <a:fillRect/>
          </a:stretch>
        </p:blipFill>
        <p:spPr>
          <a:xfrm>
            <a:off x="0" y="1293593"/>
            <a:ext cx="9906000" cy="5554134"/>
          </a:xfrm>
          <a:prstGeom prst="rect">
            <a:avLst/>
          </a:prstGeom>
          <a:ln w="12700">
            <a:miter lim="400000"/>
          </a:ln>
        </p:spPr>
      </p:pic>
      <p:sp>
        <p:nvSpPr>
          <p:cNvPr id="407" name="Rectangle 4"/>
          <p:cNvSpPr/>
          <p:nvPr/>
        </p:nvSpPr>
        <p:spPr>
          <a:xfrm>
            <a:off x="3308277" y="2630185"/>
            <a:ext cx="3028238" cy="3421294"/>
          </a:xfrm>
          <a:prstGeom prst="rect">
            <a:avLst/>
          </a:prstGeom>
          <a:solidFill>
            <a:srgbClr val="FFFFFF"/>
          </a:solidFill>
          <a:ln w="57150">
            <a:solidFill>
              <a:srgbClr val="A6A6A6"/>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08" name="TextBox 5"/>
          <p:cNvSpPr txBox="1"/>
          <p:nvPr/>
        </p:nvSpPr>
        <p:spPr>
          <a:xfrm>
            <a:off x="3574086" y="3196489"/>
            <a:ext cx="2496621"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vl1pPr>
          </a:lstStyle>
          <a:p>
            <a:r>
              <a:t>Chose an account to check access</a:t>
            </a:r>
          </a:p>
        </p:txBody>
      </p:sp>
      <p:grpSp>
        <p:nvGrpSpPr>
          <p:cNvPr id="411" name="TextBox 6"/>
          <p:cNvGrpSpPr/>
          <p:nvPr/>
        </p:nvGrpSpPr>
        <p:grpSpPr>
          <a:xfrm>
            <a:off x="3563811" y="3928505"/>
            <a:ext cx="2496621" cy="561341"/>
            <a:chOff x="0" y="0"/>
            <a:chExt cx="2496620" cy="561340"/>
          </a:xfrm>
        </p:grpSpPr>
        <p:sp>
          <p:nvSpPr>
            <p:cNvPr id="409" name="Rectangle"/>
            <p:cNvSpPr/>
            <p:nvPr/>
          </p:nvSpPr>
          <p:spPr>
            <a:xfrm>
              <a:off x="0" y="66797"/>
              <a:ext cx="2496621" cy="427746"/>
            </a:xfrm>
            <a:prstGeom prst="rect">
              <a:avLst/>
            </a:prstGeom>
            <a:noFill/>
            <a:ln w="9525" cap="flat">
              <a:solidFill>
                <a:srgbClr val="95AABA"/>
              </a:solidFill>
              <a:prstDash val="solid"/>
              <a:round/>
            </a:ln>
            <a:effectLst/>
          </p:spPr>
          <p:txBody>
            <a:bodyPr wrap="square" lIns="45719" tIns="45719" rIns="45719" bIns="45719" numCol="1" anchor="ctr">
              <a:noAutofit/>
            </a:bodyPr>
            <a:lstStyle/>
            <a:p>
              <a:pPr>
                <a:defRPr sz="1400" b="1"/>
              </a:pPr>
              <a:endParaRPr/>
            </a:p>
          </p:txBody>
        </p:sp>
        <p:sp>
          <p:nvSpPr>
            <p:cNvPr id="410" name="mit.edu &gt;"/>
            <p:cNvSpPr txBox="1"/>
            <p:nvPr/>
          </p:nvSpPr>
          <p:spPr>
            <a:xfrm>
              <a:off x="0" y="0"/>
              <a:ext cx="2496621" cy="561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defRPr sz="1400"/>
              </a:pPr>
              <a:r>
                <a:t>                                      mit.edu </a:t>
              </a:r>
              <a:r>
                <a:rPr sz="1800" b="1"/>
                <a:t>&gt;</a:t>
              </a:r>
            </a:p>
          </p:txBody>
        </p:sp>
      </p:grpSp>
      <p:sp>
        <p:nvSpPr>
          <p:cNvPr id="412" name="TextBox 10"/>
          <p:cNvSpPr txBox="1"/>
          <p:nvPr/>
        </p:nvSpPr>
        <p:spPr>
          <a:xfrm>
            <a:off x="3617605" y="4576815"/>
            <a:ext cx="2404299"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100">
                <a:solidFill>
                  <a:srgbClr val="0070C0"/>
                </a:solidFill>
              </a:defRPr>
            </a:lvl1pPr>
          </a:lstStyle>
          <a:p>
            <a:r>
              <a:t>+ Add Account</a:t>
            </a:r>
          </a:p>
        </p:txBody>
      </p:sp>
      <p:pic>
        <p:nvPicPr>
          <p:cNvPr id="413" name="Picture 11" descr="Picture 11"/>
          <p:cNvPicPr>
            <a:picLocks noChangeAspect="1"/>
          </p:cNvPicPr>
          <p:nvPr/>
        </p:nvPicPr>
        <p:blipFill>
          <a:blip r:embed="rId3">
            <a:extLst/>
          </a:blip>
          <a:srcRect b="10527"/>
          <a:stretch>
            <a:fillRect/>
          </a:stretch>
        </p:blipFill>
        <p:spPr>
          <a:xfrm>
            <a:off x="3574086" y="4008618"/>
            <a:ext cx="1172576" cy="420873"/>
          </a:xfrm>
          <a:prstGeom prst="rect">
            <a:avLst/>
          </a:prstGeom>
          <a:ln w="12700">
            <a:miter lim="400000"/>
          </a:ln>
        </p:spPr>
      </p:pic>
      <p:pic>
        <p:nvPicPr>
          <p:cNvPr id="414" name="Picture 12" descr="Picture 12"/>
          <p:cNvPicPr>
            <a:picLocks noChangeAspect="1"/>
          </p:cNvPicPr>
          <p:nvPr/>
        </p:nvPicPr>
        <p:blipFill>
          <a:blip r:embed="rId4">
            <a:extLst/>
          </a:blip>
          <a:stretch>
            <a:fillRect/>
          </a:stretch>
        </p:blipFill>
        <p:spPr>
          <a:xfrm>
            <a:off x="3866550" y="2779295"/>
            <a:ext cx="1911691" cy="294235"/>
          </a:xfrm>
          <a:prstGeom prst="rect">
            <a:avLst/>
          </a:prstGeom>
          <a:ln w="12700">
            <a:miter lim="400000"/>
          </a:ln>
        </p:spPr>
      </p:pic>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Title 1"/>
          <p:cNvSpPr txBox="1">
            <a:spLocks noGrp="1"/>
          </p:cNvSpPr>
          <p:nvPr>
            <p:ph type="title"/>
          </p:nvPr>
        </p:nvSpPr>
        <p:spPr>
          <a:prstGeom prst="rect">
            <a:avLst/>
          </a:prstGeom>
        </p:spPr>
        <p:txBody>
          <a:bodyPr/>
          <a:lstStyle/>
          <a:p>
            <a:r>
              <a:t>Improved Next-Time Flow – Step 2</a:t>
            </a:r>
          </a:p>
        </p:txBody>
      </p:sp>
      <p:pic>
        <p:nvPicPr>
          <p:cNvPr id="417" name="Picture 3" descr="Picture 3"/>
          <p:cNvPicPr>
            <a:picLocks noChangeAspect="1"/>
          </p:cNvPicPr>
          <p:nvPr/>
        </p:nvPicPr>
        <p:blipFill>
          <a:blip r:embed="rId2">
            <a:extLst/>
          </a:blip>
          <a:stretch>
            <a:fillRect/>
          </a:stretch>
        </p:blipFill>
        <p:spPr>
          <a:xfrm>
            <a:off x="0" y="1294349"/>
            <a:ext cx="9906000" cy="5554135"/>
          </a:xfrm>
          <a:prstGeom prst="rect">
            <a:avLst/>
          </a:prstGeom>
          <a:ln w="12700">
            <a:miter lim="400000"/>
          </a:ln>
        </p:spPr>
      </p:pic>
    </p:spTree>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Title 1"/>
          <p:cNvSpPr txBox="1">
            <a:spLocks noGrp="1"/>
          </p:cNvSpPr>
          <p:nvPr>
            <p:ph type="title"/>
          </p:nvPr>
        </p:nvSpPr>
        <p:spPr>
          <a:prstGeom prst="rect">
            <a:avLst/>
          </a:prstGeom>
        </p:spPr>
        <p:txBody>
          <a:bodyPr/>
          <a:lstStyle/>
          <a:p>
            <a:r>
              <a:t>Preserving Privacy</a:t>
            </a:r>
          </a:p>
        </p:txBody>
      </p:sp>
      <p:graphicFrame>
        <p:nvGraphicFramePr>
          <p:cNvPr id="420" name="Content Placeholder 4"/>
          <p:cNvGraphicFramePr/>
          <p:nvPr/>
        </p:nvGraphicFramePr>
        <p:xfrm>
          <a:off x="495298" y="1574260"/>
          <a:ext cx="8915401" cy="3296919"/>
        </p:xfrm>
        <a:graphic>
          <a:graphicData uri="http://schemas.openxmlformats.org/drawingml/2006/table">
            <a:tbl>
              <a:tblPr firstRow="1">
                <a:tableStyleId>{4C3C2611-4C71-4FC5-86AE-919BDF0F9419}</a:tableStyleId>
              </a:tblPr>
              <a:tblGrid>
                <a:gridCol w="3339281"/>
                <a:gridCol w="2788060"/>
                <a:gridCol w="2788060"/>
              </a:tblGrid>
              <a:tr h="370840">
                <a:tc>
                  <a:txBody>
                    <a:bodyPr/>
                    <a:lstStyle/>
                    <a:p>
                      <a:pPr algn="l" defTabSz="457200">
                        <a:defRPr sz="1800"/>
                      </a:pPr>
                      <a:endParaRPr/>
                    </a:p>
                  </a:txBody>
                  <a:tcPr marL="45720" marR="45720" horzOverflow="overflow">
                    <a:lnL w="12700">
                      <a:solidFill>
                        <a:schemeClr val="accent5"/>
                      </a:solidFill>
                    </a:lnL>
                  </a:tcPr>
                </a:tc>
                <a:tc>
                  <a:txBody>
                    <a:bodyPr/>
                    <a:lstStyle/>
                    <a:p>
                      <a:pPr algn="l" defTabSz="457200">
                        <a:defRPr sz="1800" b="0">
                          <a:solidFill>
                            <a:srgbClr val="000000"/>
                          </a:solidFill>
                        </a:defRPr>
                      </a:pPr>
                      <a:r>
                        <a:rPr b="1">
                          <a:solidFill>
                            <a:srgbClr val="FFFFFF"/>
                          </a:solidFill>
                        </a:rPr>
                        <a:t>Technique</a:t>
                      </a:r>
                    </a:p>
                  </a:txBody>
                  <a:tcPr marL="45720" marR="45720" horzOverflow="overflow"/>
                </a:tc>
                <a:tc>
                  <a:txBody>
                    <a:bodyPr/>
                    <a:lstStyle/>
                    <a:p>
                      <a:pPr algn="l" defTabSz="457200">
                        <a:defRPr sz="1800" b="0">
                          <a:solidFill>
                            <a:srgbClr val="000000"/>
                          </a:solidFill>
                        </a:defRPr>
                      </a:pPr>
                      <a:r>
                        <a:rPr b="1">
                          <a:solidFill>
                            <a:srgbClr val="FFFFFF"/>
                          </a:solidFill>
                        </a:rPr>
                        <a:t>Challenge</a:t>
                      </a:r>
                    </a:p>
                  </a:txBody>
                  <a:tcPr marL="45720" marR="45720" horzOverflow="overflow">
                    <a:lnR w="12700">
                      <a:solidFill>
                        <a:schemeClr val="accent5"/>
                      </a:solidFill>
                    </a:lnR>
                  </a:tcPr>
                </a:tc>
              </a:tr>
              <a:tr h="370840">
                <a:tc>
                  <a:txBody>
                    <a:bodyPr/>
                    <a:lstStyle/>
                    <a:p>
                      <a:pPr algn="l" defTabSz="457200">
                        <a:defRPr sz="1800"/>
                      </a:pPr>
                      <a:endParaRPr/>
                    </a:p>
                    <a:p>
                      <a:pPr algn="l" defTabSz="457200">
                        <a:defRPr sz="1800"/>
                      </a:pPr>
                      <a:endParaRPr/>
                    </a:p>
                    <a:p>
                      <a:pPr algn="l" defTabSz="457200">
                        <a:defRPr sz="1800"/>
                      </a:pPr>
                      <a:endParaRPr/>
                    </a:p>
                    <a:p>
                      <a:pPr algn="l" defTabSz="457200">
                        <a:defRPr sz="1800"/>
                      </a:pPr>
                      <a:endParaRPr/>
                    </a:p>
                  </a:txBody>
                  <a:tcPr marL="45720" marR="45720" horzOverflow="overflow">
                    <a:lnL w="12700">
                      <a:solidFill>
                        <a:schemeClr val="accent5"/>
                      </a:solidFill>
                    </a:lnL>
                    <a:solidFill>
                      <a:srgbClr val="FFFFFF"/>
                    </a:solidFill>
                  </a:tcPr>
                </a:tc>
                <a:tc>
                  <a:txBody>
                    <a:bodyPr/>
                    <a:lstStyle/>
                    <a:p>
                      <a:pPr algn="l" defTabSz="457200">
                        <a:defRPr sz="1800"/>
                      </a:pPr>
                      <a:r>
                        <a:rPr>
                          <a:solidFill>
                            <a:srgbClr val="404040"/>
                          </a:solidFill>
                        </a:rPr>
                        <a:t>Only domain part of email address needs to be transmitted from browser to publisher platform to select IDP</a:t>
                      </a:r>
                    </a:p>
                  </a:txBody>
                  <a:tcPr marL="45720" marR="45720" horzOverflow="overflow">
                    <a:solidFill>
                      <a:srgbClr val="FFFFFF"/>
                    </a:solidFill>
                  </a:tcPr>
                </a:tc>
                <a:tc>
                  <a:txBody>
                    <a:bodyPr/>
                    <a:lstStyle/>
                    <a:p>
                      <a:pPr algn="l" defTabSz="457200">
                        <a:defRPr sz="1800"/>
                      </a:pPr>
                      <a:r>
                        <a:rPr>
                          <a:solidFill>
                            <a:srgbClr val="404040"/>
                          </a:solidFill>
                        </a:rPr>
                        <a:t>Need to define and test a standardized UI that makes this clear to users</a:t>
                      </a:r>
                    </a:p>
                  </a:txBody>
                  <a:tcPr marL="45720" marR="45720" horzOverflow="overflow">
                    <a:lnR w="12700">
                      <a:solidFill>
                        <a:schemeClr val="accent5"/>
                      </a:solidFill>
                    </a:lnR>
                    <a:solidFill>
                      <a:srgbClr val="FFFFFF"/>
                    </a:solidFill>
                  </a:tcPr>
                </a:tc>
              </a:tr>
              <a:tr h="370840">
                <a:tc>
                  <a:txBody>
                    <a:bodyPr/>
                    <a:lstStyle/>
                    <a:p>
                      <a:pPr algn="l" defTabSz="457200">
                        <a:defRPr sz="1800"/>
                      </a:pPr>
                      <a:endParaRPr/>
                    </a:p>
                    <a:p>
                      <a:pPr algn="l" defTabSz="457200">
                        <a:defRPr sz="1800"/>
                      </a:pPr>
                      <a:endParaRPr/>
                    </a:p>
                    <a:p>
                      <a:pPr algn="l" defTabSz="457200">
                        <a:defRPr sz="1800"/>
                      </a:pPr>
                      <a:endParaRPr/>
                    </a:p>
                    <a:p>
                      <a:pPr algn="l" defTabSz="457200">
                        <a:defRPr sz="1800"/>
                      </a:pPr>
                      <a:endParaRPr/>
                    </a:p>
                    <a:p>
                      <a:pPr algn="l" defTabSz="457200">
                        <a:defRPr sz="1800"/>
                      </a:pPr>
                      <a:endParaRPr/>
                    </a:p>
                  </a:txBody>
                  <a:tcPr marL="45720" marR="45720" horzOverflow="overflow">
                    <a:lnL w="12700">
                      <a:solidFill>
                        <a:schemeClr val="accent5"/>
                      </a:solidFill>
                    </a:lnL>
                    <a:solidFill>
                      <a:srgbClr val="FFFFFF"/>
                    </a:solidFill>
                  </a:tcPr>
                </a:tc>
                <a:tc>
                  <a:txBody>
                    <a:bodyPr/>
                    <a:lstStyle/>
                    <a:p>
                      <a:pPr algn="l" defTabSz="457200">
                        <a:defRPr sz="1800"/>
                      </a:pPr>
                      <a:r>
                        <a:rPr>
                          <a:solidFill>
                            <a:srgbClr val="404040"/>
                          </a:solidFill>
                        </a:rPr>
                        <a:t>IdP preference is stored locally in the browser, retrieved using centrally served javascript, not on a central server</a:t>
                      </a:r>
                    </a:p>
                  </a:txBody>
                  <a:tcPr marL="45720" marR="45720" horzOverflow="overflow">
                    <a:solidFill>
                      <a:srgbClr val="FFFFFF"/>
                    </a:solidFill>
                  </a:tcPr>
                </a:tc>
                <a:tc>
                  <a:txBody>
                    <a:bodyPr/>
                    <a:lstStyle/>
                    <a:p>
                      <a:pPr algn="l" defTabSz="457200">
                        <a:defRPr sz="1800"/>
                      </a:pPr>
                      <a:r>
                        <a:rPr>
                          <a:solidFill>
                            <a:srgbClr val="404040"/>
                          </a:solidFill>
                        </a:rPr>
                        <a:t>Need to adapt Account Choose mechanism to support SAML IdPs vs OpenID Connect Authorization Servers</a:t>
                      </a:r>
                    </a:p>
                  </a:txBody>
                  <a:tcPr marL="45720" marR="45720" horzOverflow="overflow">
                    <a:lnR w="12700">
                      <a:solidFill>
                        <a:schemeClr val="accent5"/>
                      </a:solidFill>
                    </a:lnR>
                    <a:solidFill>
                      <a:srgbClr val="FFFFFF"/>
                    </a:solidFill>
                  </a:tcPr>
                </a:tc>
              </a:tr>
            </a:tbl>
          </a:graphicData>
        </a:graphic>
      </p:graphicFrame>
      <p:pic>
        <p:nvPicPr>
          <p:cNvPr id="421" name="Picture 5" descr="Picture 5"/>
          <p:cNvPicPr>
            <a:picLocks noChangeAspect="1"/>
          </p:cNvPicPr>
          <p:nvPr/>
        </p:nvPicPr>
        <p:blipFill>
          <a:blip r:embed="rId2">
            <a:extLst/>
          </a:blip>
          <a:stretch>
            <a:fillRect/>
          </a:stretch>
        </p:blipFill>
        <p:spPr>
          <a:xfrm>
            <a:off x="510050" y="2267073"/>
            <a:ext cx="3248026" cy="847726"/>
          </a:xfrm>
          <a:prstGeom prst="rect">
            <a:avLst/>
          </a:prstGeom>
          <a:ln w="12700">
            <a:miter lim="400000"/>
          </a:ln>
        </p:spPr>
      </p:pic>
      <p:pic>
        <p:nvPicPr>
          <p:cNvPr id="422" name="Picture 6" descr="Picture 6"/>
          <p:cNvPicPr>
            <a:picLocks noChangeAspect="1"/>
          </p:cNvPicPr>
          <p:nvPr/>
        </p:nvPicPr>
        <p:blipFill>
          <a:blip r:embed="rId3">
            <a:extLst/>
          </a:blip>
          <a:stretch>
            <a:fillRect/>
          </a:stretch>
        </p:blipFill>
        <p:spPr>
          <a:xfrm>
            <a:off x="529166" y="3817887"/>
            <a:ext cx="3248026" cy="1095376"/>
          </a:xfrm>
          <a:prstGeom prst="rect">
            <a:avLst/>
          </a:prstGeom>
          <a:ln w="12700">
            <a:miter lim="400000"/>
          </a:ln>
        </p:spPr>
      </p:pic>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Title 1"/>
          <p:cNvSpPr txBox="1">
            <a:spLocks noGrp="1"/>
          </p:cNvSpPr>
          <p:nvPr>
            <p:ph type="title"/>
          </p:nvPr>
        </p:nvSpPr>
        <p:spPr>
          <a:prstGeom prst="rect">
            <a:avLst/>
          </a:prstGeom>
        </p:spPr>
        <p:txBody>
          <a:bodyPr/>
          <a:lstStyle/>
          <a:p>
            <a:r>
              <a:t>Achieving the vision</a:t>
            </a:r>
          </a:p>
        </p:txBody>
      </p:sp>
      <p:graphicFrame>
        <p:nvGraphicFramePr>
          <p:cNvPr id="426" name="Table 3"/>
          <p:cNvGraphicFramePr/>
          <p:nvPr/>
        </p:nvGraphicFramePr>
        <p:xfrm>
          <a:off x="495300" y="1183422"/>
          <a:ext cx="8915400" cy="4251959"/>
        </p:xfrm>
        <a:graphic>
          <a:graphicData uri="http://schemas.openxmlformats.org/drawingml/2006/table">
            <a:tbl>
              <a:tblPr firstRow="1" bandRow="1">
                <a:tableStyleId>{4C3C2611-4C71-4FC5-86AE-919BDF0F9419}</a:tableStyleId>
              </a:tblPr>
              <a:tblGrid>
                <a:gridCol w="2115165"/>
                <a:gridCol w="2342535"/>
                <a:gridCol w="2228850"/>
                <a:gridCol w="2228850"/>
              </a:tblGrid>
              <a:tr h="370840">
                <a:tc>
                  <a:txBody>
                    <a:bodyPr/>
                    <a:lstStyle/>
                    <a:p>
                      <a:pPr algn="l" defTabSz="457200">
                        <a:defRPr sz="1800" b="0">
                          <a:solidFill>
                            <a:srgbClr val="000000"/>
                          </a:solidFill>
                        </a:defRPr>
                      </a:pPr>
                      <a:r>
                        <a:rPr b="1">
                          <a:solidFill>
                            <a:srgbClr val="FFFFFF"/>
                          </a:solidFill>
                        </a:rPr>
                        <a:t>Objective</a:t>
                      </a:r>
                    </a:p>
                  </a:txBody>
                  <a:tcPr marL="45720" marR="45720" horzOverflow="overflow">
                    <a:lnL w="12700">
                      <a:solidFill>
                        <a:schemeClr val="accent5"/>
                      </a:solidFill>
                    </a:lnL>
                  </a:tcPr>
                </a:tc>
                <a:tc>
                  <a:txBody>
                    <a:bodyPr/>
                    <a:lstStyle/>
                    <a:p>
                      <a:pPr algn="l" defTabSz="457200">
                        <a:defRPr sz="1800" b="0">
                          <a:solidFill>
                            <a:srgbClr val="000000"/>
                          </a:solidFill>
                        </a:defRPr>
                      </a:pPr>
                      <a:r>
                        <a:rPr b="1">
                          <a:solidFill>
                            <a:srgbClr val="FFFFFF"/>
                          </a:solidFill>
                        </a:rPr>
                        <a:t>Work for Core Team*</a:t>
                      </a:r>
                    </a:p>
                  </a:txBody>
                  <a:tcPr marL="45720" marR="45720" horzOverflow="overflow"/>
                </a:tc>
                <a:tc>
                  <a:txBody>
                    <a:bodyPr/>
                    <a:lstStyle/>
                    <a:p>
                      <a:pPr algn="l" defTabSz="457200">
                        <a:defRPr sz="1800" b="0">
                          <a:solidFill>
                            <a:srgbClr val="000000"/>
                          </a:solidFill>
                        </a:defRPr>
                      </a:pPr>
                      <a:r>
                        <a:rPr b="1">
                          <a:solidFill>
                            <a:srgbClr val="FFFFFF"/>
                          </a:solidFill>
                        </a:rPr>
                        <a:t>Work for Participating Libraries</a:t>
                      </a:r>
                    </a:p>
                  </a:txBody>
                  <a:tcPr marL="45720" marR="45720" horzOverflow="overflow"/>
                </a:tc>
                <a:tc>
                  <a:txBody>
                    <a:bodyPr/>
                    <a:lstStyle/>
                    <a:p>
                      <a:pPr algn="l" defTabSz="457200">
                        <a:defRPr sz="1800" b="0">
                          <a:solidFill>
                            <a:srgbClr val="000000"/>
                          </a:solidFill>
                        </a:defRPr>
                      </a:pPr>
                      <a:r>
                        <a:rPr b="1">
                          <a:solidFill>
                            <a:srgbClr val="FFFFFF"/>
                          </a:solidFill>
                        </a:rPr>
                        <a:t>Work for Participating Publishers</a:t>
                      </a:r>
                    </a:p>
                  </a:txBody>
                  <a:tcPr marL="45720" marR="45720" horzOverflow="overflow">
                    <a:lnR w="12700">
                      <a:solidFill>
                        <a:schemeClr val="accent5"/>
                      </a:solidFill>
                    </a:lnR>
                  </a:tcPr>
                </a:tc>
              </a:tr>
              <a:tr h="370840">
                <a:tc>
                  <a:txBody>
                    <a:bodyPr/>
                    <a:lstStyle/>
                    <a:p>
                      <a:pPr algn="l" defTabSz="457200">
                        <a:defRPr sz="2100"/>
                      </a:pPr>
                      <a:r>
                        <a:t>I</a:t>
                      </a:r>
                      <a:r>
                        <a:rPr sz="1800"/>
                        <a:t>ncorporate additional “WAYF hints” federation metadata</a:t>
                      </a:r>
                    </a:p>
                  </a:txBody>
                  <a:tcPr marL="45720" marR="45720" horzOverflow="overflow">
                    <a:lnL w="12700">
                      <a:solidFill>
                        <a:schemeClr val="accent5"/>
                      </a:solidFill>
                    </a:lnL>
                  </a:tcPr>
                </a:tc>
                <a:tc>
                  <a:txBody>
                    <a:bodyPr/>
                    <a:lstStyle/>
                    <a:p>
                      <a:pPr marL="176212" indent="-176212" algn="l" defTabSz="457200">
                        <a:buSzPct val="100000"/>
                        <a:buFont typeface="Arial"/>
                        <a:buChar char="•"/>
                        <a:defRPr sz="1800"/>
                      </a:pPr>
                      <a:r>
                        <a:t>Agree schema for WAYF hints</a:t>
                      </a:r>
                    </a:p>
                  </a:txBody>
                  <a:tcPr marL="45720" marR="45720" horzOverflow="overflow"/>
                </a:tc>
                <a:tc>
                  <a:txBody>
                    <a:bodyPr/>
                    <a:lstStyle/>
                    <a:p>
                      <a:pPr marL="176212" indent="-176212" algn="l" defTabSz="457200">
                        <a:buSzPct val="100000"/>
                        <a:buFont typeface="Arial"/>
                        <a:buChar char="•"/>
                        <a:defRPr sz="1800"/>
                      </a:pPr>
                      <a:r>
                        <a:t>Add new attributes to IdP metadata</a:t>
                      </a:r>
                    </a:p>
                  </a:txBody>
                  <a:tcPr marL="45720" marR="45720" horzOverflow="overflow"/>
                </a:tc>
                <a:tc>
                  <a:txBody>
                    <a:bodyPr/>
                    <a:lstStyle/>
                    <a:p>
                      <a:pPr marL="176212" indent="-176212" algn="l" defTabSz="457200">
                        <a:buSzPct val="100000"/>
                        <a:buFont typeface="Arial"/>
                        <a:buChar char="•"/>
                        <a:defRPr sz="1800"/>
                      </a:pPr>
                      <a:r>
                        <a:t>Read new attributes from IdP metadata</a:t>
                      </a:r>
                    </a:p>
                  </a:txBody>
                  <a:tcPr marL="45720" marR="45720" horzOverflow="overflow">
                    <a:lnR w="12700">
                      <a:solidFill>
                        <a:schemeClr val="accent5"/>
                      </a:solidFill>
                    </a:lnR>
                  </a:tcPr>
                </a:tc>
              </a:tr>
              <a:tr h="370840">
                <a:tc>
                  <a:txBody>
                    <a:bodyPr/>
                    <a:lstStyle/>
                    <a:p>
                      <a:pPr algn="l" defTabSz="457200">
                        <a:defRPr sz="1800"/>
                      </a:pPr>
                      <a:r>
                        <a:t>Improve sign-in flow using those WAYF hints</a:t>
                      </a:r>
                    </a:p>
                  </a:txBody>
                  <a:tcPr marL="45720" marR="45720" horzOverflow="overflow">
                    <a:lnL w="12700">
                      <a:solidFill>
                        <a:schemeClr val="accent5"/>
                      </a:solidFill>
                    </a:lnL>
                  </a:tcPr>
                </a:tc>
                <a:tc>
                  <a:txBody>
                    <a:bodyPr/>
                    <a:lstStyle/>
                    <a:p>
                      <a:pPr marL="176212" indent="-176212" algn="l" defTabSz="457200">
                        <a:buSzPct val="100000"/>
                        <a:buFont typeface="Arial"/>
                        <a:buChar char="•"/>
                        <a:defRPr sz="1800"/>
                      </a:pPr>
                      <a:r>
                        <a:t>Design new UI flow (can borrow and adapt from URA pilot)</a:t>
                      </a:r>
                    </a:p>
                  </a:txBody>
                  <a:tcPr marL="45720" marR="45720" horzOverflow="overflow"/>
                </a:tc>
                <a:tc>
                  <a:txBody>
                    <a:bodyPr/>
                    <a:lstStyle/>
                    <a:p>
                      <a:pPr marL="176212" indent="-176212" algn="l" defTabSz="457200">
                        <a:buSzPct val="100000"/>
                        <a:buFont typeface="Arial"/>
                        <a:buChar char="•"/>
                        <a:defRPr sz="1800"/>
                      </a:pPr>
                      <a:r>
                        <a:t>Test new UI flow with end users and collected feedback</a:t>
                      </a:r>
                    </a:p>
                  </a:txBody>
                  <a:tcPr marL="45720" marR="45720" horzOverflow="overflow"/>
                </a:tc>
                <a:tc>
                  <a:txBody>
                    <a:bodyPr/>
                    <a:lstStyle/>
                    <a:p>
                      <a:pPr marL="176212" indent="-176212" algn="l" defTabSz="457200">
                        <a:buSzPct val="100000"/>
                        <a:buFont typeface="Arial"/>
                        <a:buChar char="•"/>
                        <a:defRPr sz="1800"/>
                      </a:pPr>
                      <a:r>
                        <a:t>Implement new UI flow in platform (at least as a prototype)</a:t>
                      </a:r>
                    </a:p>
                  </a:txBody>
                  <a:tcPr marL="45720" marR="45720" horzOverflow="overflow">
                    <a:lnR w="12700">
                      <a:solidFill>
                        <a:schemeClr val="accent5"/>
                      </a:solidFill>
                    </a:lnR>
                  </a:tcPr>
                </a:tc>
              </a:tr>
              <a:tr h="370840">
                <a:tc>
                  <a:txBody>
                    <a:bodyPr/>
                    <a:lstStyle/>
                    <a:p>
                      <a:pPr algn="l" defTabSz="457200">
                        <a:defRPr sz="1800"/>
                      </a:pPr>
                      <a:r>
                        <a:t>Enable cross-provider persistence of WAYF choice using browser local storage</a:t>
                      </a:r>
                    </a:p>
                  </a:txBody>
                  <a:tcPr marL="45720" marR="45720" horzOverflow="overflow">
                    <a:lnL w="12700">
                      <a:solidFill>
                        <a:schemeClr val="accent5"/>
                      </a:solidFill>
                    </a:lnL>
                  </a:tcPr>
                </a:tc>
                <a:tc>
                  <a:txBody>
                    <a:bodyPr/>
                    <a:lstStyle/>
                    <a:p>
                      <a:pPr marL="176212" indent="-176212" algn="l" defTabSz="457200">
                        <a:buSzPct val="100000"/>
                        <a:buFont typeface="Arial"/>
                        <a:buChar char="•"/>
                        <a:defRPr sz="1800"/>
                      </a:pPr>
                      <a:r>
                        <a:t>Adapt Account Chooser javascript</a:t>
                      </a:r>
                    </a:p>
                    <a:p>
                      <a:pPr marL="176212" indent="-176212" algn="l" defTabSz="457200">
                        <a:buSzPct val="100000"/>
                        <a:buFont typeface="Arial"/>
                        <a:buChar char="•"/>
                        <a:defRPr sz="1800"/>
                      </a:pPr>
                      <a:r>
                        <a:t>Host modified Account Chooser javascript</a:t>
                      </a:r>
                    </a:p>
                  </a:txBody>
                  <a:tcPr marL="45720" marR="45720" horzOverflow="overflow"/>
                </a:tc>
                <a:tc>
                  <a:txBody>
                    <a:bodyPr/>
                    <a:lstStyle/>
                    <a:p>
                      <a:pPr marL="176212" indent="-176212" algn="l" defTabSz="457200">
                        <a:buSzPct val="100000"/>
                        <a:buFont typeface="Arial"/>
                        <a:buChar char="•"/>
                        <a:defRPr sz="1800"/>
                      </a:pPr>
                      <a:r>
                        <a:t>Educate users</a:t>
                      </a:r>
                    </a:p>
                  </a:txBody>
                  <a:tcPr marL="45720" marR="45720" horzOverflow="overflow"/>
                </a:tc>
                <a:tc>
                  <a:txBody>
                    <a:bodyPr/>
                    <a:lstStyle/>
                    <a:p>
                      <a:pPr marL="176212" indent="-176212" algn="l" defTabSz="457200">
                        <a:buSzPct val="100000"/>
                        <a:buFont typeface="Arial"/>
                        <a:buChar char="•"/>
                        <a:defRPr sz="1800"/>
                      </a:pPr>
                      <a:r>
                        <a:t>Incorporate Account Chooser into UI flow (at least as a prototype)</a:t>
                      </a:r>
                    </a:p>
                  </a:txBody>
                  <a:tcPr marL="45720" marR="45720" horzOverflow="overflow">
                    <a:lnR w="12700">
                      <a:solidFill>
                        <a:schemeClr val="accent5"/>
                      </a:solidFill>
                    </a:lnR>
                  </a:tcPr>
                </a:tc>
              </a:tr>
            </a:tbl>
          </a:graphicData>
        </a:graphic>
      </p:graphicFrame>
      <p:sp>
        <p:nvSpPr>
          <p:cNvPr id="427" name="Rectangle 4"/>
          <p:cNvSpPr txBox="1"/>
          <p:nvPr/>
        </p:nvSpPr>
        <p:spPr>
          <a:xfrm>
            <a:off x="353961" y="5954526"/>
            <a:ext cx="9056739"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6212" indent="-176212">
              <a:defRPr sz="1600" b="1"/>
            </a:pPr>
            <a:r>
              <a:t>* 	Core team </a:t>
            </a:r>
            <a:r>
              <a:rPr b="0"/>
              <a:t>= Vendors, Publishers and Libraries interested in defining the UX and building the technology for this pilot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Title 1"/>
          <p:cNvSpPr txBox="1">
            <a:spLocks noGrp="1"/>
          </p:cNvSpPr>
          <p:nvPr>
            <p:ph type="title"/>
          </p:nvPr>
        </p:nvSpPr>
        <p:spPr>
          <a:prstGeom prst="rect">
            <a:avLst/>
          </a:prstGeom>
        </p:spPr>
        <p:txBody>
          <a:bodyPr/>
          <a:lstStyle/>
          <a:p>
            <a:r>
              <a:t>Process – user perspective</a:t>
            </a:r>
          </a:p>
        </p:txBody>
      </p:sp>
      <p:sp>
        <p:nvSpPr>
          <p:cNvPr id="430" name="Content Placeholder 2"/>
          <p:cNvSpPr txBox="1">
            <a:spLocks noGrp="1"/>
          </p:cNvSpPr>
          <p:nvPr>
            <p:ph type="body" idx="1"/>
          </p:nvPr>
        </p:nvSpPr>
        <p:spPr>
          <a:prstGeom prst="rect">
            <a:avLst/>
          </a:prstGeom>
        </p:spPr>
        <p:txBody>
          <a:bodyPr/>
          <a:lstStyle/>
          <a:p>
            <a:r>
              <a:t>Step one: discovery service checks the browser’s local store and displays the last IdP (or set of IdPs) used by the user. </a:t>
            </a:r>
          </a:p>
          <a:p>
            <a:r>
              <a:t>Step two: if the local browser store is empty, or if the user chooses not to use any of the IdPs offered, the user will be presented with a search interface or a list that is built based on the database of IdPs that will be known to work with that SP (the samlbits component)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Title 1"/>
          <p:cNvSpPr txBox="1">
            <a:spLocks noGrp="1"/>
          </p:cNvSpPr>
          <p:nvPr>
            <p:ph type="title"/>
          </p:nvPr>
        </p:nvSpPr>
        <p:spPr>
          <a:prstGeom prst="rect">
            <a:avLst/>
          </a:prstGeom>
        </p:spPr>
        <p:txBody>
          <a:bodyPr/>
          <a:lstStyle/>
          <a:p>
            <a:r>
              <a:t>Process – Publisher Perspective</a:t>
            </a:r>
          </a:p>
        </p:txBody>
      </p:sp>
      <p:sp>
        <p:nvSpPr>
          <p:cNvPr id="433" name="Content Placeholder 2"/>
          <p:cNvSpPr txBox="1">
            <a:spLocks noGrp="1"/>
          </p:cNvSpPr>
          <p:nvPr>
            <p:ph type="body" idx="1"/>
          </p:nvPr>
        </p:nvSpPr>
        <p:spPr>
          <a:prstGeom prst="rect">
            <a:avLst/>
          </a:prstGeom>
        </p:spPr>
        <p:txBody>
          <a:bodyPr/>
          <a:lstStyle/>
          <a:p>
            <a:pPr marL="339470" indent="-339470" defTabSz="452627">
              <a:defRPr sz="3168"/>
            </a:pPr>
            <a:r>
              <a:t>Good discovery experience relies on two things:</a:t>
            </a:r>
          </a:p>
          <a:p>
            <a:pPr marL="735520" lvl="1" indent="-282892" defTabSz="452627">
              <a:spcBef>
                <a:spcPts val="600"/>
              </a:spcBef>
              <a:defRPr sz="2772"/>
            </a:pPr>
            <a:r>
              <a:t>Accurately predicting user needs</a:t>
            </a:r>
          </a:p>
          <a:p>
            <a:pPr marL="1131569" lvl="2" indent="-226313" defTabSz="452627">
              <a:spcBef>
                <a:spcPts val="500"/>
              </a:spcBef>
              <a:defRPr sz="2376"/>
            </a:pPr>
            <a:r>
              <a:t>don’t present more UI than necessary</a:t>
            </a:r>
          </a:p>
          <a:p>
            <a:pPr marL="1131569" lvl="2" indent="-226313" defTabSz="452627">
              <a:spcBef>
                <a:spcPts val="500"/>
              </a:spcBef>
              <a:defRPr sz="2376"/>
            </a:pPr>
            <a:r>
              <a:t>understand user context</a:t>
            </a:r>
          </a:p>
          <a:p>
            <a:pPr marL="1131569" lvl="2" indent="-226313" defTabSz="452627">
              <a:spcBef>
                <a:spcPts val="500"/>
              </a:spcBef>
              <a:defRPr sz="2376"/>
            </a:pPr>
            <a:r>
              <a:t>integrate with the web platform</a:t>
            </a:r>
          </a:p>
          <a:p>
            <a:pPr marL="1131569" lvl="2" indent="-226313" defTabSz="452627">
              <a:spcBef>
                <a:spcPts val="500"/>
              </a:spcBef>
              <a:defRPr sz="2376"/>
            </a:pPr>
            <a:r>
              <a:t>do mobile</a:t>
            </a:r>
          </a:p>
          <a:p>
            <a:pPr marL="735520" lvl="1" indent="-282892" defTabSz="452627">
              <a:spcBef>
                <a:spcPts val="600"/>
              </a:spcBef>
              <a:defRPr sz="2772"/>
            </a:pPr>
            <a:r>
              <a:t>Correctly representing the publisher-customer link</a:t>
            </a:r>
          </a:p>
          <a:p>
            <a:pPr marL="1131569" lvl="2" indent="-226313" defTabSz="452627">
              <a:spcBef>
                <a:spcPts val="500"/>
              </a:spcBef>
              <a:defRPr sz="2376"/>
            </a:pPr>
            <a:r>
              <a:t>make search count</a:t>
            </a:r>
          </a:p>
          <a:p>
            <a:pPr marL="1131569" lvl="2" indent="-226313" defTabSz="452627">
              <a:spcBef>
                <a:spcPts val="500"/>
              </a:spcBef>
              <a:defRPr sz="2376"/>
            </a:pPr>
            <a:r>
              <a:t>don’t disappoint the user</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Title 1"/>
          <p:cNvSpPr txBox="1">
            <a:spLocks noGrp="1"/>
          </p:cNvSpPr>
          <p:nvPr>
            <p:ph type="title"/>
          </p:nvPr>
        </p:nvSpPr>
        <p:spPr>
          <a:prstGeom prst="rect">
            <a:avLst/>
          </a:prstGeom>
        </p:spPr>
        <p:txBody>
          <a:bodyPr/>
          <a:lstStyle/>
          <a:p>
            <a:r>
              <a:t>Process – Library Perspective</a:t>
            </a:r>
          </a:p>
        </p:txBody>
      </p:sp>
      <p:sp>
        <p:nvSpPr>
          <p:cNvPr id="436" name="Content Placeholder 2"/>
          <p:cNvSpPr txBox="1">
            <a:spLocks noGrp="1"/>
          </p:cNvSpPr>
          <p:nvPr>
            <p:ph type="body" idx="1"/>
          </p:nvPr>
        </p:nvSpPr>
        <p:spPr>
          <a:prstGeom prst="rect">
            <a:avLst/>
          </a:prstGeom>
        </p:spPr>
        <p:txBody>
          <a:bodyPr/>
          <a:lstStyle/>
          <a:p>
            <a:r>
              <a:t>Libraries might be the IdP</a:t>
            </a:r>
          </a:p>
          <a:p>
            <a:pPr marL="742950" lvl="1" indent="-285750">
              <a:spcBef>
                <a:spcPts val="600"/>
              </a:spcBef>
              <a:defRPr sz="2800"/>
            </a:pPr>
            <a:r>
              <a:t>then they don’t have to do anything other than be an IdP</a:t>
            </a:r>
          </a:p>
          <a:p>
            <a:r>
              <a:t>Libraries are going to be critical for the UX guidance</a:t>
            </a:r>
          </a:p>
          <a:p>
            <a:pPr marL="742950" lvl="1" indent="-285750">
              <a:spcBef>
                <a:spcPts val="600"/>
              </a:spcBef>
              <a:defRPr sz="2800"/>
            </a:pPr>
            <a:r>
              <a:t>the UI needs to be better at displaying IdPs that are NOT known to work with an SP</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 user experiences access to resources </a:t>
            </a:r>
            <a:r>
              <a:rPr lang="en-US" u="sng" dirty="0"/>
              <a:t>on</a:t>
            </a:r>
            <a:r>
              <a:rPr lang="en-US" dirty="0"/>
              <a:t> campus</a:t>
            </a: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74" y="1744517"/>
            <a:ext cx="5688632" cy="477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1229310" y="2393005"/>
            <a:ext cx="4680520" cy="5612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6698461" y="1933166"/>
            <a:ext cx="2027102" cy="1569660"/>
            <a:chOff x="6317461" y="1933166"/>
            <a:chExt cx="2027102" cy="156966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461" y="2078698"/>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536328" y="1933166"/>
              <a:ext cx="808235"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grpSp>
    </p:spTree>
    <p:extLst>
      <p:ext uri="{BB962C8B-B14F-4D97-AF65-F5344CB8AC3E}">
        <p14:creationId xmlns:p14="http://schemas.microsoft.com/office/powerpoint/2010/main" val="192805924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ctrTitle"/>
          </p:nvPr>
        </p:nvSpPr>
        <p:spPr>
          <a:xfrm>
            <a:off x="742950" y="2130426"/>
            <a:ext cx="8420100" cy="1470028"/>
          </a:xfrm>
          <a:prstGeom prst="rect">
            <a:avLst/>
          </a:prstGeom>
        </p:spPr>
        <p:txBody>
          <a:bodyPr/>
          <a:lstStyle>
            <a:lvl1pPr>
              <a:defRPr b="1"/>
            </a:lvl1pPr>
          </a:lstStyle>
          <a:p>
            <a:r>
              <a:t>WAYF Cloud Pilot</a:t>
            </a:r>
          </a:p>
        </p:txBody>
      </p:sp>
      <p:sp>
        <p:nvSpPr>
          <p:cNvPr id="178" name="Text Placeholder 2"/>
          <p:cNvSpPr txBox="1">
            <a:spLocks noGrp="1"/>
          </p:cNvSpPr>
          <p:nvPr>
            <p:ph type="subTitle" sz="quarter" idx="1"/>
          </p:nvPr>
        </p:nvSpPr>
        <p:spPr>
          <a:prstGeom prst="rect">
            <a:avLst/>
          </a:prstGeom>
        </p:spPr>
        <p:txBody>
          <a:bodyPr/>
          <a:lstStyle/>
          <a:p>
            <a:r>
              <a:t>Meltem Dincer, Wiley</a:t>
            </a:r>
          </a:p>
          <a:p>
            <a:r>
              <a:t>Elias Balafoutis, Atypon</a:t>
            </a:r>
          </a:p>
          <a:p>
            <a:r>
              <a:t>Colleen Finley, Wiley</a:t>
            </a:r>
          </a:p>
        </p:txBody>
      </p:sp>
    </p:spTree>
    <p:extLst>
      <p:ext uri="{BB962C8B-B14F-4D97-AF65-F5344CB8AC3E}">
        <p14:creationId xmlns:p14="http://schemas.microsoft.com/office/powerpoint/2010/main" val="2836816720"/>
      </p:ext>
    </p:extLst>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ilot Objectives"/>
          <p:cNvSpPr txBox="1">
            <a:spLocks noGrp="1"/>
          </p:cNvSpPr>
          <p:nvPr>
            <p:ph type="title"/>
          </p:nvPr>
        </p:nvSpPr>
        <p:spPr>
          <a:prstGeom prst="rect">
            <a:avLst/>
          </a:prstGeom>
        </p:spPr>
        <p:txBody>
          <a:bodyPr/>
          <a:lstStyle/>
          <a:p>
            <a:r>
              <a:t>WAYF Cloud Pilot</a:t>
            </a:r>
          </a:p>
        </p:txBody>
      </p:sp>
      <p:sp>
        <p:nvSpPr>
          <p:cNvPr id="181" name="Shared WAYF pilot objectives…"/>
          <p:cNvSpPr txBox="1">
            <a:spLocks noGrp="1"/>
          </p:cNvSpPr>
          <p:nvPr>
            <p:ph type="body" idx="1"/>
          </p:nvPr>
        </p:nvSpPr>
        <p:spPr>
          <a:xfrm>
            <a:off x="495300" y="1607408"/>
            <a:ext cx="8915400" cy="4955975"/>
          </a:xfrm>
          <a:prstGeom prst="rect">
            <a:avLst/>
          </a:prstGeom>
        </p:spPr>
        <p:txBody>
          <a:bodyPr/>
          <a:lstStyle/>
          <a:p>
            <a:pPr marL="342900" lvl="3" indent="-342900">
              <a:lnSpc>
                <a:spcPct val="88000"/>
              </a:lnSpc>
              <a:spcBef>
                <a:spcPts val="500"/>
              </a:spcBef>
              <a:buClr>
                <a:srgbClr val="376092"/>
              </a:buClr>
              <a:buSzPct val="150000"/>
              <a:buChar char="•"/>
              <a:defRPr sz="2100"/>
            </a:pPr>
            <a:r>
              <a:t>Goal</a:t>
            </a:r>
            <a:endParaRPr sz="3400"/>
          </a:p>
          <a:p>
            <a:pPr marL="742950" lvl="1" indent="-285750">
              <a:lnSpc>
                <a:spcPct val="88000"/>
              </a:lnSpc>
              <a:spcBef>
                <a:spcPts val="400"/>
              </a:spcBef>
              <a:buClr>
                <a:srgbClr val="376092"/>
              </a:buClr>
              <a:buSzPct val="150000"/>
              <a:defRPr sz="1800"/>
            </a:pPr>
            <a:r>
              <a:t>Seamless Access as close to IP Authentication as possible</a:t>
            </a:r>
          </a:p>
          <a:p>
            <a:pPr marL="742950" lvl="1" indent="-285750">
              <a:lnSpc>
                <a:spcPct val="88000"/>
              </a:lnSpc>
              <a:spcBef>
                <a:spcPts val="400"/>
              </a:spcBef>
              <a:buClr>
                <a:srgbClr val="376092"/>
              </a:buClr>
              <a:buSzPct val="150000"/>
              <a:defRPr sz="1800"/>
            </a:pPr>
            <a:r>
              <a:t>Eliminate steps which users have to repeat at every publisher</a:t>
            </a:r>
          </a:p>
          <a:p>
            <a:pPr marL="742950" lvl="1" indent="-285750">
              <a:lnSpc>
                <a:spcPct val="88000"/>
              </a:lnSpc>
              <a:spcBef>
                <a:spcPts val="400"/>
              </a:spcBef>
              <a:buClr>
                <a:srgbClr val="376092"/>
              </a:buClr>
              <a:buSzPct val="150000"/>
              <a:defRPr sz="1800"/>
            </a:pPr>
            <a:r>
              <a:t>Support for remote access </a:t>
            </a:r>
          </a:p>
          <a:p>
            <a:pPr marL="342900" lvl="3" indent="-342900">
              <a:lnSpc>
                <a:spcPct val="88000"/>
              </a:lnSpc>
              <a:spcBef>
                <a:spcPts val="500"/>
              </a:spcBef>
              <a:buClr>
                <a:srgbClr val="376092"/>
              </a:buClr>
              <a:buSzPct val="150000"/>
              <a:buChar char="•"/>
              <a:defRPr sz="2100"/>
            </a:pPr>
            <a:endParaRPr/>
          </a:p>
          <a:p>
            <a:pPr marL="342900" lvl="3" indent="-342900">
              <a:lnSpc>
                <a:spcPct val="88000"/>
              </a:lnSpc>
              <a:spcBef>
                <a:spcPts val="500"/>
              </a:spcBef>
              <a:buClr>
                <a:srgbClr val="376092"/>
              </a:buClr>
              <a:buSzPct val="150000"/>
              <a:buChar char="•"/>
              <a:defRPr sz="2100"/>
            </a:pPr>
            <a:r>
              <a:t>Methodology</a:t>
            </a:r>
            <a:endParaRPr sz="1500"/>
          </a:p>
          <a:p>
            <a:pPr marL="742950" lvl="1" indent="-285750">
              <a:lnSpc>
                <a:spcPct val="88000"/>
              </a:lnSpc>
              <a:spcBef>
                <a:spcPts val="400"/>
              </a:spcBef>
              <a:buClr>
                <a:srgbClr val="376092"/>
              </a:buClr>
              <a:buSzPct val="150000"/>
              <a:defRPr sz="1800"/>
            </a:pPr>
            <a:r>
              <a:t>Leverage existing organizational systems/protocols for user authentication</a:t>
            </a:r>
          </a:p>
          <a:p>
            <a:pPr marL="742950" lvl="1" indent="-285750">
              <a:lnSpc>
                <a:spcPct val="88000"/>
              </a:lnSpc>
              <a:spcBef>
                <a:spcPts val="400"/>
              </a:spcBef>
              <a:buClr>
                <a:srgbClr val="376092"/>
              </a:buClr>
              <a:buSzPct val="150000"/>
              <a:defRPr sz="1800"/>
            </a:pPr>
            <a:r>
              <a:t>Look to form a potential industry standard for WAYF data exchange</a:t>
            </a:r>
            <a:endParaRPr sz="1500"/>
          </a:p>
          <a:p>
            <a:pPr marL="1143000" lvl="2" indent="-228600">
              <a:lnSpc>
                <a:spcPct val="80000"/>
              </a:lnSpc>
              <a:spcBef>
                <a:spcPts val="300"/>
              </a:spcBef>
              <a:buChar char="-"/>
              <a:defRPr sz="1600"/>
            </a:pPr>
            <a:r>
              <a:t>Data Format</a:t>
            </a:r>
            <a:endParaRPr sz="1500"/>
          </a:p>
          <a:p>
            <a:pPr marL="1128712" lvl="2" indent="-214312">
              <a:lnSpc>
                <a:spcPct val="80000"/>
              </a:lnSpc>
              <a:spcBef>
                <a:spcPts val="300"/>
              </a:spcBef>
              <a:buChar char="-"/>
              <a:defRPr sz="1500"/>
            </a:pPr>
            <a:r>
              <a:t>Modern Interface Specification</a:t>
            </a:r>
            <a:endParaRPr sz="1600"/>
          </a:p>
          <a:p>
            <a:pPr marL="742950" lvl="1" indent="-285750">
              <a:lnSpc>
                <a:spcPct val="88000"/>
              </a:lnSpc>
              <a:spcBef>
                <a:spcPts val="400"/>
              </a:spcBef>
              <a:buClr>
                <a:srgbClr val="376092"/>
              </a:buClr>
              <a:buSzPct val="150000"/>
              <a:defRPr sz="1800"/>
            </a:pPr>
            <a:r>
              <a:t>Create an infrastructure for sharing WAYF data amongst publishers. The WAYF Cloud software</a:t>
            </a:r>
          </a:p>
          <a:p>
            <a:pPr marL="1143000" lvl="2" indent="-228600">
              <a:lnSpc>
                <a:spcPct val="80000"/>
              </a:lnSpc>
              <a:spcBef>
                <a:spcPts val="300"/>
              </a:spcBef>
              <a:buChar char="-"/>
              <a:defRPr sz="1600"/>
            </a:pPr>
            <a:r>
              <a:t>embrace OpenSource Software development</a:t>
            </a:r>
            <a:endParaRPr sz="1500"/>
          </a:p>
          <a:p>
            <a:pPr marL="1143000" lvl="2" indent="-228600">
              <a:lnSpc>
                <a:spcPct val="80000"/>
              </a:lnSpc>
              <a:spcBef>
                <a:spcPts val="300"/>
              </a:spcBef>
              <a:buChar char="-"/>
              <a:defRPr sz="1600"/>
            </a:pPr>
            <a:r>
              <a:t>easy integration points with service provider platforms</a:t>
            </a:r>
          </a:p>
          <a:p>
            <a:pPr marL="742950" lvl="1" indent="-285750">
              <a:lnSpc>
                <a:spcPct val="88000"/>
              </a:lnSpc>
              <a:spcBef>
                <a:spcPts val="400"/>
              </a:spcBef>
              <a:buClr>
                <a:srgbClr val="376092"/>
              </a:buClr>
              <a:buSzPct val="150000"/>
              <a:defRPr sz="1800"/>
            </a:pPr>
            <a:r>
              <a:t>User Interface - Reference design</a:t>
            </a:r>
          </a:p>
        </p:txBody>
      </p:sp>
    </p:spTree>
    <p:extLst>
      <p:ext uri="{BB962C8B-B14F-4D97-AF65-F5344CB8AC3E}">
        <p14:creationId xmlns:p14="http://schemas.microsoft.com/office/powerpoint/2010/main" val="3777354436"/>
      </p:ext>
    </p:extLst>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Pilot Objectives"/>
          <p:cNvSpPr txBox="1">
            <a:spLocks noGrp="1"/>
          </p:cNvSpPr>
          <p:nvPr>
            <p:ph type="title"/>
          </p:nvPr>
        </p:nvSpPr>
        <p:spPr>
          <a:prstGeom prst="rect">
            <a:avLst/>
          </a:prstGeom>
        </p:spPr>
        <p:txBody>
          <a:bodyPr/>
          <a:lstStyle/>
          <a:p>
            <a:r>
              <a:t>What is the WAYF Cloud?</a:t>
            </a:r>
          </a:p>
        </p:txBody>
      </p:sp>
      <p:sp>
        <p:nvSpPr>
          <p:cNvPr id="185" name="Shared WAYF pilot objectives…"/>
          <p:cNvSpPr txBox="1">
            <a:spLocks noGrp="1"/>
          </p:cNvSpPr>
          <p:nvPr>
            <p:ph type="body" sz="half" idx="1"/>
          </p:nvPr>
        </p:nvSpPr>
        <p:spPr>
          <a:xfrm>
            <a:off x="5194300" y="2795854"/>
            <a:ext cx="4622800" cy="3066234"/>
          </a:xfrm>
          <a:prstGeom prst="rect">
            <a:avLst/>
          </a:prstGeom>
        </p:spPr>
        <p:txBody>
          <a:bodyPr/>
          <a:lstStyle/>
          <a:p>
            <a:pPr marL="0" lvl="3" indent="0">
              <a:lnSpc>
                <a:spcPct val="88000"/>
              </a:lnSpc>
              <a:spcBef>
                <a:spcPts val="500"/>
              </a:spcBef>
              <a:buSzTx/>
              <a:buNone/>
              <a:defRPr sz="2200"/>
            </a:pPr>
            <a:r>
              <a:t>What is it?</a:t>
            </a:r>
          </a:p>
          <a:p>
            <a:pPr marL="342900" lvl="3" indent="-342900">
              <a:lnSpc>
                <a:spcPct val="88000"/>
              </a:lnSpc>
              <a:spcBef>
                <a:spcPts val="500"/>
              </a:spcBef>
              <a:buClr>
                <a:srgbClr val="376092"/>
              </a:buClr>
              <a:buSzPct val="150000"/>
              <a:buChar char="•"/>
              <a:defRPr sz="1800"/>
            </a:pPr>
            <a:r>
              <a:t>Data Format Definition</a:t>
            </a:r>
          </a:p>
          <a:p>
            <a:pPr marL="342900" lvl="3" indent="-342900">
              <a:lnSpc>
                <a:spcPct val="88000"/>
              </a:lnSpc>
              <a:spcBef>
                <a:spcPts val="500"/>
              </a:spcBef>
              <a:buClr>
                <a:srgbClr val="376092"/>
              </a:buClr>
              <a:buSzPct val="150000"/>
              <a:buChar char="•"/>
              <a:defRPr sz="1800"/>
            </a:pPr>
            <a:r>
              <a:t>Data Access Interface Specification</a:t>
            </a:r>
          </a:p>
          <a:p>
            <a:pPr marL="342900" lvl="3" indent="-342900">
              <a:lnSpc>
                <a:spcPct val="88000"/>
              </a:lnSpc>
              <a:spcBef>
                <a:spcPts val="500"/>
              </a:spcBef>
              <a:buClr>
                <a:srgbClr val="376092"/>
              </a:buClr>
              <a:buSzPct val="150000"/>
              <a:buChar char="•"/>
              <a:defRPr sz="1800"/>
            </a:pPr>
            <a:r>
              <a:t>Software Component (Free/Opensource)</a:t>
            </a:r>
          </a:p>
          <a:p>
            <a:pPr marL="342900" lvl="3" indent="-342900">
              <a:lnSpc>
                <a:spcPct val="88000"/>
              </a:lnSpc>
              <a:spcBef>
                <a:spcPts val="500"/>
              </a:spcBef>
              <a:buClr>
                <a:srgbClr val="376092"/>
              </a:buClr>
              <a:buSzPct val="150000"/>
              <a:buChar char="•"/>
              <a:defRPr sz="2100"/>
            </a:pPr>
            <a:endParaRPr/>
          </a:p>
          <a:p>
            <a:pPr marL="0" lvl="3" indent="0">
              <a:lnSpc>
                <a:spcPct val="88000"/>
              </a:lnSpc>
              <a:spcBef>
                <a:spcPts val="500"/>
              </a:spcBef>
              <a:buSzTx/>
              <a:buNone/>
              <a:defRPr sz="2200"/>
            </a:pPr>
            <a:r>
              <a:t>What does it do?</a:t>
            </a:r>
          </a:p>
          <a:p>
            <a:pPr marL="342900" lvl="3" indent="-342900">
              <a:lnSpc>
                <a:spcPct val="88000"/>
              </a:lnSpc>
              <a:spcBef>
                <a:spcPts val="500"/>
              </a:spcBef>
              <a:buClr>
                <a:srgbClr val="376092"/>
              </a:buClr>
              <a:buSzPct val="150000"/>
              <a:buChar char="•"/>
              <a:defRPr sz="1800"/>
            </a:pPr>
            <a:r>
              <a:t>Allows publishers to exchange information with each other</a:t>
            </a:r>
          </a:p>
        </p:txBody>
      </p:sp>
      <p:grpSp>
        <p:nvGrpSpPr>
          <p:cNvPr id="189" name="publisher platform"/>
          <p:cNvGrpSpPr/>
          <p:nvPr/>
        </p:nvGrpSpPr>
        <p:grpSpPr>
          <a:xfrm>
            <a:off x="479044" y="2883843"/>
            <a:ext cx="1461021" cy="775996"/>
            <a:chOff x="0" y="0"/>
            <a:chExt cx="1461019" cy="775995"/>
          </a:xfrm>
        </p:grpSpPr>
        <p:sp>
          <p:nvSpPr>
            <p:cNvPr id="187" name="Rounded Rectangle"/>
            <p:cNvSpPr/>
            <p:nvPr/>
          </p:nvSpPr>
          <p:spPr>
            <a:xfrm>
              <a:off x="0" y="-1"/>
              <a:ext cx="1461020" cy="775997"/>
            </a:xfrm>
            <a:prstGeom prst="roundRect">
              <a:avLst>
                <a:gd name="adj" fmla="val 24549"/>
              </a:avLst>
            </a:prstGeom>
            <a:solidFill>
              <a:srgbClr val="FFFFFF"/>
            </a:solidFill>
            <a:ln w="12700" cap="flat">
              <a:solidFill>
                <a:srgbClr val="0365C0"/>
              </a:solidFill>
              <a:prstDash val="solid"/>
              <a:round/>
            </a:ln>
            <a:effectLst/>
          </p:spPr>
          <p:txBody>
            <a:bodyPr wrap="square" lIns="45718" tIns="45718" rIns="45718" bIns="45718" numCol="1" anchor="ctr">
              <a:noAutofit/>
            </a:bodyPr>
            <a:lstStyle/>
            <a:p>
              <a:pPr algn="ctr" defTabSz="584200">
                <a:defRPr sz="1400">
                  <a:solidFill>
                    <a:srgbClr val="02519A"/>
                  </a:solidFill>
                  <a:latin typeface="Arial"/>
                  <a:ea typeface="Arial"/>
                  <a:cs typeface="Arial"/>
                  <a:sym typeface="Arial"/>
                </a:defRPr>
              </a:pPr>
              <a:endParaRPr/>
            </a:p>
          </p:txBody>
        </p:sp>
        <p:sp>
          <p:nvSpPr>
            <p:cNvPr id="188" name="publisher platform"/>
            <p:cNvSpPr txBox="1"/>
            <p:nvPr/>
          </p:nvSpPr>
          <p:spPr>
            <a:xfrm>
              <a:off x="55795" y="136904"/>
              <a:ext cx="1349431" cy="5021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02519A"/>
                  </a:solidFill>
                  <a:latin typeface="Arial"/>
                  <a:ea typeface="Arial"/>
                  <a:cs typeface="Arial"/>
                  <a:sym typeface="Arial"/>
                </a:defRPr>
              </a:lvl1pPr>
            </a:lstStyle>
            <a:p>
              <a:r>
                <a:t>publisher platform</a:t>
              </a:r>
            </a:p>
          </p:txBody>
        </p:sp>
      </p:grpSp>
      <p:grpSp>
        <p:nvGrpSpPr>
          <p:cNvPr id="192" name="publisher platform"/>
          <p:cNvGrpSpPr/>
          <p:nvPr/>
        </p:nvGrpSpPr>
        <p:grpSpPr>
          <a:xfrm>
            <a:off x="2007834" y="2004455"/>
            <a:ext cx="1461020" cy="775996"/>
            <a:chOff x="0" y="0"/>
            <a:chExt cx="1461019" cy="775995"/>
          </a:xfrm>
        </p:grpSpPr>
        <p:sp>
          <p:nvSpPr>
            <p:cNvPr id="190" name="Rounded Rectangle"/>
            <p:cNvSpPr/>
            <p:nvPr/>
          </p:nvSpPr>
          <p:spPr>
            <a:xfrm>
              <a:off x="0" y="-1"/>
              <a:ext cx="1461020" cy="775997"/>
            </a:xfrm>
            <a:prstGeom prst="roundRect">
              <a:avLst>
                <a:gd name="adj" fmla="val 24549"/>
              </a:avLst>
            </a:prstGeom>
            <a:solidFill>
              <a:srgbClr val="FFFFFF"/>
            </a:solidFill>
            <a:ln w="12700" cap="flat">
              <a:solidFill>
                <a:srgbClr val="0365C0"/>
              </a:solidFill>
              <a:prstDash val="solid"/>
              <a:round/>
            </a:ln>
            <a:effectLst/>
          </p:spPr>
          <p:txBody>
            <a:bodyPr wrap="square" lIns="45718" tIns="45718" rIns="45718" bIns="45718" numCol="1" anchor="ctr">
              <a:noAutofit/>
            </a:bodyPr>
            <a:lstStyle/>
            <a:p>
              <a:pPr algn="ctr" defTabSz="584200">
                <a:defRPr sz="1400">
                  <a:solidFill>
                    <a:srgbClr val="02519A"/>
                  </a:solidFill>
                  <a:latin typeface="Arial"/>
                  <a:ea typeface="Arial"/>
                  <a:cs typeface="Arial"/>
                  <a:sym typeface="Arial"/>
                </a:defRPr>
              </a:pPr>
              <a:endParaRPr/>
            </a:p>
          </p:txBody>
        </p:sp>
        <p:sp>
          <p:nvSpPr>
            <p:cNvPr id="191" name="publisher platform"/>
            <p:cNvSpPr txBox="1"/>
            <p:nvPr/>
          </p:nvSpPr>
          <p:spPr>
            <a:xfrm>
              <a:off x="55795" y="136904"/>
              <a:ext cx="1349431" cy="5021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02519A"/>
                  </a:solidFill>
                  <a:latin typeface="Arial"/>
                  <a:ea typeface="Arial"/>
                  <a:cs typeface="Arial"/>
                  <a:sym typeface="Arial"/>
                </a:defRPr>
              </a:lvl1pPr>
            </a:lstStyle>
            <a:p>
              <a:r>
                <a:t>publisher platform</a:t>
              </a:r>
            </a:p>
          </p:txBody>
        </p:sp>
      </p:grpSp>
      <p:grpSp>
        <p:nvGrpSpPr>
          <p:cNvPr id="195" name="publisher platform"/>
          <p:cNvGrpSpPr/>
          <p:nvPr/>
        </p:nvGrpSpPr>
        <p:grpSpPr>
          <a:xfrm>
            <a:off x="3501904" y="2990202"/>
            <a:ext cx="1461020" cy="775996"/>
            <a:chOff x="0" y="0"/>
            <a:chExt cx="1461018" cy="775995"/>
          </a:xfrm>
        </p:grpSpPr>
        <p:sp>
          <p:nvSpPr>
            <p:cNvPr id="193" name="Rounded Rectangle"/>
            <p:cNvSpPr/>
            <p:nvPr/>
          </p:nvSpPr>
          <p:spPr>
            <a:xfrm>
              <a:off x="0" y="-1"/>
              <a:ext cx="1461019" cy="775997"/>
            </a:xfrm>
            <a:prstGeom prst="roundRect">
              <a:avLst>
                <a:gd name="adj" fmla="val 24549"/>
              </a:avLst>
            </a:prstGeom>
            <a:solidFill>
              <a:srgbClr val="FFFFFF"/>
            </a:solidFill>
            <a:ln w="12700" cap="flat">
              <a:solidFill>
                <a:srgbClr val="0365C0"/>
              </a:solidFill>
              <a:prstDash val="solid"/>
              <a:round/>
            </a:ln>
            <a:effectLst/>
          </p:spPr>
          <p:txBody>
            <a:bodyPr wrap="square" lIns="45718" tIns="45718" rIns="45718" bIns="45718" numCol="1" anchor="ctr">
              <a:noAutofit/>
            </a:bodyPr>
            <a:lstStyle/>
            <a:p>
              <a:pPr algn="ctr" defTabSz="584200">
                <a:defRPr sz="1400">
                  <a:solidFill>
                    <a:srgbClr val="02519A"/>
                  </a:solidFill>
                  <a:latin typeface="Arial"/>
                  <a:ea typeface="Arial"/>
                  <a:cs typeface="Arial"/>
                  <a:sym typeface="Arial"/>
                </a:defRPr>
              </a:pPr>
              <a:endParaRPr/>
            </a:p>
          </p:txBody>
        </p:sp>
        <p:sp>
          <p:nvSpPr>
            <p:cNvPr id="194" name="publisher platform"/>
            <p:cNvSpPr txBox="1"/>
            <p:nvPr/>
          </p:nvSpPr>
          <p:spPr>
            <a:xfrm>
              <a:off x="55794" y="136904"/>
              <a:ext cx="1349430" cy="5021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02519A"/>
                  </a:solidFill>
                  <a:latin typeface="Arial"/>
                  <a:ea typeface="Arial"/>
                  <a:cs typeface="Arial"/>
                  <a:sym typeface="Arial"/>
                </a:defRPr>
              </a:lvl1pPr>
            </a:lstStyle>
            <a:p>
              <a:r>
                <a:t>publisher platform</a:t>
              </a:r>
            </a:p>
          </p:txBody>
        </p:sp>
      </p:grpSp>
      <p:grpSp>
        <p:nvGrpSpPr>
          <p:cNvPr id="198" name="publisher platform"/>
          <p:cNvGrpSpPr/>
          <p:nvPr/>
        </p:nvGrpSpPr>
        <p:grpSpPr>
          <a:xfrm>
            <a:off x="3108204" y="5295834"/>
            <a:ext cx="1461021" cy="775996"/>
            <a:chOff x="0" y="0"/>
            <a:chExt cx="1461019" cy="775995"/>
          </a:xfrm>
        </p:grpSpPr>
        <p:sp>
          <p:nvSpPr>
            <p:cNvPr id="196" name="Rounded Rectangle"/>
            <p:cNvSpPr/>
            <p:nvPr/>
          </p:nvSpPr>
          <p:spPr>
            <a:xfrm>
              <a:off x="0" y="-1"/>
              <a:ext cx="1461020" cy="775997"/>
            </a:xfrm>
            <a:prstGeom prst="roundRect">
              <a:avLst>
                <a:gd name="adj" fmla="val 24549"/>
              </a:avLst>
            </a:prstGeom>
            <a:solidFill>
              <a:srgbClr val="FFFFFF"/>
            </a:solidFill>
            <a:ln w="12700" cap="flat">
              <a:solidFill>
                <a:srgbClr val="0365C0"/>
              </a:solidFill>
              <a:prstDash val="solid"/>
              <a:round/>
            </a:ln>
            <a:effectLst/>
          </p:spPr>
          <p:txBody>
            <a:bodyPr wrap="square" lIns="45718" tIns="45718" rIns="45718" bIns="45718" numCol="1" anchor="ctr">
              <a:noAutofit/>
            </a:bodyPr>
            <a:lstStyle/>
            <a:p>
              <a:pPr algn="ctr" defTabSz="584200">
                <a:defRPr sz="1400">
                  <a:solidFill>
                    <a:srgbClr val="02519A"/>
                  </a:solidFill>
                  <a:latin typeface="Arial"/>
                  <a:ea typeface="Arial"/>
                  <a:cs typeface="Arial"/>
                  <a:sym typeface="Arial"/>
                </a:defRPr>
              </a:pPr>
              <a:endParaRPr/>
            </a:p>
          </p:txBody>
        </p:sp>
        <p:sp>
          <p:nvSpPr>
            <p:cNvPr id="197" name="publisher platform"/>
            <p:cNvSpPr txBox="1"/>
            <p:nvPr/>
          </p:nvSpPr>
          <p:spPr>
            <a:xfrm>
              <a:off x="55795" y="136904"/>
              <a:ext cx="1349431" cy="5021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02519A"/>
                  </a:solidFill>
                  <a:latin typeface="Arial"/>
                  <a:ea typeface="Arial"/>
                  <a:cs typeface="Arial"/>
                  <a:sym typeface="Arial"/>
                </a:defRPr>
              </a:lvl1pPr>
            </a:lstStyle>
            <a:p>
              <a:r>
                <a:t>publisher platform</a:t>
              </a:r>
            </a:p>
          </p:txBody>
        </p:sp>
      </p:grpSp>
      <p:grpSp>
        <p:nvGrpSpPr>
          <p:cNvPr id="201" name="publisher platform"/>
          <p:cNvGrpSpPr/>
          <p:nvPr/>
        </p:nvGrpSpPr>
        <p:grpSpPr>
          <a:xfrm>
            <a:off x="688775" y="5295834"/>
            <a:ext cx="1461021" cy="775996"/>
            <a:chOff x="0" y="0"/>
            <a:chExt cx="1461019" cy="775995"/>
          </a:xfrm>
        </p:grpSpPr>
        <p:sp>
          <p:nvSpPr>
            <p:cNvPr id="199" name="Rounded Rectangle"/>
            <p:cNvSpPr/>
            <p:nvPr/>
          </p:nvSpPr>
          <p:spPr>
            <a:xfrm>
              <a:off x="0" y="-1"/>
              <a:ext cx="1461020" cy="775997"/>
            </a:xfrm>
            <a:prstGeom prst="roundRect">
              <a:avLst>
                <a:gd name="adj" fmla="val 24549"/>
              </a:avLst>
            </a:prstGeom>
            <a:solidFill>
              <a:srgbClr val="FFFFFF"/>
            </a:solidFill>
            <a:ln w="12700" cap="flat">
              <a:solidFill>
                <a:srgbClr val="0365C0"/>
              </a:solidFill>
              <a:prstDash val="solid"/>
              <a:round/>
            </a:ln>
            <a:effectLst/>
          </p:spPr>
          <p:txBody>
            <a:bodyPr wrap="square" lIns="45718" tIns="45718" rIns="45718" bIns="45718" numCol="1" anchor="ctr">
              <a:noAutofit/>
            </a:bodyPr>
            <a:lstStyle/>
            <a:p>
              <a:pPr algn="ctr" defTabSz="584200">
                <a:defRPr sz="1400">
                  <a:solidFill>
                    <a:srgbClr val="02519A"/>
                  </a:solidFill>
                  <a:latin typeface="Arial"/>
                  <a:ea typeface="Arial"/>
                  <a:cs typeface="Arial"/>
                  <a:sym typeface="Arial"/>
                </a:defRPr>
              </a:pPr>
              <a:endParaRPr/>
            </a:p>
          </p:txBody>
        </p:sp>
        <p:sp>
          <p:nvSpPr>
            <p:cNvPr id="200" name="publisher platform"/>
            <p:cNvSpPr txBox="1"/>
            <p:nvPr/>
          </p:nvSpPr>
          <p:spPr>
            <a:xfrm>
              <a:off x="55795" y="136904"/>
              <a:ext cx="1349431" cy="5021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02519A"/>
                  </a:solidFill>
                  <a:latin typeface="Arial"/>
                  <a:ea typeface="Arial"/>
                  <a:cs typeface="Arial"/>
                  <a:sym typeface="Arial"/>
                </a:defRPr>
              </a:lvl1pPr>
            </a:lstStyle>
            <a:p>
              <a:r>
                <a:t>publisher platform</a:t>
              </a:r>
            </a:p>
          </p:txBody>
        </p:sp>
      </p:grpSp>
      <p:sp>
        <p:nvSpPr>
          <p:cNvPr id="202" name="Connection Line"/>
          <p:cNvSpPr/>
          <p:nvPr/>
        </p:nvSpPr>
        <p:spPr>
          <a:xfrm flipV="1">
            <a:off x="3250509" y="3753842"/>
            <a:ext cx="358289" cy="215821"/>
          </a:xfrm>
          <a:prstGeom prst="line">
            <a:avLst/>
          </a:prstGeom>
          <a:ln w="12700">
            <a:solidFill>
              <a:srgbClr val="0365C0"/>
            </a:solidFill>
          </a:ln>
        </p:spPr>
        <p:txBody>
          <a:bodyPr lIns="45718" tIns="45718" rIns="45718" bIns="45718"/>
          <a:lstStyle/>
          <a:p>
            <a:endParaRPr/>
          </a:p>
        </p:txBody>
      </p:sp>
      <p:grpSp>
        <p:nvGrpSpPr>
          <p:cNvPr id="205" name="WAYF  Cloud"/>
          <p:cNvGrpSpPr/>
          <p:nvPr/>
        </p:nvGrpSpPr>
        <p:grpSpPr>
          <a:xfrm>
            <a:off x="1767420" y="3693037"/>
            <a:ext cx="1941847" cy="1170269"/>
            <a:chOff x="0" y="-1"/>
            <a:chExt cx="1941845" cy="1170267"/>
          </a:xfrm>
        </p:grpSpPr>
        <p:sp>
          <p:nvSpPr>
            <p:cNvPr id="203" name="Shape"/>
            <p:cNvSpPr/>
            <p:nvPr/>
          </p:nvSpPr>
          <p:spPr>
            <a:xfrm>
              <a:off x="-1" y="-2"/>
              <a:ext cx="1941847" cy="1170269"/>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DCBD23"/>
            </a:solidFill>
            <a:ln w="12700" cap="flat">
              <a:solidFill>
                <a:srgbClr val="B0971C"/>
              </a:solidFill>
              <a:prstDash val="solid"/>
              <a:round/>
            </a:ln>
            <a:effectLst/>
          </p:spPr>
          <p:txBody>
            <a:bodyPr wrap="square" lIns="45718" tIns="45718" rIns="45718" bIns="45718" numCol="1" anchor="ctr">
              <a:noAutofit/>
            </a:bodyPr>
            <a:lstStyle/>
            <a:p>
              <a:pPr algn="ctr" defTabSz="584200">
                <a:defRPr>
                  <a:solidFill>
                    <a:srgbClr val="FFFFFF"/>
                  </a:solidFill>
                </a:defRPr>
              </a:pPr>
              <a:endParaRPr/>
            </a:p>
          </p:txBody>
        </p:sp>
        <p:sp>
          <p:nvSpPr>
            <p:cNvPr id="204" name="WAYF  Cloud"/>
            <p:cNvSpPr txBox="1"/>
            <p:nvPr/>
          </p:nvSpPr>
          <p:spPr>
            <a:xfrm>
              <a:off x="-1" y="280332"/>
              <a:ext cx="1941847"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584200">
                <a:defRPr sz="1000">
                  <a:solidFill>
                    <a:srgbClr val="02519A"/>
                  </a:solidFill>
                </a:defRPr>
              </a:pPr>
              <a:endParaRPr/>
            </a:p>
            <a:p>
              <a:pPr algn="ctr" defTabSz="584200">
                <a:defRPr sz="1000">
                  <a:solidFill>
                    <a:srgbClr val="02519A"/>
                  </a:solidFill>
                </a:defRPr>
              </a:pPr>
              <a:endParaRPr/>
            </a:p>
            <a:p>
              <a:pPr algn="ctr" defTabSz="584200">
                <a:defRPr sz="1300">
                  <a:solidFill>
                    <a:srgbClr val="FFFFFF"/>
                  </a:solidFill>
                </a:defRPr>
              </a:pPr>
              <a:r>
                <a:t>WAYF  Cloud</a:t>
              </a:r>
            </a:p>
          </p:txBody>
        </p:sp>
      </p:grpSp>
      <p:sp>
        <p:nvSpPr>
          <p:cNvPr id="206" name="Connection Line"/>
          <p:cNvSpPr/>
          <p:nvPr/>
        </p:nvSpPr>
        <p:spPr>
          <a:xfrm flipH="1">
            <a:off x="1789335" y="4869376"/>
            <a:ext cx="394227" cy="420110"/>
          </a:xfrm>
          <a:prstGeom prst="line">
            <a:avLst/>
          </a:prstGeom>
          <a:ln w="12700">
            <a:solidFill>
              <a:srgbClr val="0365C0"/>
            </a:solidFill>
          </a:ln>
        </p:spPr>
        <p:txBody>
          <a:bodyPr lIns="45718" tIns="45718" rIns="45718" bIns="45718"/>
          <a:lstStyle/>
          <a:p>
            <a:endParaRPr/>
          </a:p>
        </p:txBody>
      </p:sp>
      <p:sp>
        <p:nvSpPr>
          <p:cNvPr id="207" name="Connection Line"/>
          <p:cNvSpPr/>
          <p:nvPr/>
        </p:nvSpPr>
        <p:spPr>
          <a:xfrm>
            <a:off x="3201366" y="4869656"/>
            <a:ext cx="328649" cy="419829"/>
          </a:xfrm>
          <a:prstGeom prst="line">
            <a:avLst/>
          </a:prstGeom>
          <a:ln w="12700">
            <a:solidFill>
              <a:srgbClr val="0365C0"/>
            </a:solidFill>
          </a:ln>
        </p:spPr>
        <p:txBody>
          <a:bodyPr lIns="45718" tIns="45718" rIns="45718" bIns="45718"/>
          <a:lstStyle/>
          <a:p>
            <a:endParaRPr/>
          </a:p>
        </p:txBody>
      </p:sp>
      <p:sp>
        <p:nvSpPr>
          <p:cNvPr id="208" name="Connection Line"/>
          <p:cNvSpPr/>
          <p:nvPr/>
        </p:nvSpPr>
        <p:spPr>
          <a:xfrm>
            <a:off x="1798931" y="3659799"/>
            <a:ext cx="454590" cy="299236"/>
          </a:xfrm>
          <a:prstGeom prst="line">
            <a:avLst/>
          </a:prstGeom>
          <a:ln w="12700">
            <a:solidFill>
              <a:srgbClr val="0365C0"/>
            </a:solidFill>
          </a:ln>
        </p:spPr>
        <p:txBody>
          <a:bodyPr lIns="45718" tIns="45718" rIns="45718" bIns="45718"/>
          <a:lstStyle/>
          <a:p>
            <a:endParaRPr/>
          </a:p>
        </p:txBody>
      </p:sp>
      <p:sp>
        <p:nvSpPr>
          <p:cNvPr id="209" name="Connection Line"/>
          <p:cNvSpPr/>
          <p:nvPr/>
        </p:nvSpPr>
        <p:spPr>
          <a:xfrm flipH="1" flipV="1">
            <a:off x="2738342" y="2786697"/>
            <a:ext cx="2" cy="900288"/>
          </a:xfrm>
          <a:prstGeom prst="line">
            <a:avLst/>
          </a:prstGeom>
          <a:ln w="12700">
            <a:solidFill>
              <a:srgbClr val="0365C0"/>
            </a:solidFill>
          </a:ln>
        </p:spPr>
        <p:txBody>
          <a:bodyPr lIns="45718" tIns="45718" rIns="45718" bIns="45718"/>
          <a:lstStyle/>
          <a:p>
            <a:endParaRPr/>
          </a:p>
        </p:txBody>
      </p:sp>
    </p:spTree>
    <p:extLst>
      <p:ext uri="{BB962C8B-B14F-4D97-AF65-F5344CB8AC3E}">
        <p14:creationId xmlns:p14="http://schemas.microsoft.com/office/powerpoint/2010/main" val="2999624189"/>
      </p:ext>
    </p:extLst>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ilot Objectives"/>
          <p:cNvSpPr txBox="1">
            <a:spLocks noGrp="1"/>
          </p:cNvSpPr>
          <p:nvPr>
            <p:ph type="title"/>
          </p:nvPr>
        </p:nvSpPr>
        <p:spPr>
          <a:prstGeom prst="rect">
            <a:avLst/>
          </a:prstGeom>
        </p:spPr>
        <p:txBody>
          <a:bodyPr/>
          <a:lstStyle/>
          <a:p>
            <a:r>
              <a:t>Main Use Case</a:t>
            </a:r>
          </a:p>
        </p:txBody>
      </p:sp>
      <p:pic>
        <p:nvPicPr>
          <p:cNvPr id="213" name="Picture 7" descr="Picture 7"/>
          <p:cNvPicPr>
            <a:picLocks noChangeAspect="1"/>
          </p:cNvPicPr>
          <p:nvPr/>
        </p:nvPicPr>
        <p:blipFill>
          <a:blip r:embed="rId2">
            <a:extLst/>
          </a:blip>
          <a:stretch>
            <a:fillRect/>
          </a:stretch>
        </p:blipFill>
        <p:spPr>
          <a:xfrm>
            <a:off x="464819" y="1812432"/>
            <a:ext cx="2011682" cy="1596773"/>
          </a:xfrm>
          <a:prstGeom prst="rect">
            <a:avLst/>
          </a:prstGeom>
          <a:ln w="12700">
            <a:miter lim="400000"/>
          </a:ln>
        </p:spPr>
      </p:pic>
      <p:sp>
        <p:nvSpPr>
          <p:cNvPr id="214" name="Lisa…"/>
          <p:cNvSpPr txBox="1"/>
          <p:nvPr/>
        </p:nvSpPr>
        <p:spPr>
          <a:xfrm>
            <a:off x="2559354" y="1791348"/>
            <a:ext cx="7063256" cy="125933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lnSpc>
                <a:spcPct val="88000"/>
              </a:lnSpc>
              <a:spcBef>
                <a:spcPts val="500"/>
              </a:spcBef>
              <a:defRPr sz="2100">
                <a:solidFill>
                  <a:srgbClr val="404040"/>
                </a:solidFill>
                <a:latin typeface="+mn-lt"/>
                <a:ea typeface="+mn-ea"/>
                <a:cs typeface="+mn-cs"/>
                <a:sym typeface="Calibri"/>
              </a:defRPr>
            </a:pPr>
            <a:r>
              <a:t>Lisa</a:t>
            </a:r>
            <a:endParaRPr sz="3400"/>
          </a:p>
          <a:p>
            <a:pPr marL="292100" lvl="1" indent="-266700" defTabSz="457200">
              <a:lnSpc>
                <a:spcPct val="88000"/>
              </a:lnSpc>
              <a:spcBef>
                <a:spcPts val="400"/>
              </a:spcBef>
              <a:buClr>
                <a:srgbClr val="376092"/>
              </a:buClr>
              <a:buSzPct val="150000"/>
              <a:buFont typeface="Arial"/>
              <a:buChar char="–"/>
              <a:defRPr>
                <a:solidFill>
                  <a:srgbClr val="404040"/>
                </a:solidFill>
                <a:latin typeface="+mn-lt"/>
                <a:ea typeface="+mn-ea"/>
                <a:cs typeface="+mn-cs"/>
                <a:sym typeface="Calibri"/>
              </a:defRPr>
            </a:pPr>
            <a:r>
              <a:t>college student is currently off campus, at her local coffee shop</a:t>
            </a:r>
          </a:p>
          <a:p>
            <a:pPr marL="285750" lvl="1" indent="-285750" defTabSz="457200">
              <a:lnSpc>
                <a:spcPct val="88000"/>
              </a:lnSpc>
              <a:spcBef>
                <a:spcPts val="400"/>
              </a:spcBef>
              <a:buClr>
                <a:srgbClr val="376092"/>
              </a:buClr>
              <a:buSzPct val="150000"/>
              <a:buFont typeface="Arial"/>
              <a:buChar char="–"/>
              <a:defRPr>
                <a:solidFill>
                  <a:srgbClr val="404040"/>
                </a:solidFill>
                <a:latin typeface="+mn-lt"/>
                <a:ea typeface="+mn-ea"/>
                <a:cs typeface="+mn-cs"/>
                <a:sym typeface="Calibri"/>
              </a:defRPr>
            </a:pPr>
            <a:r>
              <a:t>She finds a paper of interest from the “Awesome Publisher Inc”</a:t>
            </a:r>
          </a:p>
          <a:p>
            <a:pPr marL="285750" lvl="1" indent="-285750" defTabSz="457200">
              <a:lnSpc>
                <a:spcPct val="88000"/>
              </a:lnSpc>
              <a:spcBef>
                <a:spcPts val="400"/>
              </a:spcBef>
              <a:buClr>
                <a:srgbClr val="376092"/>
              </a:buClr>
              <a:buSzPct val="150000"/>
              <a:buFont typeface="Arial"/>
              <a:buChar char="–"/>
              <a:defRPr>
                <a:solidFill>
                  <a:srgbClr val="404040"/>
                </a:solidFill>
                <a:latin typeface="+mn-lt"/>
                <a:ea typeface="+mn-ea"/>
                <a:cs typeface="+mn-cs"/>
                <a:sym typeface="Calibri"/>
              </a:defRPr>
            </a:pPr>
            <a:r>
              <a:t>“Awesome Publisher” participates in the WAYF Cloud</a:t>
            </a:r>
          </a:p>
        </p:txBody>
      </p:sp>
      <p:sp>
        <p:nvSpPr>
          <p:cNvPr id="215" name="This is Lisa’s first time at the “Awesome Publisher”…"/>
          <p:cNvSpPr txBox="1"/>
          <p:nvPr/>
        </p:nvSpPr>
        <p:spPr>
          <a:xfrm>
            <a:off x="1030647" y="4384800"/>
            <a:ext cx="7844706" cy="11638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lvl="1" indent="-285750" defTabSz="457200">
              <a:lnSpc>
                <a:spcPct val="88000"/>
              </a:lnSpc>
              <a:spcBef>
                <a:spcPts val="400"/>
              </a:spcBef>
              <a:buClr>
                <a:srgbClr val="376092"/>
              </a:buClr>
              <a:buSzPct val="150000"/>
              <a:buFont typeface="Arial"/>
              <a:buChar char="✴"/>
              <a:defRPr>
                <a:solidFill>
                  <a:srgbClr val="404040"/>
                </a:solidFill>
                <a:latin typeface="+mn-lt"/>
                <a:ea typeface="+mn-ea"/>
                <a:cs typeface="+mn-cs"/>
                <a:sym typeface="Calibri"/>
              </a:defRPr>
            </a:pPr>
            <a:r>
              <a:t>This is Lisa’s </a:t>
            </a:r>
            <a:r>
              <a:rPr u="sng"/>
              <a:t>first time</a:t>
            </a:r>
            <a:r>
              <a:t> at the “Awesome Publisher”</a:t>
            </a:r>
          </a:p>
          <a:p>
            <a:pPr marL="285750" lvl="1" indent="-285750" defTabSz="457200">
              <a:lnSpc>
                <a:spcPct val="88000"/>
              </a:lnSpc>
              <a:spcBef>
                <a:spcPts val="400"/>
              </a:spcBef>
              <a:buClr>
                <a:srgbClr val="376092"/>
              </a:buClr>
              <a:buSzPct val="150000"/>
              <a:buFont typeface="Arial"/>
              <a:buChar char="✴"/>
              <a:defRPr>
                <a:solidFill>
                  <a:srgbClr val="404040"/>
                </a:solidFill>
                <a:latin typeface="+mn-lt"/>
                <a:ea typeface="+mn-ea"/>
                <a:cs typeface="+mn-cs"/>
                <a:sym typeface="Calibri"/>
              </a:defRPr>
            </a:pPr>
            <a:endParaRPr/>
          </a:p>
          <a:p>
            <a:pPr marL="285750" lvl="1" indent="-285750" defTabSz="457200">
              <a:lnSpc>
                <a:spcPct val="88000"/>
              </a:lnSpc>
              <a:spcBef>
                <a:spcPts val="400"/>
              </a:spcBef>
              <a:buClr>
                <a:srgbClr val="376092"/>
              </a:buClr>
              <a:buSzPct val="150000"/>
              <a:buFont typeface="Arial"/>
              <a:buChar char="✴"/>
              <a:defRPr>
                <a:solidFill>
                  <a:srgbClr val="404040"/>
                </a:solidFill>
                <a:latin typeface="+mn-lt"/>
                <a:ea typeface="+mn-ea"/>
                <a:cs typeface="+mn-cs"/>
                <a:sym typeface="Calibri"/>
              </a:defRPr>
            </a:pPr>
            <a:r>
              <a:t>Lisa has visited other publisher sites in the past with her Institutional credentials</a:t>
            </a:r>
          </a:p>
        </p:txBody>
      </p:sp>
    </p:spTree>
    <p:extLst>
      <p:ext uri="{BB962C8B-B14F-4D97-AF65-F5344CB8AC3E}">
        <p14:creationId xmlns:p14="http://schemas.microsoft.com/office/powerpoint/2010/main" val="1443159603"/>
      </p:ext>
    </p:extLst>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ilot Objectives"/>
          <p:cNvSpPr txBox="1">
            <a:spLocks noGrp="1"/>
          </p:cNvSpPr>
          <p:nvPr>
            <p:ph type="title"/>
          </p:nvPr>
        </p:nvSpPr>
        <p:spPr>
          <a:prstGeom prst="rect">
            <a:avLst/>
          </a:prstGeom>
        </p:spPr>
        <p:txBody>
          <a:bodyPr/>
          <a:lstStyle/>
          <a:p>
            <a:r>
              <a:t>Main Use Case</a:t>
            </a:r>
          </a:p>
        </p:txBody>
      </p:sp>
      <p:pic>
        <p:nvPicPr>
          <p:cNvPr id="219" name="Picture 7" descr="Picture 7"/>
          <p:cNvPicPr>
            <a:picLocks noChangeAspect="1"/>
          </p:cNvPicPr>
          <p:nvPr/>
        </p:nvPicPr>
        <p:blipFill>
          <a:blip r:embed="rId2">
            <a:extLst/>
          </a:blip>
          <a:stretch>
            <a:fillRect/>
          </a:stretch>
        </p:blipFill>
        <p:spPr>
          <a:xfrm>
            <a:off x="399504" y="2549032"/>
            <a:ext cx="2011682" cy="1596773"/>
          </a:xfrm>
          <a:prstGeom prst="rect">
            <a:avLst/>
          </a:prstGeom>
          <a:ln w="12700">
            <a:miter lim="400000"/>
          </a:ln>
        </p:spPr>
      </p:pic>
      <p:sp>
        <p:nvSpPr>
          <p:cNvPr id="220" name="Lisa can login to her university with a single click"/>
          <p:cNvSpPr txBox="1"/>
          <p:nvPr/>
        </p:nvSpPr>
        <p:spPr>
          <a:xfrm>
            <a:off x="2506739" y="2388248"/>
            <a:ext cx="6050839" cy="599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lnSpc>
                <a:spcPct val="88000"/>
              </a:lnSpc>
              <a:spcBef>
                <a:spcPts val="500"/>
              </a:spcBef>
              <a:defRPr sz="2100">
                <a:solidFill>
                  <a:srgbClr val="404040"/>
                </a:solidFill>
                <a:latin typeface="+mn-lt"/>
                <a:ea typeface="+mn-ea"/>
                <a:cs typeface="+mn-cs"/>
                <a:sym typeface="Calibri"/>
              </a:defRPr>
            </a:pPr>
            <a:r>
              <a:t>Lisa</a:t>
            </a:r>
            <a:r>
              <a:rPr sz="3400"/>
              <a:t> </a:t>
            </a:r>
            <a:r>
              <a:t>can login to her university with a single click</a:t>
            </a:r>
          </a:p>
        </p:txBody>
      </p:sp>
      <p:sp>
        <p:nvSpPr>
          <p:cNvPr id="221" name="“Awesome Publisher” retrieves from the WAYF Cloud information for Lisa’s Institutional Membership based on Lisa’s past history at other publishers sites"/>
          <p:cNvSpPr txBox="1"/>
          <p:nvPr/>
        </p:nvSpPr>
        <p:spPr>
          <a:xfrm>
            <a:off x="67898" y="1555051"/>
            <a:ext cx="8403505" cy="59283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defTabSz="457200">
              <a:lnSpc>
                <a:spcPct val="88000"/>
              </a:lnSpc>
              <a:spcBef>
                <a:spcPts val="400"/>
              </a:spcBef>
              <a:defRPr>
                <a:solidFill>
                  <a:srgbClr val="404040"/>
                </a:solidFill>
                <a:latin typeface="+mn-lt"/>
                <a:ea typeface="+mn-ea"/>
                <a:cs typeface="+mn-cs"/>
                <a:sym typeface="Calibri"/>
              </a:defRPr>
            </a:pPr>
            <a:r>
              <a:t>“Awesome Publisher” retrieves from the WAYF Cloud information for Lisa’s Institutional Membership based on Lisa’s past history at other publishers sites</a:t>
            </a:r>
          </a:p>
        </p:txBody>
      </p:sp>
      <p:sp>
        <p:nvSpPr>
          <p:cNvPr id="222" name="Assuming there is an ongoing session with that institution Lisa doesn’t even face another login screen"/>
          <p:cNvSpPr txBox="1"/>
          <p:nvPr/>
        </p:nvSpPr>
        <p:spPr>
          <a:xfrm>
            <a:off x="226717" y="5934500"/>
            <a:ext cx="8085867" cy="59283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25400" defTabSz="457200">
              <a:lnSpc>
                <a:spcPct val="88000"/>
              </a:lnSpc>
              <a:spcBef>
                <a:spcPts val="400"/>
              </a:spcBef>
              <a:defRPr>
                <a:solidFill>
                  <a:srgbClr val="404040"/>
                </a:solidFill>
                <a:latin typeface="+mn-lt"/>
                <a:ea typeface="+mn-ea"/>
                <a:cs typeface="+mn-cs"/>
                <a:sym typeface="Calibri"/>
              </a:defRPr>
            </a:pPr>
            <a:r>
              <a:t>Assuming there is an ongoing session with that institution</a:t>
            </a:r>
            <a:br/>
            <a:r>
              <a:t>Lisa doesn’t even face another login screen </a:t>
            </a:r>
          </a:p>
        </p:txBody>
      </p:sp>
      <p:pic>
        <p:nvPicPr>
          <p:cNvPr id="223" name="Screen Shot 2017-06-30 at 14.06.14.png" descr="Screen Shot 2017-06-30 at 14.06.14.png"/>
          <p:cNvPicPr>
            <a:picLocks noChangeAspect="1"/>
          </p:cNvPicPr>
          <p:nvPr/>
        </p:nvPicPr>
        <p:blipFill>
          <a:blip r:embed="rId3">
            <a:extLst/>
          </a:blip>
          <a:stretch>
            <a:fillRect/>
          </a:stretch>
        </p:blipFill>
        <p:spPr>
          <a:xfrm>
            <a:off x="3239390" y="3036287"/>
            <a:ext cx="5196726" cy="2750432"/>
          </a:xfrm>
          <a:prstGeom prst="rect">
            <a:avLst/>
          </a:prstGeom>
          <a:ln w="12700">
            <a:miter lim="400000"/>
          </a:ln>
        </p:spPr>
      </p:pic>
    </p:spTree>
    <p:extLst>
      <p:ext uri="{BB962C8B-B14F-4D97-AF65-F5344CB8AC3E}">
        <p14:creationId xmlns:p14="http://schemas.microsoft.com/office/powerpoint/2010/main" val="3086159703"/>
      </p:ext>
    </p:extLst>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Pilot Objectives"/>
          <p:cNvSpPr txBox="1">
            <a:spLocks noGrp="1"/>
          </p:cNvSpPr>
          <p:nvPr>
            <p:ph type="title"/>
          </p:nvPr>
        </p:nvSpPr>
        <p:spPr>
          <a:prstGeom prst="rect">
            <a:avLst/>
          </a:prstGeom>
        </p:spPr>
        <p:txBody>
          <a:bodyPr/>
          <a:lstStyle/>
          <a:p>
            <a:r>
              <a:t>Detailed Use Case</a:t>
            </a:r>
          </a:p>
        </p:txBody>
      </p:sp>
      <p:pic>
        <p:nvPicPr>
          <p:cNvPr id="227" name="Picture 7" descr="Picture 7"/>
          <p:cNvPicPr>
            <a:picLocks noChangeAspect="1"/>
          </p:cNvPicPr>
          <p:nvPr/>
        </p:nvPicPr>
        <p:blipFill>
          <a:blip r:embed="rId2">
            <a:extLst/>
          </a:blip>
          <a:stretch>
            <a:fillRect/>
          </a:stretch>
        </p:blipFill>
        <p:spPr>
          <a:xfrm>
            <a:off x="455634" y="1698132"/>
            <a:ext cx="2011682" cy="1596773"/>
          </a:xfrm>
          <a:prstGeom prst="rect">
            <a:avLst/>
          </a:prstGeom>
          <a:ln w="12700">
            <a:miter lim="400000"/>
          </a:ln>
        </p:spPr>
      </p:pic>
      <p:sp>
        <p:nvSpPr>
          <p:cNvPr id="228" name="Lisa, a college student is currently off campus, at her local coffee shop, looking for articles for her research paper.  She finds a paper of interest from Publisher A, a participant in the WAYF-Cloud program"/>
          <p:cNvSpPr txBox="1"/>
          <p:nvPr/>
        </p:nvSpPr>
        <p:spPr>
          <a:xfrm>
            <a:off x="2481962" y="1677048"/>
            <a:ext cx="6968405" cy="13182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defTabSz="457200">
              <a:lnSpc>
                <a:spcPct val="120000"/>
              </a:lnSpc>
              <a:spcBef>
                <a:spcPts val="400"/>
              </a:spcBef>
              <a:defRPr>
                <a:solidFill>
                  <a:srgbClr val="404040"/>
                </a:solidFill>
                <a:latin typeface="+mn-lt"/>
                <a:ea typeface="+mn-ea"/>
                <a:cs typeface="+mn-cs"/>
                <a:sym typeface="Calibri"/>
              </a:defRPr>
            </a:pPr>
            <a:r>
              <a:t>Lisa, a college student is currently off campus, at her local coffee shop, looking for articles for her research paper.  She finds a paper of interest from</a:t>
            </a:r>
            <a:r>
              <a:rPr b="1"/>
              <a:t> Publisher A</a:t>
            </a:r>
            <a:r>
              <a:t>, a participant in the WAYF-Cloud program</a:t>
            </a:r>
          </a:p>
        </p:txBody>
      </p:sp>
      <p:pic>
        <p:nvPicPr>
          <p:cNvPr id="229" name="Picture 2" descr="Picture 2"/>
          <p:cNvPicPr>
            <a:picLocks noChangeAspect="1"/>
          </p:cNvPicPr>
          <p:nvPr/>
        </p:nvPicPr>
        <p:blipFill>
          <a:blip r:embed="rId3">
            <a:extLst/>
          </a:blip>
          <a:stretch>
            <a:fillRect/>
          </a:stretch>
        </p:blipFill>
        <p:spPr>
          <a:xfrm>
            <a:off x="420749" y="3498936"/>
            <a:ext cx="3713555" cy="3040404"/>
          </a:xfrm>
          <a:prstGeom prst="rect">
            <a:avLst/>
          </a:prstGeom>
          <a:ln>
            <a:solidFill>
              <a:srgbClr val="024C90"/>
            </a:solidFill>
            <a:miter/>
          </a:ln>
          <a:effectLst>
            <a:outerShdw blurRad="38100" dist="38100" dir="2400000" rotWithShape="0">
              <a:srgbClr val="000000">
                <a:alpha val="43137"/>
              </a:srgbClr>
            </a:outerShdw>
          </a:effectLst>
        </p:spPr>
      </p:pic>
      <p:pic>
        <p:nvPicPr>
          <p:cNvPr id="230" name="Picture 3" descr="Picture 3"/>
          <p:cNvPicPr>
            <a:picLocks noChangeAspect="1"/>
          </p:cNvPicPr>
          <p:nvPr/>
        </p:nvPicPr>
        <p:blipFill>
          <a:blip r:embed="rId4">
            <a:extLst/>
          </a:blip>
          <a:stretch>
            <a:fillRect/>
          </a:stretch>
        </p:blipFill>
        <p:spPr>
          <a:xfrm>
            <a:off x="3129875" y="4702354"/>
            <a:ext cx="880257" cy="811367"/>
          </a:xfrm>
          <a:prstGeom prst="rect">
            <a:avLst/>
          </a:prstGeom>
          <a:ln w="12700">
            <a:miter lim="400000"/>
          </a:ln>
        </p:spPr>
      </p:pic>
      <p:sp>
        <p:nvSpPr>
          <p:cNvPr id="231" name="Rectangle 1"/>
          <p:cNvSpPr/>
          <p:nvPr/>
        </p:nvSpPr>
        <p:spPr>
          <a:xfrm>
            <a:off x="1367754" y="3407238"/>
            <a:ext cx="1819545" cy="342901"/>
          </a:xfrm>
          <a:prstGeom prst="rect">
            <a:avLst/>
          </a:prstGeom>
          <a:solidFill>
            <a:srgbClr val="0070C0"/>
          </a:solidFill>
          <a:ln w="25400">
            <a:solidFill>
              <a:srgbClr val="0365C0"/>
            </a:solidFill>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1400">
                <a:solidFill>
                  <a:srgbClr val="FFFFFF"/>
                </a:solidFill>
              </a:defRPr>
            </a:lvl1pPr>
          </a:lstStyle>
          <a:p>
            <a:r>
              <a:t>Publisher A</a:t>
            </a:r>
          </a:p>
        </p:txBody>
      </p:sp>
      <p:sp>
        <p:nvSpPr>
          <p:cNvPr id="232" name="Since she is not in IP range nor currently logged into her college network, Lisa receives the dreaded “Access denied” message."/>
          <p:cNvSpPr txBox="1"/>
          <p:nvPr/>
        </p:nvSpPr>
        <p:spPr>
          <a:xfrm>
            <a:off x="5136262" y="3883983"/>
            <a:ext cx="3831505" cy="13182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defTabSz="457200">
              <a:lnSpc>
                <a:spcPct val="120000"/>
              </a:lnSpc>
              <a:spcBef>
                <a:spcPts val="400"/>
              </a:spcBef>
              <a:defRPr>
                <a:solidFill>
                  <a:srgbClr val="404040"/>
                </a:solidFill>
                <a:latin typeface="+mn-lt"/>
                <a:ea typeface="+mn-ea"/>
                <a:cs typeface="+mn-cs"/>
                <a:sym typeface="Calibri"/>
              </a:defRPr>
            </a:pPr>
            <a:r>
              <a:t>Since she is not in IP range nor currently logged into her college network, Lisa receives the dreaded “Access denied” message.</a:t>
            </a:r>
          </a:p>
        </p:txBody>
      </p:sp>
    </p:spTree>
    <p:extLst>
      <p:ext uri="{BB962C8B-B14F-4D97-AF65-F5344CB8AC3E}">
        <p14:creationId xmlns:p14="http://schemas.microsoft.com/office/powerpoint/2010/main" val="1912286674"/>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30"/>
                                        </p:tgtEl>
                                        <p:attrNameLst>
                                          <p:attrName>style.visibility</p:attrName>
                                        </p:attrNameLst>
                                      </p:cBhvr>
                                      <p:to>
                                        <p:strVal val="visible"/>
                                      </p:to>
                                    </p:set>
                                    <p:animEffect transition="in" filter="dissolve">
                                      <p:cBhvr>
                                        <p:cTn id="7"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Picture 7" descr="Picture 7"/>
          <p:cNvPicPr>
            <a:picLocks noChangeAspect="1"/>
          </p:cNvPicPr>
          <p:nvPr/>
        </p:nvPicPr>
        <p:blipFill>
          <a:blip r:embed="rId2">
            <a:extLst/>
          </a:blip>
          <a:srcRect t="14286" b="19999"/>
          <a:stretch>
            <a:fillRect/>
          </a:stretch>
        </p:blipFill>
        <p:spPr>
          <a:xfrm>
            <a:off x="310735" y="4390690"/>
            <a:ext cx="1895063" cy="1188722"/>
          </a:xfrm>
          <a:prstGeom prst="rect">
            <a:avLst/>
          </a:prstGeom>
          <a:ln w="12700">
            <a:miter lim="400000"/>
          </a:ln>
        </p:spPr>
      </p:pic>
      <p:pic>
        <p:nvPicPr>
          <p:cNvPr id="235" name="Picture 8" descr="Picture 8"/>
          <p:cNvPicPr>
            <a:picLocks noChangeAspect="1"/>
          </p:cNvPicPr>
          <p:nvPr/>
        </p:nvPicPr>
        <p:blipFill>
          <a:blip r:embed="rId3">
            <a:extLst/>
          </a:blip>
          <a:srcRect t="12853" b="17428"/>
          <a:stretch>
            <a:fillRect/>
          </a:stretch>
        </p:blipFill>
        <p:spPr>
          <a:xfrm>
            <a:off x="4164167" y="3445344"/>
            <a:ext cx="1350363" cy="1188563"/>
          </a:xfrm>
          <a:prstGeom prst="rect">
            <a:avLst/>
          </a:prstGeom>
          <a:ln w="12700">
            <a:miter lim="400000"/>
          </a:ln>
        </p:spPr>
      </p:pic>
      <p:sp>
        <p:nvSpPr>
          <p:cNvPr id="236" name="Pilot Objectives"/>
          <p:cNvSpPr txBox="1">
            <a:spLocks noGrp="1"/>
          </p:cNvSpPr>
          <p:nvPr>
            <p:ph type="title"/>
          </p:nvPr>
        </p:nvSpPr>
        <p:spPr>
          <a:prstGeom prst="rect">
            <a:avLst/>
          </a:prstGeom>
        </p:spPr>
        <p:txBody>
          <a:bodyPr/>
          <a:lstStyle/>
          <a:p>
            <a:r>
              <a:t>Detailed Use Case</a:t>
            </a:r>
          </a:p>
        </p:txBody>
      </p:sp>
      <p:pic>
        <p:nvPicPr>
          <p:cNvPr id="238" name="Picture 7" descr="Picture 7"/>
          <p:cNvPicPr>
            <a:picLocks noChangeAspect="1"/>
          </p:cNvPicPr>
          <p:nvPr/>
        </p:nvPicPr>
        <p:blipFill>
          <a:blip r:embed="rId4">
            <a:extLst/>
          </a:blip>
          <a:stretch>
            <a:fillRect/>
          </a:stretch>
        </p:blipFill>
        <p:spPr>
          <a:xfrm>
            <a:off x="455634" y="1698132"/>
            <a:ext cx="2011682" cy="1596773"/>
          </a:xfrm>
          <a:prstGeom prst="rect">
            <a:avLst/>
          </a:prstGeom>
          <a:ln w="12700">
            <a:miter lim="400000"/>
          </a:ln>
        </p:spPr>
      </p:pic>
      <p:sp>
        <p:nvSpPr>
          <p:cNvPr id="239" name="Publisher A creates a unique ID (PUB ID) to identify this device."/>
          <p:cNvSpPr txBox="1"/>
          <p:nvPr/>
        </p:nvSpPr>
        <p:spPr>
          <a:xfrm>
            <a:off x="2494662" y="1664348"/>
            <a:ext cx="6968405" cy="3143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342900" indent="-342900" defTabSz="584200">
              <a:buSzPct val="100000"/>
              <a:buFont typeface="Arial"/>
              <a:buChar char="•"/>
              <a:defRPr sz="1600">
                <a:latin typeface="Helvetica Neue"/>
                <a:ea typeface="Helvetica Neue"/>
                <a:cs typeface="Helvetica Neue"/>
                <a:sym typeface="Helvetica Neue"/>
              </a:defRPr>
            </a:lvl1pPr>
          </a:lstStyle>
          <a:p>
            <a:r>
              <a:t>Publisher A creates a unique ID (PUB ID) to identify this device.  </a:t>
            </a:r>
          </a:p>
        </p:txBody>
      </p:sp>
      <p:pic>
        <p:nvPicPr>
          <p:cNvPr id="240" name="Picture 9" descr="Picture 9"/>
          <p:cNvPicPr>
            <a:picLocks noChangeAspect="1"/>
          </p:cNvPicPr>
          <p:nvPr/>
        </p:nvPicPr>
        <p:blipFill>
          <a:blip r:embed="rId5">
            <a:extLst/>
          </a:blip>
          <a:stretch>
            <a:fillRect/>
          </a:stretch>
        </p:blipFill>
        <p:spPr>
          <a:xfrm>
            <a:off x="7231168" y="3741796"/>
            <a:ext cx="2320069" cy="1553431"/>
          </a:xfrm>
          <a:prstGeom prst="rect">
            <a:avLst/>
          </a:prstGeom>
          <a:ln w="12700">
            <a:miter lim="400000"/>
          </a:ln>
        </p:spPr>
      </p:pic>
      <p:sp>
        <p:nvSpPr>
          <p:cNvPr id="241" name="Rectangle 34"/>
          <p:cNvSpPr/>
          <p:nvPr/>
        </p:nvSpPr>
        <p:spPr>
          <a:xfrm>
            <a:off x="7819703" y="3987125"/>
            <a:ext cx="1168402" cy="558801"/>
          </a:xfrm>
          <a:prstGeom prst="rect">
            <a:avLst/>
          </a:prstGeom>
          <a:solidFill>
            <a:srgbClr val="000000"/>
          </a:solidFill>
          <a:ln w="25400">
            <a:solidFill>
              <a:srgbClr val="000000"/>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400" b="1">
                <a:solidFill>
                  <a:srgbClr val="FFFFFF"/>
                </a:solidFill>
              </a:defRPr>
            </a:pPr>
            <a:r>
              <a:t>LISA’S</a:t>
            </a:r>
          </a:p>
          <a:p>
            <a:pPr algn="ctr" defTabSz="584200">
              <a:defRPr sz="1400" b="1">
                <a:solidFill>
                  <a:srgbClr val="FFFFFF"/>
                </a:solidFill>
              </a:defRPr>
            </a:pPr>
            <a:r>
              <a:t>COMPUTER</a:t>
            </a:r>
          </a:p>
        </p:txBody>
      </p:sp>
      <p:grpSp>
        <p:nvGrpSpPr>
          <p:cNvPr id="244" name="Publisher A ID"/>
          <p:cNvGrpSpPr/>
          <p:nvPr/>
        </p:nvGrpSpPr>
        <p:grpSpPr>
          <a:xfrm>
            <a:off x="634672" y="5685682"/>
            <a:ext cx="1450405" cy="421848"/>
            <a:chOff x="0" y="0"/>
            <a:chExt cx="1450403" cy="421847"/>
          </a:xfrm>
        </p:grpSpPr>
        <p:sp>
          <p:nvSpPr>
            <p:cNvPr id="242"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243"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sp>
        <p:nvSpPr>
          <p:cNvPr id="245" name="Rectangle 11"/>
          <p:cNvSpPr txBox="1"/>
          <p:nvPr/>
        </p:nvSpPr>
        <p:spPr>
          <a:xfrm>
            <a:off x="612314" y="3963463"/>
            <a:ext cx="16983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Publisher A</a:t>
            </a:r>
          </a:p>
        </p:txBody>
      </p:sp>
      <p:sp>
        <p:nvSpPr>
          <p:cNvPr id="246" name="Rectangle 12"/>
          <p:cNvSpPr txBox="1"/>
          <p:nvPr/>
        </p:nvSpPr>
        <p:spPr>
          <a:xfrm>
            <a:off x="3605012" y="3251199"/>
            <a:ext cx="1875143"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WAYF Cloud</a:t>
            </a:r>
          </a:p>
        </p:txBody>
      </p:sp>
      <p:sp>
        <p:nvSpPr>
          <p:cNvPr id="247" name="Straight Arrow Connector 33"/>
          <p:cNvSpPr/>
          <p:nvPr/>
        </p:nvSpPr>
        <p:spPr>
          <a:xfrm flipH="1" flipV="1">
            <a:off x="2261958" y="5896602"/>
            <a:ext cx="709843" cy="3"/>
          </a:xfrm>
          <a:prstGeom prst="line">
            <a:avLst/>
          </a:prstGeom>
          <a:ln w="50800">
            <a:solidFill>
              <a:srgbClr val="0365C0"/>
            </a:solidFill>
            <a:tailEnd type="triangle"/>
          </a:ln>
        </p:spPr>
        <p:txBody>
          <a:bodyPr lIns="45718" tIns="45718" rIns="45718" bIns="45718"/>
          <a:lstStyle/>
          <a:p>
            <a:endParaRPr/>
          </a:p>
        </p:txBody>
      </p:sp>
    </p:spTree>
    <p:extLst>
      <p:ext uri="{BB962C8B-B14F-4D97-AF65-F5344CB8AC3E}">
        <p14:creationId xmlns:p14="http://schemas.microsoft.com/office/powerpoint/2010/main" val="895237831"/>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247"/>
                                        </p:tgtEl>
                                        <p:attrNameLst>
                                          <p:attrName>style.visibility</p:attrName>
                                        </p:attrNameLst>
                                      </p:cBhvr>
                                      <p:to>
                                        <p:strVal val="visible"/>
                                      </p:to>
                                    </p:set>
                                    <p:animEffect transition="in" filter="wipe(right)">
                                      <p:cBhvr>
                                        <p:cTn id="7"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7" descr="Picture 7"/>
          <p:cNvPicPr>
            <a:picLocks noChangeAspect="1"/>
          </p:cNvPicPr>
          <p:nvPr/>
        </p:nvPicPr>
        <p:blipFill>
          <a:blip r:embed="rId2">
            <a:extLst/>
          </a:blip>
          <a:srcRect t="14286" b="19999"/>
          <a:stretch>
            <a:fillRect/>
          </a:stretch>
        </p:blipFill>
        <p:spPr>
          <a:xfrm>
            <a:off x="310735" y="4390690"/>
            <a:ext cx="1895063" cy="1188722"/>
          </a:xfrm>
          <a:prstGeom prst="rect">
            <a:avLst/>
          </a:prstGeom>
          <a:ln w="12700">
            <a:miter lim="400000"/>
          </a:ln>
        </p:spPr>
      </p:pic>
      <p:pic>
        <p:nvPicPr>
          <p:cNvPr id="250" name="Picture 8" descr="Picture 8"/>
          <p:cNvPicPr>
            <a:picLocks noChangeAspect="1"/>
          </p:cNvPicPr>
          <p:nvPr/>
        </p:nvPicPr>
        <p:blipFill>
          <a:blip r:embed="rId3">
            <a:extLst/>
          </a:blip>
          <a:srcRect t="12853" b="17429"/>
          <a:stretch>
            <a:fillRect/>
          </a:stretch>
        </p:blipFill>
        <p:spPr>
          <a:xfrm>
            <a:off x="4164167" y="3445343"/>
            <a:ext cx="1350363" cy="1188564"/>
          </a:xfrm>
          <a:prstGeom prst="rect">
            <a:avLst/>
          </a:prstGeom>
          <a:ln w="12700">
            <a:miter lim="400000"/>
          </a:ln>
        </p:spPr>
      </p:pic>
      <p:sp>
        <p:nvSpPr>
          <p:cNvPr id="251" name="Straight Arrow Connector 33"/>
          <p:cNvSpPr/>
          <p:nvPr/>
        </p:nvSpPr>
        <p:spPr>
          <a:xfrm>
            <a:off x="1855410" y="4606375"/>
            <a:ext cx="2437929" cy="2"/>
          </a:xfrm>
          <a:prstGeom prst="line">
            <a:avLst/>
          </a:prstGeom>
          <a:ln w="50800">
            <a:solidFill>
              <a:schemeClr val="accent3">
                <a:satOff val="-6373"/>
                <a:lumOff val="-10823"/>
              </a:schemeClr>
            </a:solidFill>
            <a:tailEnd type="triangle"/>
          </a:ln>
        </p:spPr>
        <p:txBody>
          <a:bodyPr lIns="45718" tIns="45718" rIns="45718" bIns="45718"/>
          <a:lstStyle/>
          <a:p>
            <a:endParaRPr/>
          </a:p>
        </p:txBody>
      </p:sp>
      <p:sp>
        <p:nvSpPr>
          <p:cNvPr id="252" name="Pilot Objectives"/>
          <p:cNvSpPr txBox="1">
            <a:spLocks noGrp="1"/>
          </p:cNvSpPr>
          <p:nvPr>
            <p:ph type="title"/>
          </p:nvPr>
        </p:nvSpPr>
        <p:spPr>
          <a:prstGeom prst="rect">
            <a:avLst/>
          </a:prstGeom>
        </p:spPr>
        <p:txBody>
          <a:bodyPr/>
          <a:lstStyle/>
          <a:p>
            <a:r>
              <a:t>Detailed Use Case</a:t>
            </a:r>
          </a:p>
        </p:txBody>
      </p:sp>
      <p:pic>
        <p:nvPicPr>
          <p:cNvPr id="254" name="Picture 7" descr="Picture 7"/>
          <p:cNvPicPr>
            <a:picLocks noChangeAspect="1"/>
          </p:cNvPicPr>
          <p:nvPr/>
        </p:nvPicPr>
        <p:blipFill>
          <a:blip r:embed="rId4">
            <a:extLst/>
          </a:blip>
          <a:stretch>
            <a:fillRect/>
          </a:stretch>
        </p:blipFill>
        <p:spPr>
          <a:xfrm>
            <a:off x="455634" y="1698132"/>
            <a:ext cx="2011682" cy="1596773"/>
          </a:xfrm>
          <a:prstGeom prst="rect">
            <a:avLst/>
          </a:prstGeom>
          <a:ln w="12700">
            <a:miter lim="400000"/>
          </a:ln>
        </p:spPr>
      </p:pic>
      <p:pic>
        <p:nvPicPr>
          <p:cNvPr id="255" name="Picture 9" descr="Picture 9"/>
          <p:cNvPicPr>
            <a:picLocks noChangeAspect="1"/>
          </p:cNvPicPr>
          <p:nvPr/>
        </p:nvPicPr>
        <p:blipFill>
          <a:blip r:embed="rId5">
            <a:extLst/>
          </a:blip>
          <a:stretch>
            <a:fillRect/>
          </a:stretch>
        </p:blipFill>
        <p:spPr>
          <a:xfrm>
            <a:off x="7231168" y="3741796"/>
            <a:ext cx="2320070" cy="1553431"/>
          </a:xfrm>
          <a:prstGeom prst="rect">
            <a:avLst/>
          </a:prstGeom>
          <a:ln w="12700">
            <a:miter lim="400000"/>
          </a:ln>
        </p:spPr>
      </p:pic>
      <p:sp>
        <p:nvSpPr>
          <p:cNvPr id="256" name="Rectangle 34"/>
          <p:cNvSpPr/>
          <p:nvPr/>
        </p:nvSpPr>
        <p:spPr>
          <a:xfrm>
            <a:off x="7819703" y="3987125"/>
            <a:ext cx="1168402" cy="558801"/>
          </a:xfrm>
          <a:prstGeom prst="rect">
            <a:avLst/>
          </a:prstGeom>
          <a:solidFill>
            <a:srgbClr val="000000"/>
          </a:solidFill>
          <a:ln w="25400">
            <a:solidFill>
              <a:srgbClr val="000000"/>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400" b="1">
                <a:solidFill>
                  <a:srgbClr val="FFFFFF"/>
                </a:solidFill>
              </a:defRPr>
            </a:pPr>
            <a:r>
              <a:t>LISA’S</a:t>
            </a:r>
          </a:p>
          <a:p>
            <a:pPr algn="ctr" defTabSz="584200">
              <a:defRPr sz="1400" b="1">
                <a:solidFill>
                  <a:srgbClr val="FFFFFF"/>
                </a:solidFill>
              </a:defRPr>
            </a:pPr>
            <a:r>
              <a:t>COMPUTER</a:t>
            </a:r>
          </a:p>
        </p:txBody>
      </p:sp>
      <p:grpSp>
        <p:nvGrpSpPr>
          <p:cNvPr id="259" name="Publisher A ID"/>
          <p:cNvGrpSpPr/>
          <p:nvPr/>
        </p:nvGrpSpPr>
        <p:grpSpPr>
          <a:xfrm>
            <a:off x="634672" y="5685682"/>
            <a:ext cx="1450405" cy="421848"/>
            <a:chOff x="0" y="0"/>
            <a:chExt cx="1450403" cy="421847"/>
          </a:xfrm>
        </p:grpSpPr>
        <p:sp>
          <p:nvSpPr>
            <p:cNvPr id="257"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258"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262" name="WAYF API"/>
          <p:cNvGrpSpPr/>
          <p:nvPr/>
        </p:nvGrpSpPr>
        <p:grpSpPr>
          <a:xfrm>
            <a:off x="2349173" y="4395454"/>
            <a:ext cx="1450404" cy="421848"/>
            <a:chOff x="0" y="0"/>
            <a:chExt cx="1450403" cy="421847"/>
          </a:xfrm>
        </p:grpSpPr>
        <p:sp>
          <p:nvSpPr>
            <p:cNvPr id="260" name="Rectangle"/>
            <p:cNvSpPr/>
            <p:nvPr/>
          </p:nvSpPr>
          <p:spPr>
            <a:xfrm>
              <a:off x="-1" y="-1"/>
              <a:ext cx="1450405" cy="421849"/>
            </a:xfrm>
            <a:prstGeom prst="rect">
              <a:avLst/>
            </a:prstGeom>
            <a:solidFill>
              <a:schemeClr val="accent3">
                <a:satOff val="-6373"/>
                <a:lumOff val="-10823"/>
              </a:schemeClr>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261" name="WAYF API"/>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API</a:t>
              </a:r>
            </a:p>
          </p:txBody>
        </p:sp>
      </p:grpSp>
      <p:grpSp>
        <p:nvGrpSpPr>
          <p:cNvPr id="265" name="Publisher A ID"/>
          <p:cNvGrpSpPr/>
          <p:nvPr/>
        </p:nvGrpSpPr>
        <p:grpSpPr>
          <a:xfrm>
            <a:off x="4274856" y="4504582"/>
            <a:ext cx="1450404" cy="421848"/>
            <a:chOff x="0" y="0"/>
            <a:chExt cx="1450403" cy="421847"/>
          </a:xfrm>
        </p:grpSpPr>
        <p:sp>
          <p:nvSpPr>
            <p:cNvPr id="263"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264"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sp>
        <p:nvSpPr>
          <p:cNvPr id="266" name="Rectangle 11"/>
          <p:cNvSpPr txBox="1"/>
          <p:nvPr/>
        </p:nvSpPr>
        <p:spPr>
          <a:xfrm>
            <a:off x="612314" y="3963463"/>
            <a:ext cx="16983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Publisher A</a:t>
            </a:r>
          </a:p>
        </p:txBody>
      </p:sp>
      <p:sp>
        <p:nvSpPr>
          <p:cNvPr id="267" name="Rectangle 12"/>
          <p:cNvSpPr txBox="1"/>
          <p:nvPr/>
        </p:nvSpPr>
        <p:spPr>
          <a:xfrm>
            <a:off x="3605012" y="3251199"/>
            <a:ext cx="1875143"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WAYF Cloud</a:t>
            </a:r>
          </a:p>
        </p:txBody>
      </p:sp>
      <p:sp>
        <p:nvSpPr>
          <p:cNvPr id="268" name="ID is sent by the publisher platform to the WAYF cloud using the WAYF API."/>
          <p:cNvSpPr txBox="1"/>
          <p:nvPr/>
        </p:nvSpPr>
        <p:spPr>
          <a:xfrm>
            <a:off x="2494662" y="1664348"/>
            <a:ext cx="6968405" cy="5429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342900" indent="-342900" defTabSz="584200">
              <a:buSzPct val="100000"/>
              <a:buFont typeface="Arial"/>
              <a:buChar char="•"/>
              <a:defRPr sz="1600">
                <a:latin typeface="Helvetica Neue"/>
                <a:ea typeface="Helvetica Neue"/>
                <a:cs typeface="Helvetica Neue"/>
                <a:sym typeface="Helvetica Neue"/>
              </a:defRPr>
            </a:lvl1pPr>
          </a:lstStyle>
          <a:p>
            <a:r>
              <a:t>ID is sent by the publisher platform to the WAYF cloud using the WAYF API.</a:t>
            </a:r>
          </a:p>
        </p:txBody>
      </p:sp>
    </p:spTree>
    <p:extLst>
      <p:ext uri="{BB962C8B-B14F-4D97-AF65-F5344CB8AC3E}">
        <p14:creationId xmlns:p14="http://schemas.microsoft.com/office/powerpoint/2010/main" val="2213726766"/>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51"/>
                                        </p:tgtEl>
                                        <p:attrNameLst>
                                          <p:attrName>style.visibility</p:attrName>
                                        </p:attrNameLst>
                                      </p:cBhvr>
                                      <p:to>
                                        <p:strVal val="visible"/>
                                      </p:to>
                                    </p:set>
                                    <p:animEffect transition="in" filter="wipe(left)">
                                      <p:cBhvr>
                                        <p:cTn id="7" dur="500"/>
                                        <p:tgtEl>
                                          <p:spTgt spid="251"/>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advAuto="0"/>
      <p:bldP spid="265"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Picture 7" descr="Picture 7"/>
          <p:cNvPicPr>
            <a:picLocks noChangeAspect="1"/>
          </p:cNvPicPr>
          <p:nvPr/>
        </p:nvPicPr>
        <p:blipFill>
          <a:blip r:embed="rId2">
            <a:extLst/>
          </a:blip>
          <a:srcRect t="14286" b="19999"/>
          <a:stretch>
            <a:fillRect/>
          </a:stretch>
        </p:blipFill>
        <p:spPr>
          <a:xfrm>
            <a:off x="310735" y="4390690"/>
            <a:ext cx="1895063" cy="1188722"/>
          </a:xfrm>
          <a:prstGeom prst="rect">
            <a:avLst/>
          </a:prstGeom>
          <a:ln w="12700">
            <a:miter lim="400000"/>
          </a:ln>
        </p:spPr>
      </p:pic>
      <p:pic>
        <p:nvPicPr>
          <p:cNvPr id="271" name="Picture 8" descr="Picture 8"/>
          <p:cNvPicPr>
            <a:picLocks noChangeAspect="1"/>
          </p:cNvPicPr>
          <p:nvPr/>
        </p:nvPicPr>
        <p:blipFill>
          <a:blip r:embed="rId3">
            <a:extLst/>
          </a:blip>
          <a:srcRect t="12853" b="17429"/>
          <a:stretch>
            <a:fillRect/>
          </a:stretch>
        </p:blipFill>
        <p:spPr>
          <a:xfrm>
            <a:off x="4164167" y="3445343"/>
            <a:ext cx="1350363" cy="1188564"/>
          </a:xfrm>
          <a:prstGeom prst="rect">
            <a:avLst/>
          </a:prstGeom>
          <a:ln w="12700">
            <a:miter lim="400000"/>
          </a:ln>
        </p:spPr>
      </p:pic>
      <p:sp>
        <p:nvSpPr>
          <p:cNvPr id="272" name="Pilot Objectives"/>
          <p:cNvSpPr txBox="1">
            <a:spLocks noGrp="1"/>
          </p:cNvSpPr>
          <p:nvPr>
            <p:ph type="title"/>
          </p:nvPr>
        </p:nvSpPr>
        <p:spPr>
          <a:prstGeom prst="rect">
            <a:avLst/>
          </a:prstGeom>
        </p:spPr>
        <p:txBody>
          <a:bodyPr/>
          <a:lstStyle/>
          <a:p>
            <a:r>
              <a:t>Detailed Use Case</a:t>
            </a:r>
          </a:p>
        </p:txBody>
      </p:sp>
      <p:pic>
        <p:nvPicPr>
          <p:cNvPr id="274" name="Picture 7" descr="Picture 7"/>
          <p:cNvPicPr>
            <a:picLocks noChangeAspect="1"/>
          </p:cNvPicPr>
          <p:nvPr/>
        </p:nvPicPr>
        <p:blipFill>
          <a:blip r:embed="rId4">
            <a:extLst/>
          </a:blip>
          <a:stretch>
            <a:fillRect/>
          </a:stretch>
        </p:blipFill>
        <p:spPr>
          <a:xfrm>
            <a:off x="455634" y="1698132"/>
            <a:ext cx="2011682" cy="1596773"/>
          </a:xfrm>
          <a:prstGeom prst="rect">
            <a:avLst/>
          </a:prstGeom>
          <a:ln w="12700">
            <a:miter lim="400000"/>
          </a:ln>
        </p:spPr>
      </p:pic>
      <p:pic>
        <p:nvPicPr>
          <p:cNvPr id="275" name="Picture 9" descr="Picture 9"/>
          <p:cNvPicPr>
            <a:picLocks noChangeAspect="1"/>
          </p:cNvPicPr>
          <p:nvPr/>
        </p:nvPicPr>
        <p:blipFill>
          <a:blip r:embed="rId5">
            <a:extLst/>
          </a:blip>
          <a:stretch>
            <a:fillRect/>
          </a:stretch>
        </p:blipFill>
        <p:spPr>
          <a:xfrm>
            <a:off x="7231168" y="3741796"/>
            <a:ext cx="2320070" cy="1553431"/>
          </a:xfrm>
          <a:prstGeom prst="rect">
            <a:avLst/>
          </a:prstGeom>
          <a:ln w="12700">
            <a:miter lim="400000"/>
          </a:ln>
        </p:spPr>
      </p:pic>
      <p:sp>
        <p:nvSpPr>
          <p:cNvPr id="276" name="Rectangle 34"/>
          <p:cNvSpPr/>
          <p:nvPr/>
        </p:nvSpPr>
        <p:spPr>
          <a:xfrm>
            <a:off x="7819703" y="3987125"/>
            <a:ext cx="1168402" cy="558801"/>
          </a:xfrm>
          <a:prstGeom prst="rect">
            <a:avLst/>
          </a:prstGeom>
          <a:solidFill>
            <a:srgbClr val="000000"/>
          </a:solidFill>
          <a:ln w="25400">
            <a:solidFill>
              <a:srgbClr val="000000"/>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400" b="1">
                <a:solidFill>
                  <a:srgbClr val="FFFFFF"/>
                </a:solidFill>
              </a:defRPr>
            </a:pPr>
            <a:r>
              <a:t>LISA’S</a:t>
            </a:r>
          </a:p>
          <a:p>
            <a:pPr algn="ctr" defTabSz="584200">
              <a:defRPr sz="1400" b="1">
                <a:solidFill>
                  <a:srgbClr val="FFFFFF"/>
                </a:solidFill>
              </a:defRPr>
            </a:pPr>
            <a:r>
              <a:t>COMPUTER</a:t>
            </a:r>
          </a:p>
        </p:txBody>
      </p:sp>
      <p:grpSp>
        <p:nvGrpSpPr>
          <p:cNvPr id="279" name="WAYF Widget"/>
          <p:cNvGrpSpPr/>
          <p:nvPr/>
        </p:nvGrpSpPr>
        <p:grpSpPr>
          <a:xfrm>
            <a:off x="634672" y="6122675"/>
            <a:ext cx="1450405" cy="421848"/>
            <a:chOff x="0" y="0"/>
            <a:chExt cx="1450403" cy="421847"/>
          </a:xfrm>
        </p:grpSpPr>
        <p:sp>
          <p:nvSpPr>
            <p:cNvPr id="277" name="Rectangle"/>
            <p:cNvSpPr/>
            <p:nvPr/>
          </p:nvSpPr>
          <p:spPr>
            <a:xfrm>
              <a:off x="-1" y="-1"/>
              <a:ext cx="1450405" cy="421849"/>
            </a:xfrm>
            <a:prstGeom prst="rect">
              <a:avLst/>
            </a:prstGeom>
            <a:solidFill>
              <a:srgbClr val="FF0000"/>
            </a:solidFill>
            <a:ln w="9525" cap="flat">
              <a:solidFill>
                <a:srgbClr val="FF0000"/>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278" name="WAYF Widget"/>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Widget</a:t>
              </a:r>
            </a:p>
          </p:txBody>
        </p:sp>
      </p:grpSp>
      <p:grpSp>
        <p:nvGrpSpPr>
          <p:cNvPr id="282" name="Publisher A ID"/>
          <p:cNvGrpSpPr/>
          <p:nvPr/>
        </p:nvGrpSpPr>
        <p:grpSpPr>
          <a:xfrm>
            <a:off x="634672" y="5685682"/>
            <a:ext cx="1450405" cy="421848"/>
            <a:chOff x="0" y="0"/>
            <a:chExt cx="1450403" cy="421847"/>
          </a:xfrm>
        </p:grpSpPr>
        <p:sp>
          <p:nvSpPr>
            <p:cNvPr id="280"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281"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285" name="Publisher A ID"/>
          <p:cNvGrpSpPr/>
          <p:nvPr/>
        </p:nvGrpSpPr>
        <p:grpSpPr>
          <a:xfrm>
            <a:off x="4274856" y="4504582"/>
            <a:ext cx="1450404" cy="421848"/>
            <a:chOff x="0" y="0"/>
            <a:chExt cx="1450403" cy="421847"/>
          </a:xfrm>
        </p:grpSpPr>
        <p:sp>
          <p:nvSpPr>
            <p:cNvPr id="283"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284"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292" name="Group 1"/>
          <p:cNvGrpSpPr/>
          <p:nvPr/>
        </p:nvGrpSpPr>
        <p:grpSpPr>
          <a:xfrm>
            <a:off x="7556172" y="5736482"/>
            <a:ext cx="1450404" cy="858841"/>
            <a:chOff x="0" y="0"/>
            <a:chExt cx="1450403" cy="858840"/>
          </a:xfrm>
        </p:grpSpPr>
        <p:grpSp>
          <p:nvGrpSpPr>
            <p:cNvPr id="288" name="WAYF Widget"/>
            <p:cNvGrpSpPr/>
            <p:nvPr/>
          </p:nvGrpSpPr>
          <p:grpSpPr>
            <a:xfrm>
              <a:off x="-1" y="436992"/>
              <a:ext cx="1450405" cy="421849"/>
              <a:chOff x="0" y="0"/>
              <a:chExt cx="1450403" cy="421847"/>
            </a:xfrm>
          </p:grpSpPr>
          <p:sp>
            <p:nvSpPr>
              <p:cNvPr id="286" name="Rectangle"/>
              <p:cNvSpPr/>
              <p:nvPr/>
            </p:nvSpPr>
            <p:spPr>
              <a:xfrm>
                <a:off x="-1" y="-1"/>
                <a:ext cx="1450405" cy="421849"/>
              </a:xfrm>
              <a:prstGeom prst="rect">
                <a:avLst/>
              </a:prstGeom>
              <a:solidFill>
                <a:srgbClr val="FF0000"/>
              </a:solidFill>
              <a:ln w="9525" cap="flat">
                <a:solidFill>
                  <a:srgbClr val="FF0000"/>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287" name="WAYF Widget"/>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Widget</a:t>
                </a:r>
              </a:p>
            </p:txBody>
          </p:sp>
        </p:grpSp>
        <p:grpSp>
          <p:nvGrpSpPr>
            <p:cNvPr id="291" name="Publisher A ID"/>
            <p:cNvGrpSpPr/>
            <p:nvPr/>
          </p:nvGrpSpPr>
          <p:grpSpPr>
            <a:xfrm>
              <a:off x="-1" y="-1"/>
              <a:ext cx="1450405" cy="421849"/>
              <a:chOff x="0" y="0"/>
              <a:chExt cx="1450403" cy="421847"/>
            </a:xfrm>
          </p:grpSpPr>
          <p:sp>
            <p:nvSpPr>
              <p:cNvPr id="289"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290"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sp>
        <p:nvSpPr>
          <p:cNvPr id="293" name="Straight Arrow Connector 33"/>
          <p:cNvSpPr/>
          <p:nvPr/>
        </p:nvSpPr>
        <p:spPr>
          <a:xfrm>
            <a:off x="2451100" y="6051204"/>
            <a:ext cx="4561250" cy="1"/>
          </a:xfrm>
          <a:prstGeom prst="line">
            <a:avLst/>
          </a:prstGeom>
          <a:ln w="50800">
            <a:solidFill>
              <a:srgbClr val="0365C0"/>
            </a:solidFill>
            <a:tailEnd type="triangle"/>
          </a:ln>
        </p:spPr>
        <p:txBody>
          <a:bodyPr lIns="45718" tIns="45718" rIns="45718" bIns="45718"/>
          <a:lstStyle/>
          <a:p>
            <a:endParaRPr/>
          </a:p>
        </p:txBody>
      </p:sp>
      <p:sp>
        <p:nvSpPr>
          <p:cNvPr id="294" name="Rectangle 11"/>
          <p:cNvSpPr txBox="1"/>
          <p:nvPr/>
        </p:nvSpPr>
        <p:spPr>
          <a:xfrm>
            <a:off x="612314" y="3963463"/>
            <a:ext cx="16983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Publisher A</a:t>
            </a:r>
          </a:p>
        </p:txBody>
      </p:sp>
      <p:sp>
        <p:nvSpPr>
          <p:cNvPr id="295" name="Rectangle 12"/>
          <p:cNvSpPr txBox="1"/>
          <p:nvPr/>
        </p:nvSpPr>
        <p:spPr>
          <a:xfrm>
            <a:off x="3605012" y="3251199"/>
            <a:ext cx="1875143"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WAYF Cloud</a:t>
            </a:r>
          </a:p>
        </p:txBody>
      </p:sp>
      <p:sp>
        <p:nvSpPr>
          <p:cNvPr id="296" name="ID is also sent to Lisa’s computer in a cookie and along with the WAYF Widget which allows Lisa’s computer to communicate with the WAYF Cloud"/>
          <p:cNvSpPr txBox="1"/>
          <p:nvPr/>
        </p:nvSpPr>
        <p:spPr>
          <a:xfrm>
            <a:off x="2494662" y="1664348"/>
            <a:ext cx="6968405" cy="7715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342900" indent="-342900" defTabSz="584200">
              <a:buSzPct val="100000"/>
              <a:buFont typeface="Arial"/>
              <a:buChar char="•"/>
              <a:defRPr sz="1600">
                <a:latin typeface="Helvetica Neue"/>
                <a:ea typeface="Helvetica Neue"/>
                <a:cs typeface="Helvetica Neue"/>
                <a:sym typeface="Helvetica Neue"/>
              </a:defRPr>
            </a:lvl1pPr>
          </a:lstStyle>
          <a:p>
            <a:r>
              <a:t>ID is also sent to Lisa’s computer in a cookie and along with the WAYF Widget which allows Lisa’s computer to communicate with the WAYF Cloud</a:t>
            </a:r>
          </a:p>
        </p:txBody>
      </p:sp>
    </p:spTree>
    <p:extLst>
      <p:ext uri="{BB962C8B-B14F-4D97-AF65-F5344CB8AC3E}">
        <p14:creationId xmlns:p14="http://schemas.microsoft.com/office/powerpoint/2010/main" val="899572176"/>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93"/>
                                        </p:tgtEl>
                                        <p:attrNameLst>
                                          <p:attrName>style.visibility</p:attrName>
                                        </p:attrNameLst>
                                      </p:cBhvr>
                                      <p:to>
                                        <p:strVal val="visible"/>
                                      </p:to>
                                    </p:set>
                                    <p:animEffect transition="in" filter="wipe(left)">
                                      <p:cBhvr>
                                        <p:cTn id="7" dur="500"/>
                                        <p:tgtEl>
                                          <p:spTgt spid="293"/>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animBg="1" advAuto="0"/>
      <p:bldP spid="293"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Picture 7" descr="Picture 7"/>
          <p:cNvPicPr>
            <a:picLocks noChangeAspect="1"/>
          </p:cNvPicPr>
          <p:nvPr/>
        </p:nvPicPr>
        <p:blipFill>
          <a:blip r:embed="rId2">
            <a:extLst/>
          </a:blip>
          <a:srcRect t="14286" b="19999"/>
          <a:stretch>
            <a:fillRect/>
          </a:stretch>
        </p:blipFill>
        <p:spPr>
          <a:xfrm>
            <a:off x="310735" y="4390690"/>
            <a:ext cx="1895063" cy="1188722"/>
          </a:xfrm>
          <a:prstGeom prst="rect">
            <a:avLst/>
          </a:prstGeom>
          <a:ln w="12700">
            <a:miter lim="400000"/>
          </a:ln>
        </p:spPr>
      </p:pic>
      <p:pic>
        <p:nvPicPr>
          <p:cNvPr id="299" name="Picture 8" descr="Picture 8"/>
          <p:cNvPicPr>
            <a:picLocks noChangeAspect="1"/>
          </p:cNvPicPr>
          <p:nvPr/>
        </p:nvPicPr>
        <p:blipFill>
          <a:blip r:embed="rId3">
            <a:extLst/>
          </a:blip>
          <a:srcRect t="12853" b="17429"/>
          <a:stretch>
            <a:fillRect/>
          </a:stretch>
        </p:blipFill>
        <p:spPr>
          <a:xfrm>
            <a:off x="4164167" y="3445343"/>
            <a:ext cx="1350363" cy="1188564"/>
          </a:xfrm>
          <a:prstGeom prst="rect">
            <a:avLst/>
          </a:prstGeom>
          <a:ln w="12700">
            <a:miter lim="400000"/>
          </a:ln>
        </p:spPr>
      </p:pic>
      <p:sp>
        <p:nvSpPr>
          <p:cNvPr id="300" name="Pilot Objectives"/>
          <p:cNvSpPr txBox="1">
            <a:spLocks noGrp="1"/>
          </p:cNvSpPr>
          <p:nvPr>
            <p:ph type="title"/>
          </p:nvPr>
        </p:nvSpPr>
        <p:spPr>
          <a:prstGeom prst="rect">
            <a:avLst/>
          </a:prstGeom>
        </p:spPr>
        <p:txBody>
          <a:bodyPr/>
          <a:lstStyle/>
          <a:p>
            <a:r>
              <a:t>Detailed Use Case</a:t>
            </a:r>
          </a:p>
        </p:txBody>
      </p:sp>
      <p:pic>
        <p:nvPicPr>
          <p:cNvPr id="302" name="Picture 7" descr="Picture 7"/>
          <p:cNvPicPr>
            <a:picLocks noChangeAspect="1"/>
          </p:cNvPicPr>
          <p:nvPr/>
        </p:nvPicPr>
        <p:blipFill>
          <a:blip r:embed="rId4">
            <a:extLst/>
          </a:blip>
          <a:stretch>
            <a:fillRect/>
          </a:stretch>
        </p:blipFill>
        <p:spPr>
          <a:xfrm>
            <a:off x="455634" y="1698132"/>
            <a:ext cx="2011682" cy="1596773"/>
          </a:xfrm>
          <a:prstGeom prst="rect">
            <a:avLst/>
          </a:prstGeom>
          <a:ln w="12700">
            <a:miter lim="400000"/>
          </a:ln>
        </p:spPr>
      </p:pic>
      <p:pic>
        <p:nvPicPr>
          <p:cNvPr id="303" name="Picture 9" descr="Picture 9"/>
          <p:cNvPicPr>
            <a:picLocks noChangeAspect="1"/>
          </p:cNvPicPr>
          <p:nvPr/>
        </p:nvPicPr>
        <p:blipFill>
          <a:blip r:embed="rId5">
            <a:extLst/>
          </a:blip>
          <a:stretch>
            <a:fillRect/>
          </a:stretch>
        </p:blipFill>
        <p:spPr>
          <a:xfrm>
            <a:off x="7231168" y="3741796"/>
            <a:ext cx="2320070" cy="1553431"/>
          </a:xfrm>
          <a:prstGeom prst="rect">
            <a:avLst/>
          </a:prstGeom>
          <a:ln w="12700">
            <a:miter lim="400000"/>
          </a:ln>
        </p:spPr>
      </p:pic>
      <p:sp>
        <p:nvSpPr>
          <p:cNvPr id="304" name="Rectangle 34"/>
          <p:cNvSpPr/>
          <p:nvPr/>
        </p:nvSpPr>
        <p:spPr>
          <a:xfrm>
            <a:off x="7819703" y="3987125"/>
            <a:ext cx="1168402" cy="558801"/>
          </a:xfrm>
          <a:prstGeom prst="rect">
            <a:avLst/>
          </a:prstGeom>
          <a:solidFill>
            <a:srgbClr val="000000"/>
          </a:solidFill>
          <a:ln w="25400">
            <a:solidFill>
              <a:srgbClr val="000000"/>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400" b="1">
                <a:solidFill>
                  <a:srgbClr val="FFFFFF"/>
                </a:solidFill>
              </a:defRPr>
            </a:pPr>
            <a:r>
              <a:t>LISA’S</a:t>
            </a:r>
          </a:p>
          <a:p>
            <a:pPr algn="ctr" defTabSz="584200">
              <a:defRPr sz="1400" b="1">
                <a:solidFill>
                  <a:srgbClr val="FFFFFF"/>
                </a:solidFill>
              </a:defRPr>
            </a:pPr>
            <a:r>
              <a:t>COMPUTER</a:t>
            </a:r>
          </a:p>
        </p:txBody>
      </p:sp>
      <p:grpSp>
        <p:nvGrpSpPr>
          <p:cNvPr id="307" name="Publisher A ID"/>
          <p:cNvGrpSpPr/>
          <p:nvPr/>
        </p:nvGrpSpPr>
        <p:grpSpPr>
          <a:xfrm>
            <a:off x="634672" y="5685682"/>
            <a:ext cx="1450405" cy="421848"/>
            <a:chOff x="0" y="0"/>
            <a:chExt cx="1450403" cy="421847"/>
          </a:xfrm>
        </p:grpSpPr>
        <p:sp>
          <p:nvSpPr>
            <p:cNvPr id="305"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06"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310" name="Publisher A ID"/>
          <p:cNvGrpSpPr/>
          <p:nvPr/>
        </p:nvGrpSpPr>
        <p:grpSpPr>
          <a:xfrm>
            <a:off x="4274856" y="4504582"/>
            <a:ext cx="1450404" cy="421848"/>
            <a:chOff x="0" y="0"/>
            <a:chExt cx="1450403" cy="421847"/>
          </a:xfrm>
        </p:grpSpPr>
        <p:sp>
          <p:nvSpPr>
            <p:cNvPr id="308"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09"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313" name="WAYF Widget"/>
          <p:cNvGrpSpPr/>
          <p:nvPr/>
        </p:nvGrpSpPr>
        <p:grpSpPr>
          <a:xfrm>
            <a:off x="7556172" y="6173475"/>
            <a:ext cx="1450404" cy="421848"/>
            <a:chOff x="0" y="0"/>
            <a:chExt cx="1450403" cy="421847"/>
          </a:xfrm>
        </p:grpSpPr>
        <p:sp>
          <p:nvSpPr>
            <p:cNvPr id="311" name="Rectangle"/>
            <p:cNvSpPr/>
            <p:nvPr/>
          </p:nvSpPr>
          <p:spPr>
            <a:xfrm>
              <a:off x="-1" y="-1"/>
              <a:ext cx="1450405" cy="421849"/>
            </a:xfrm>
            <a:prstGeom prst="rect">
              <a:avLst/>
            </a:prstGeom>
            <a:solidFill>
              <a:srgbClr val="FF0000"/>
            </a:solidFill>
            <a:ln w="9525" cap="flat">
              <a:solidFill>
                <a:srgbClr val="FF0000"/>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12" name="WAYF Widget"/>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Widget</a:t>
              </a:r>
            </a:p>
          </p:txBody>
        </p:sp>
      </p:grpSp>
      <p:grpSp>
        <p:nvGrpSpPr>
          <p:cNvPr id="316" name="Publisher A ID"/>
          <p:cNvGrpSpPr/>
          <p:nvPr/>
        </p:nvGrpSpPr>
        <p:grpSpPr>
          <a:xfrm>
            <a:off x="7556172" y="5736482"/>
            <a:ext cx="1450404" cy="421848"/>
            <a:chOff x="0" y="0"/>
            <a:chExt cx="1450403" cy="421847"/>
          </a:xfrm>
        </p:grpSpPr>
        <p:sp>
          <p:nvSpPr>
            <p:cNvPr id="314"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15"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319" name="WAYF ID"/>
          <p:cNvGrpSpPr/>
          <p:nvPr/>
        </p:nvGrpSpPr>
        <p:grpSpPr>
          <a:xfrm>
            <a:off x="4274856" y="4868617"/>
            <a:ext cx="1450404" cy="421848"/>
            <a:chOff x="0" y="0"/>
            <a:chExt cx="1450403" cy="421847"/>
          </a:xfrm>
        </p:grpSpPr>
        <p:sp>
          <p:nvSpPr>
            <p:cNvPr id="317"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18"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sp>
        <p:nvSpPr>
          <p:cNvPr id="320" name="Straight Arrow Connector 33"/>
          <p:cNvSpPr/>
          <p:nvPr/>
        </p:nvSpPr>
        <p:spPr>
          <a:xfrm flipH="1" flipV="1">
            <a:off x="5534866" y="4163347"/>
            <a:ext cx="1686735" cy="877262"/>
          </a:xfrm>
          <a:prstGeom prst="line">
            <a:avLst/>
          </a:prstGeom>
          <a:ln w="50800">
            <a:solidFill>
              <a:srgbClr val="0365C0"/>
            </a:solidFill>
            <a:tailEnd type="triangle"/>
          </a:ln>
        </p:spPr>
        <p:txBody>
          <a:bodyPr lIns="45718" tIns="45718" rIns="45718" bIns="45718"/>
          <a:lstStyle/>
          <a:p>
            <a:endParaRPr/>
          </a:p>
        </p:txBody>
      </p:sp>
      <p:sp>
        <p:nvSpPr>
          <p:cNvPr id="321" name="Rectangle 11"/>
          <p:cNvSpPr txBox="1"/>
          <p:nvPr/>
        </p:nvSpPr>
        <p:spPr>
          <a:xfrm>
            <a:off x="612314" y="3963463"/>
            <a:ext cx="16983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Publisher A</a:t>
            </a:r>
          </a:p>
        </p:txBody>
      </p:sp>
      <p:sp>
        <p:nvSpPr>
          <p:cNvPr id="322" name="Rectangle 12"/>
          <p:cNvSpPr txBox="1"/>
          <p:nvPr/>
        </p:nvSpPr>
        <p:spPr>
          <a:xfrm>
            <a:off x="3605012" y="3251199"/>
            <a:ext cx="1875143"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WAYF Cloud</a:t>
            </a:r>
          </a:p>
        </p:txBody>
      </p:sp>
      <p:sp>
        <p:nvSpPr>
          <p:cNvPr id="323" name="The WAYF Widget makes a request to the WAYF Cloud, and sends Publisher A ID to it…"/>
          <p:cNvSpPr txBox="1"/>
          <p:nvPr/>
        </p:nvSpPr>
        <p:spPr>
          <a:xfrm>
            <a:off x="2494662" y="1664348"/>
            <a:ext cx="6968405" cy="10001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defTabSz="584200">
              <a:buSzPct val="100000"/>
              <a:buFont typeface="Arial"/>
              <a:buChar char="•"/>
              <a:defRPr sz="1600">
                <a:latin typeface="Helvetica Neue"/>
                <a:ea typeface="Helvetica Neue"/>
                <a:cs typeface="Helvetica Neue"/>
                <a:sym typeface="Helvetica Neue"/>
              </a:defRPr>
            </a:pPr>
            <a:r>
              <a:t>The WAYF Widget makes a request to the WAYF Cloud, and sends Publisher A ID to it</a:t>
            </a:r>
          </a:p>
          <a:p>
            <a:pPr marL="342900" indent="-342900" defTabSz="584200">
              <a:buSzPct val="100000"/>
              <a:buFont typeface="Arial"/>
              <a:buChar char="•"/>
              <a:defRPr sz="1600">
                <a:latin typeface="Helvetica Neue"/>
                <a:ea typeface="Helvetica Neue"/>
                <a:cs typeface="Helvetica Neue"/>
                <a:sym typeface="Helvetica Neue"/>
              </a:defRPr>
            </a:pPr>
            <a:r>
              <a:t>This is the first time the WAYF Cloud see’s Lisa’s computer, so it generates a WAYF ID for it</a:t>
            </a:r>
          </a:p>
        </p:txBody>
      </p:sp>
    </p:spTree>
    <p:extLst>
      <p:ext uri="{BB962C8B-B14F-4D97-AF65-F5344CB8AC3E}">
        <p14:creationId xmlns:p14="http://schemas.microsoft.com/office/powerpoint/2010/main" val="2194910137"/>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p:tmAbs val="0"/>
                                  </p:iterate>
                                  <p:childTnLst>
                                    <p:set>
                                      <p:cBhvr>
                                        <p:cTn id="6" fill="hold"/>
                                        <p:tgtEl>
                                          <p:spTgt spid="320"/>
                                        </p:tgtEl>
                                        <p:attrNameLst>
                                          <p:attrName>style.visibility</p:attrName>
                                        </p:attrNameLst>
                                      </p:cBhvr>
                                      <p:to>
                                        <p:strVal val="visible"/>
                                      </p:to>
                                    </p:set>
                                    <p:animEffect transition="in" filter="wipe(down)">
                                      <p:cBhvr>
                                        <p:cTn id="7" dur="500"/>
                                        <p:tgtEl>
                                          <p:spTgt spid="320"/>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advAuto="0"/>
      <p:bldP spid="320"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785613"/>
            <a:ext cx="756671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How a user experiences access to resources </a:t>
            </a:r>
            <a:r>
              <a:rPr lang="en-US" u="sng" dirty="0"/>
              <a:t>on</a:t>
            </a:r>
            <a:r>
              <a:rPr lang="en-US" dirty="0"/>
              <a:t> campus</a:t>
            </a:r>
            <a:endParaRPr lang="en-GB" dirty="0"/>
          </a:p>
        </p:txBody>
      </p:sp>
      <p:sp>
        <p:nvSpPr>
          <p:cNvPr id="5" name="Oval 4"/>
          <p:cNvSpPr/>
          <p:nvPr/>
        </p:nvSpPr>
        <p:spPr>
          <a:xfrm>
            <a:off x="5699041" y="4716370"/>
            <a:ext cx="122413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8232611" y="2795444"/>
            <a:ext cx="985905" cy="2776248"/>
            <a:chOff x="7851610" y="2795444"/>
            <a:chExt cx="985905" cy="2776248"/>
          </a:xfrm>
        </p:grpSpPr>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610" y="4293096"/>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7940444" y="2795444"/>
              <a:ext cx="808235"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p:txBody>
        </p:sp>
      </p:grpSp>
    </p:spTree>
    <p:extLst>
      <p:ext uri="{BB962C8B-B14F-4D97-AF65-F5344CB8AC3E}">
        <p14:creationId xmlns:p14="http://schemas.microsoft.com/office/powerpoint/2010/main" val="27731284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Picture 7" descr="Picture 7"/>
          <p:cNvPicPr>
            <a:picLocks noChangeAspect="1"/>
          </p:cNvPicPr>
          <p:nvPr/>
        </p:nvPicPr>
        <p:blipFill>
          <a:blip r:embed="rId2">
            <a:extLst/>
          </a:blip>
          <a:srcRect t="14286" b="19999"/>
          <a:stretch>
            <a:fillRect/>
          </a:stretch>
        </p:blipFill>
        <p:spPr>
          <a:xfrm>
            <a:off x="310735" y="4390690"/>
            <a:ext cx="1895063" cy="1188722"/>
          </a:xfrm>
          <a:prstGeom prst="rect">
            <a:avLst/>
          </a:prstGeom>
          <a:ln w="12700">
            <a:miter lim="400000"/>
          </a:ln>
        </p:spPr>
      </p:pic>
      <p:pic>
        <p:nvPicPr>
          <p:cNvPr id="326" name="Picture 8" descr="Picture 8"/>
          <p:cNvPicPr>
            <a:picLocks noChangeAspect="1"/>
          </p:cNvPicPr>
          <p:nvPr/>
        </p:nvPicPr>
        <p:blipFill>
          <a:blip r:embed="rId3">
            <a:extLst/>
          </a:blip>
          <a:srcRect t="12853" b="17429"/>
          <a:stretch>
            <a:fillRect/>
          </a:stretch>
        </p:blipFill>
        <p:spPr>
          <a:xfrm>
            <a:off x="4164167" y="3445343"/>
            <a:ext cx="1350363" cy="1188564"/>
          </a:xfrm>
          <a:prstGeom prst="rect">
            <a:avLst/>
          </a:prstGeom>
          <a:ln w="12700">
            <a:miter lim="400000"/>
          </a:ln>
        </p:spPr>
      </p:pic>
      <p:sp>
        <p:nvSpPr>
          <p:cNvPr id="327" name="Pilot Objectives"/>
          <p:cNvSpPr txBox="1">
            <a:spLocks noGrp="1"/>
          </p:cNvSpPr>
          <p:nvPr>
            <p:ph type="title"/>
          </p:nvPr>
        </p:nvSpPr>
        <p:spPr>
          <a:prstGeom prst="rect">
            <a:avLst/>
          </a:prstGeom>
        </p:spPr>
        <p:txBody>
          <a:bodyPr/>
          <a:lstStyle/>
          <a:p>
            <a:r>
              <a:t>Detailed Use Case</a:t>
            </a:r>
          </a:p>
        </p:txBody>
      </p:sp>
      <p:pic>
        <p:nvPicPr>
          <p:cNvPr id="329" name="Picture 7" descr="Picture 7"/>
          <p:cNvPicPr>
            <a:picLocks noChangeAspect="1"/>
          </p:cNvPicPr>
          <p:nvPr/>
        </p:nvPicPr>
        <p:blipFill>
          <a:blip r:embed="rId4">
            <a:extLst/>
          </a:blip>
          <a:stretch>
            <a:fillRect/>
          </a:stretch>
        </p:blipFill>
        <p:spPr>
          <a:xfrm>
            <a:off x="455634" y="1698132"/>
            <a:ext cx="2011682" cy="1596773"/>
          </a:xfrm>
          <a:prstGeom prst="rect">
            <a:avLst/>
          </a:prstGeom>
          <a:ln w="12700">
            <a:miter lim="400000"/>
          </a:ln>
        </p:spPr>
      </p:pic>
      <p:pic>
        <p:nvPicPr>
          <p:cNvPr id="330" name="Picture 9" descr="Picture 9"/>
          <p:cNvPicPr>
            <a:picLocks noChangeAspect="1"/>
          </p:cNvPicPr>
          <p:nvPr/>
        </p:nvPicPr>
        <p:blipFill>
          <a:blip r:embed="rId5">
            <a:extLst/>
          </a:blip>
          <a:stretch>
            <a:fillRect/>
          </a:stretch>
        </p:blipFill>
        <p:spPr>
          <a:xfrm>
            <a:off x="7231168" y="3741796"/>
            <a:ext cx="2320070" cy="1553431"/>
          </a:xfrm>
          <a:prstGeom prst="rect">
            <a:avLst/>
          </a:prstGeom>
          <a:ln w="12700">
            <a:miter lim="400000"/>
          </a:ln>
        </p:spPr>
      </p:pic>
      <p:sp>
        <p:nvSpPr>
          <p:cNvPr id="331" name="Rectangle 34"/>
          <p:cNvSpPr/>
          <p:nvPr/>
        </p:nvSpPr>
        <p:spPr>
          <a:xfrm>
            <a:off x="7819703" y="3987125"/>
            <a:ext cx="1168402" cy="558801"/>
          </a:xfrm>
          <a:prstGeom prst="rect">
            <a:avLst/>
          </a:prstGeom>
          <a:solidFill>
            <a:srgbClr val="000000"/>
          </a:solidFill>
          <a:ln w="25400">
            <a:solidFill>
              <a:srgbClr val="000000"/>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400" b="1">
                <a:solidFill>
                  <a:srgbClr val="FFFFFF"/>
                </a:solidFill>
              </a:defRPr>
            </a:pPr>
            <a:r>
              <a:t>LISA’S</a:t>
            </a:r>
          </a:p>
          <a:p>
            <a:pPr algn="ctr" defTabSz="584200">
              <a:defRPr sz="1400" b="1">
                <a:solidFill>
                  <a:srgbClr val="FFFFFF"/>
                </a:solidFill>
              </a:defRPr>
            </a:pPr>
            <a:r>
              <a:t>COMPUTER</a:t>
            </a:r>
          </a:p>
        </p:txBody>
      </p:sp>
      <p:grpSp>
        <p:nvGrpSpPr>
          <p:cNvPr id="334" name="Publisher A ID"/>
          <p:cNvGrpSpPr/>
          <p:nvPr/>
        </p:nvGrpSpPr>
        <p:grpSpPr>
          <a:xfrm>
            <a:off x="634672" y="5685682"/>
            <a:ext cx="1450405" cy="421848"/>
            <a:chOff x="0" y="0"/>
            <a:chExt cx="1450403" cy="421847"/>
          </a:xfrm>
        </p:grpSpPr>
        <p:sp>
          <p:nvSpPr>
            <p:cNvPr id="332"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33"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337" name="Publisher A ID"/>
          <p:cNvGrpSpPr/>
          <p:nvPr/>
        </p:nvGrpSpPr>
        <p:grpSpPr>
          <a:xfrm>
            <a:off x="4274856" y="4504582"/>
            <a:ext cx="1450404" cy="421848"/>
            <a:chOff x="0" y="0"/>
            <a:chExt cx="1450403" cy="421847"/>
          </a:xfrm>
        </p:grpSpPr>
        <p:sp>
          <p:nvSpPr>
            <p:cNvPr id="335"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36"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340" name="Publisher A ID"/>
          <p:cNvGrpSpPr/>
          <p:nvPr/>
        </p:nvGrpSpPr>
        <p:grpSpPr>
          <a:xfrm>
            <a:off x="7556172" y="5736482"/>
            <a:ext cx="1450404" cy="421848"/>
            <a:chOff x="0" y="0"/>
            <a:chExt cx="1450403" cy="421847"/>
          </a:xfrm>
        </p:grpSpPr>
        <p:sp>
          <p:nvSpPr>
            <p:cNvPr id="338"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39"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343" name="WAYF ID"/>
          <p:cNvGrpSpPr/>
          <p:nvPr/>
        </p:nvGrpSpPr>
        <p:grpSpPr>
          <a:xfrm>
            <a:off x="7556172" y="5279282"/>
            <a:ext cx="1450404" cy="421848"/>
            <a:chOff x="0" y="0"/>
            <a:chExt cx="1450403" cy="421847"/>
          </a:xfrm>
        </p:grpSpPr>
        <p:sp>
          <p:nvSpPr>
            <p:cNvPr id="341"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42"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grpSp>
        <p:nvGrpSpPr>
          <p:cNvPr id="346" name="WAYF ID"/>
          <p:cNvGrpSpPr/>
          <p:nvPr/>
        </p:nvGrpSpPr>
        <p:grpSpPr>
          <a:xfrm>
            <a:off x="4274856" y="4868617"/>
            <a:ext cx="1450404" cy="421848"/>
            <a:chOff x="0" y="0"/>
            <a:chExt cx="1450403" cy="421847"/>
          </a:xfrm>
        </p:grpSpPr>
        <p:sp>
          <p:nvSpPr>
            <p:cNvPr id="344"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45"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sp>
        <p:nvSpPr>
          <p:cNvPr id="347" name="Rectangle 11"/>
          <p:cNvSpPr txBox="1"/>
          <p:nvPr/>
        </p:nvSpPr>
        <p:spPr>
          <a:xfrm>
            <a:off x="612314" y="3963463"/>
            <a:ext cx="16983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Publisher A</a:t>
            </a:r>
          </a:p>
        </p:txBody>
      </p:sp>
      <p:sp>
        <p:nvSpPr>
          <p:cNvPr id="348" name="Rectangle 12"/>
          <p:cNvSpPr txBox="1"/>
          <p:nvPr/>
        </p:nvSpPr>
        <p:spPr>
          <a:xfrm>
            <a:off x="3605012" y="3251199"/>
            <a:ext cx="1875143"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WAYF Cloud</a:t>
            </a:r>
          </a:p>
        </p:txBody>
      </p:sp>
      <p:sp>
        <p:nvSpPr>
          <p:cNvPr id="349" name="Straight Arrow Connector 33"/>
          <p:cNvSpPr/>
          <p:nvPr/>
        </p:nvSpPr>
        <p:spPr>
          <a:xfrm flipH="1" flipV="1">
            <a:off x="5534866" y="4163347"/>
            <a:ext cx="1686735" cy="877262"/>
          </a:xfrm>
          <a:prstGeom prst="line">
            <a:avLst/>
          </a:prstGeom>
          <a:ln w="50800">
            <a:solidFill>
              <a:srgbClr val="0365C0"/>
            </a:solidFill>
            <a:headEnd type="triangle"/>
          </a:ln>
        </p:spPr>
        <p:txBody>
          <a:bodyPr lIns="45718" tIns="45718" rIns="45718" bIns="45718"/>
          <a:lstStyle/>
          <a:p>
            <a:endParaRPr/>
          </a:p>
        </p:txBody>
      </p:sp>
      <p:sp>
        <p:nvSpPr>
          <p:cNvPr id="350" name="The WAYF ID is saved also in Lisa’s Computer"/>
          <p:cNvSpPr txBox="1"/>
          <p:nvPr/>
        </p:nvSpPr>
        <p:spPr>
          <a:xfrm>
            <a:off x="2494662" y="1664348"/>
            <a:ext cx="6968405" cy="3143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342900" indent="-342900" defTabSz="584200">
              <a:buSzPct val="100000"/>
              <a:buFont typeface="Arial"/>
              <a:buChar char="•"/>
              <a:defRPr sz="1600">
                <a:latin typeface="Helvetica Neue"/>
                <a:ea typeface="Helvetica Neue"/>
                <a:cs typeface="Helvetica Neue"/>
                <a:sym typeface="Helvetica Neue"/>
              </a:defRPr>
            </a:lvl1pPr>
          </a:lstStyle>
          <a:p>
            <a:r>
              <a:t>The WAYF ID is saved also in Lisa’s Computer</a:t>
            </a:r>
          </a:p>
        </p:txBody>
      </p:sp>
    </p:spTree>
    <p:extLst>
      <p:ext uri="{BB962C8B-B14F-4D97-AF65-F5344CB8AC3E}">
        <p14:creationId xmlns:p14="http://schemas.microsoft.com/office/powerpoint/2010/main" val="2341446557"/>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349"/>
                                        </p:tgtEl>
                                        <p:attrNameLst>
                                          <p:attrName>style.visibility</p:attrName>
                                        </p:attrNameLst>
                                      </p:cBhvr>
                                      <p:to>
                                        <p:strVal val="visible"/>
                                      </p:to>
                                    </p:set>
                                    <p:animEffect transition="in" filter="wipe(left)">
                                      <p:cBhvr>
                                        <p:cTn id="7" dur="500"/>
                                        <p:tgtEl>
                                          <p:spTgt spid="349"/>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animBg="1" advAuto="0"/>
      <p:bldP spid="349"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Picture 9"/>
          <p:cNvGrpSpPr/>
          <p:nvPr/>
        </p:nvGrpSpPr>
        <p:grpSpPr>
          <a:xfrm>
            <a:off x="379049" y="3394538"/>
            <a:ext cx="3796956" cy="3261010"/>
            <a:chOff x="0" y="0"/>
            <a:chExt cx="3796954" cy="3261008"/>
          </a:xfrm>
        </p:grpSpPr>
        <p:sp>
          <p:nvSpPr>
            <p:cNvPr id="352" name="Rectangle"/>
            <p:cNvSpPr/>
            <p:nvPr/>
          </p:nvSpPr>
          <p:spPr>
            <a:xfrm>
              <a:off x="-1" y="0"/>
              <a:ext cx="3796955" cy="3261009"/>
            </a:xfrm>
            <a:prstGeom prst="rect">
              <a:avLst/>
            </a:prstGeom>
            <a:solidFill>
              <a:srgbClr val="CACACA">
                <a:alpha val="0"/>
              </a:srgbClr>
            </a:solidFill>
            <a:ln w="12700" cap="flat">
              <a:noFill/>
              <a:miter lim="400000"/>
            </a:ln>
            <a:effectLst/>
          </p:spPr>
          <p:txBody>
            <a:bodyPr wrap="square" lIns="45718" tIns="45718" rIns="45718" bIns="45718" numCol="1" anchor="ctr">
              <a:noAutofit/>
            </a:bodyPr>
            <a:lstStyle/>
            <a:p>
              <a:pPr algn="ctr" defTabSz="584200">
                <a:defRPr sz="3600">
                  <a:latin typeface="Helvetica Neue"/>
                  <a:ea typeface="Helvetica Neue"/>
                  <a:cs typeface="Helvetica Neue"/>
                  <a:sym typeface="Helvetica Neue"/>
                </a:defRPr>
              </a:pPr>
              <a:endParaRPr/>
            </a:p>
          </p:txBody>
        </p:sp>
        <p:pic>
          <p:nvPicPr>
            <p:cNvPr id="353" name="image5.png" descr="image5.png"/>
            <p:cNvPicPr>
              <a:picLocks noChangeAspect="1"/>
            </p:cNvPicPr>
            <p:nvPr/>
          </p:nvPicPr>
          <p:blipFill>
            <a:blip r:embed="rId2">
              <a:extLst/>
            </a:blip>
            <a:srcRect l="34102" t="17788" r="24101" b="18357"/>
            <a:stretch>
              <a:fillRect/>
            </a:stretch>
          </p:blipFill>
          <p:spPr>
            <a:xfrm>
              <a:off x="-1" y="0"/>
              <a:ext cx="3796956" cy="3261009"/>
            </a:xfrm>
            <a:prstGeom prst="rect">
              <a:avLst/>
            </a:prstGeom>
            <a:ln w="9525" cap="flat">
              <a:solidFill>
                <a:srgbClr val="0365C0"/>
              </a:solidFill>
              <a:prstDash val="solid"/>
              <a:round/>
            </a:ln>
            <a:effectLst/>
          </p:spPr>
        </p:pic>
      </p:grpSp>
      <p:sp>
        <p:nvSpPr>
          <p:cNvPr id="355" name="Pilot Objectives"/>
          <p:cNvSpPr txBox="1">
            <a:spLocks noGrp="1"/>
          </p:cNvSpPr>
          <p:nvPr>
            <p:ph type="title"/>
          </p:nvPr>
        </p:nvSpPr>
        <p:spPr>
          <a:prstGeom prst="rect">
            <a:avLst/>
          </a:prstGeom>
        </p:spPr>
        <p:txBody>
          <a:bodyPr/>
          <a:lstStyle/>
          <a:p>
            <a:r>
              <a:t>Detailed Use Case</a:t>
            </a:r>
          </a:p>
        </p:txBody>
      </p:sp>
      <p:pic>
        <p:nvPicPr>
          <p:cNvPr id="357" name="Picture 7" descr="Picture 7"/>
          <p:cNvPicPr>
            <a:picLocks noChangeAspect="1"/>
          </p:cNvPicPr>
          <p:nvPr/>
        </p:nvPicPr>
        <p:blipFill>
          <a:blip r:embed="rId3">
            <a:extLst/>
          </a:blip>
          <a:stretch>
            <a:fillRect/>
          </a:stretch>
        </p:blipFill>
        <p:spPr>
          <a:xfrm>
            <a:off x="455634" y="1698132"/>
            <a:ext cx="2011682" cy="1596773"/>
          </a:xfrm>
          <a:prstGeom prst="rect">
            <a:avLst/>
          </a:prstGeom>
          <a:ln w="12700">
            <a:miter lim="400000"/>
          </a:ln>
        </p:spPr>
      </p:pic>
      <p:sp>
        <p:nvSpPr>
          <p:cNvPr id="358" name="Lisa uses Publisher  A’s options to select her institution and login through her institutional website  to gain access to the article"/>
          <p:cNvSpPr txBox="1"/>
          <p:nvPr/>
        </p:nvSpPr>
        <p:spPr>
          <a:xfrm>
            <a:off x="2481962" y="1677048"/>
            <a:ext cx="6968405" cy="6781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defTabSz="457200">
              <a:lnSpc>
                <a:spcPct val="120000"/>
              </a:lnSpc>
              <a:spcBef>
                <a:spcPts val="400"/>
              </a:spcBef>
              <a:defRPr>
                <a:solidFill>
                  <a:srgbClr val="404040"/>
                </a:solidFill>
                <a:latin typeface="+mn-lt"/>
                <a:ea typeface="+mn-ea"/>
                <a:cs typeface="+mn-cs"/>
                <a:sym typeface="Calibri"/>
              </a:defRPr>
            </a:pPr>
            <a:r>
              <a:t>Lisa uses Publisher  A’s options to select her institution and login through her institutional website  to gain access to the article</a:t>
            </a:r>
          </a:p>
        </p:txBody>
      </p:sp>
      <p:sp>
        <p:nvSpPr>
          <p:cNvPr id="359" name="Rectangle 1"/>
          <p:cNvSpPr/>
          <p:nvPr/>
        </p:nvSpPr>
        <p:spPr>
          <a:xfrm>
            <a:off x="1367754" y="3407238"/>
            <a:ext cx="1819545" cy="342901"/>
          </a:xfrm>
          <a:prstGeom prst="rect">
            <a:avLst/>
          </a:prstGeom>
          <a:solidFill>
            <a:srgbClr val="0070C0"/>
          </a:solidFill>
          <a:ln w="25400">
            <a:solidFill>
              <a:srgbClr val="0365C0"/>
            </a:solidFill>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1400">
                <a:solidFill>
                  <a:srgbClr val="FFFFFF"/>
                </a:solidFill>
              </a:defRPr>
            </a:lvl1pPr>
          </a:lstStyle>
          <a:p>
            <a:r>
              <a:t>Publisher A</a:t>
            </a:r>
          </a:p>
        </p:txBody>
      </p:sp>
      <p:sp>
        <p:nvSpPr>
          <p:cNvPr id="360" name="Rectangle 3"/>
          <p:cNvSpPr/>
          <p:nvPr/>
        </p:nvSpPr>
        <p:spPr>
          <a:xfrm>
            <a:off x="2284511" y="4622800"/>
            <a:ext cx="1986282" cy="1292861"/>
          </a:xfrm>
          <a:prstGeom prst="rect">
            <a:avLst/>
          </a:prstGeom>
          <a:solidFill>
            <a:srgbClr val="83C2FD">
              <a:alpha val="11000"/>
            </a:srgbClr>
          </a:solidFill>
          <a:ln w="25400">
            <a:solidFill>
              <a:srgbClr val="0365C0"/>
            </a:solidFill>
          </a:ln>
        </p:spPr>
        <p:txBody>
          <a:bodyPr lIns="45718" tIns="45718" rIns="45718" bIns="45718" anchor="ctr"/>
          <a:lstStyle/>
          <a:p>
            <a:pPr algn="ctr" defTabSz="584200">
              <a:defRPr sz="3600"/>
            </a:pPr>
            <a:endParaRPr/>
          </a:p>
        </p:txBody>
      </p:sp>
      <p:pic>
        <p:nvPicPr>
          <p:cNvPr id="361" name="Picture 2" descr="Picture 2"/>
          <p:cNvPicPr>
            <a:picLocks noChangeAspect="1"/>
          </p:cNvPicPr>
          <p:nvPr/>
        </p:nvPicPr>
        <p:blipFill>
          <a:blip r:embed="rId4">
            <a:extLst/>
          </a:blip>
          <a:stretch>
            <a:fillRect/>
          </a:stretch>
        </p:blipFill>
        <p:spPr>
          <a:xfrm>
            <a:off x="5134100" y="3347113"/>
            <a:ext cx="4005595" cy="3037502"/>
          </a:xfrm>
          <a:prstGeom prst="rect">
            <a:avLst/>
          </a:prstGeom>
          <a:ln>
            <a:solidFill>
              <a:srgbClr val="000000"/>
            </a:solidFill>
            <a:miter/>
          </a:ln>
        </p:spPr>
      </p:pic>
    </p:spTree>
    <p:extLst>
      <p:ext uri="{BB962C8B-B14F-4D97-AF65-F5344CB8AC3E}">
        <p14:creationId xmlns:p14="http://schemas.microsoft.com/office/powerpoint/2010/main" val="570280665"/>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iterate>
                                    <p:tmAbs val="0"/>
                                  </p:iterate>
                                  <p:childTnLst>
                                    <p:set>
                                      <p:cBhvr>
                                        <p:cTn id="6" fill="hold"/>
                                        <p:tgtEl>
                                          <p:spTgt spid="360"/>
                                        </p:tgtEl>
                                        <p:attrNameLst>
                                          <p:attrName>style.visibility</p:attrName>
                                        </p:attrNameLst>
                                      </p:cBhvr>
                                      <p:to>
                                        <p:strVal val="visible"/>
                                      </p:to>
                                    </p:set>
                                    <p:anim calcmode="lin" valueType="num">
                                      <p:cBhvr>
                                        <p:cTn id="7" dur="2000" fill="hold"/>
                                        <p:tgtEl>
                                          <p:spTgt spid="360"/>
                                        </p:tgtEl>
                                        <p:attrNameLst>
                                          <p:attrName>ppt_w</p:attrName>
                                        </p:attrNameLst>
                                      </p:cBhvr>
                                      <p:tavLst>
                                        <p:tav tm="0" fmla="#ppt_w*sin(2.5*pi*$)">
                                          <p:val>
                                            <p:fltVal val="0"/>
                                          </p:val>
                                        </p:tav>
                                        <p:tav tm="100000">
                                          <p:val>
                                            <p:fltVal val="1"/>
                                          </p:val>
                                        </p:tav>
                                      </p:tavLst>
                                    </p:anim>
                                    <p:anim calcmode="lin" valueType="num">
                                      <p:cBhvr>
                                        <p:cTn id="8" dur="2000" fill="hold"/>
                                        <p:tgtEl>
                                          <p:spTgt spid="36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animBg="1" advAuto="0"/>
      <p:bldP spid="361"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Picture 7" descr="Picture 7"/>
          <p:cNvPicPr>
            <a:picLocks noChangeAspect="1"/>
          </p:cNvPicPr>
          <p:nvPr/>
        </p:nvPicPr>
        <p:blipFill>
          <a:blip r:embed="rId2">
            <a:extLst/>
          </a:blip>
          <a:srcRect t="14286" b="19999"/>
          <a:stretch>
            <a:fillRect/>
          </a:stretch>
        </p:blipFill>
        <p:spPr>
          <a:xfrm>
            <a:off x="310735" y="4390690"/>
            <a:ext cx="1895063" cy="1188722"/>
          </a:xfrm>
          <a:prstGeom prst="rect">
            <a:avLst/>
          </a:prstGeom>
          <a:ln w="12700">
            <a:miter lim="400000"/>
          </a:ln>
        </p:spPr>
      </p:pic>
      <p:pic>
        <p:nvPicPr>
          <p:cNvPr id="364" name="Picture 8" descr="Picture 8"/>
          <p:cNvPicPr>
            <a:picLocks noChangeAspect="1"/>
          </p:cNvPicPr>
          <p:nvPr/>
        </p:nvPicPr>
        <p:blipFill>
          <a:blip r:embed="rId3">
            <a:extLst/>
          </a:blip>
          <a:srcRect t="12853" b="17429"/>
          <a:stretch>
            <a:fillRect/>
          </a:stretch>
        </p:blipFill>
        <p:spPr>
          <a:xfrm>
            <a:off x="4164167" y="3445343"/>
            <a:ext cx="1350363" cy="1188564"/>
          </a:xfrm>
          <a:prstGeom prst="rect">
            <a:avLst/>
          </a:prstGeom>
          <a:ln w="12700">
            <a:miter lim="400000"/>
          </a:ln>
        </p:spPr>
      </p:pic>
      <p:sp>
        <p:nvSpPr>
          <p:cNvPr id="365" name="Straight Arrow Connector 33"/>
          <p:cNvSpPr/>
          <p:nvPr/>
        </p:nvSpPr>
        <p:spPr>
          <a:xfrm>
            <a:off x="1855410" y="4606375"/>
            <a:ext cx="2437929" cy="2"/>
          </a:xfrm>
          <a:prstGeom prst="line">
            <a:avLst/>
          </a:prstGeom>
          <a:ln w="50800">
            <a:solidFill>
              <a:schemeClr val="accent3">
                <a:satOff val="-6373"/>
                <a:lumOff val="-10823"/>
              </a:schemeClr>
            </a:solidFill>
            <a:tailEnd type="triangle"/>
          </a:ln>
        </p:spPr>
        <p:txBody>
          <a:bodyPr lIns="45718" tIns="45718" rIns="45718" bIns="45718"/>
          <a:lstStyle/>
          <a:p>
            <a:endParaRPr/>
          </a:p>
        </p:txBody>
      </p:sp>
      <p:sp>
        <p:nvSpPr>
          <p:cNvPr id="366" name="Pilot Objectives"/>
          <p:cNvSpPr txBox="1">
            <a:spLocks noGrp="1"/>
          </p:cNvSpPr>
          <p:nvPr>
            <p:ph type="title"/>
          </p:nvPr>
        </p:nvSpPr>
        <p:spPr>
          <a:prstGeom prst="rect">
            <a:avLst/>
          </a:prstGeom>
        </p:spPr>
        <p:txBody>
          <a:bodyPr/>
          <a:lstStyle/>
          <a:p>
            <a:r>
              <a:t>Detailed Use Case</a:t>
            </a:r>
          </a:p>
        </p:txBody>
      </p:sp>
      <p:pic>
        <p:nvPicPr>
          <p:cNvPr id="368" name="Picture 7" descr="Picture 7"/>
          <p:cNvPicPr>
            <a:picLocks noChangeAspect="1"/>
          </p:cNvPicPr>
          <p:nvPr/>
        </p:nvPicPr>
        <p:blipFill>
          <a:blip r:embed="rId4">
            <a:extLst/>
          </a:blip>
          <a:stretch>
            <a:fillRect/>
          </a:stretch>
        </p:blipFill>
        <p:spPr>
          <a:xfrm>
            <a:off x="455634" y="1698132"/>
            <a:ext cx="2011682" cy="1596773"/>
          </a:xfrm>
          <a:prstGeom prst="rect">
            <a:avLst/>
          </a:prstGeom>
          <a:ln w="12700">
            <a:miter lim="400000"/>
          </a:ln>
        </p:spPr>
      </p:pic>
      <p:pic>
        <p:nvPicPr>
          <p:cNvPr id="369" name="Picture 9" descr="Picture 9"/>
          <p:cNvPicPr>
            <a:picLocks noChangeAspect="1"/>
          </p:cNvPicPr>
          <p:nvPr/>
        </p:nvPicPr>
        <p:blipFill>
          <a:blip r:embed="rId5">
            <a:extLst/>
          </a:blip>
          <a:stretch>
            <a:fillRect/>
          </a:stretch>
        </p:blipFill>
        <p:spPr>
          <a:xfrm>
            <a:off x="7231168" y="3741796"/>
            <a:ext cx="2320070" cy="1553431"/>
          </a:xfrm>
          <a:prstGeom prst="rect">
            <a:avLst/>
          </a:prstGeom>
          <a:ln w="12700">
            <a:miter lim="400000"/>
          </a:ln>
        </p:spPr>
      </p:pic>
      <p:sp>
        <p:nvSpPr>
          <p:cNvPr id="370" name="Rectangle 34"/>
          <p:cNvSpPr/>
          <p:nvPr/>
        </p:nvSpPr>
        <p:spPr>
          <a:xfrm>
            <a:off x="7819703" y="3987125"/>
            <a:ext cx="1168402" cy="558801"/>
          </a:xfrm>
          <a:prstGeom prst="rect">
            <a:avLst/>
          </a:prstGeom>
          <a:solidFill>
            <a:srgbClr val="000000"/>
          </a:solidFill>
          <a:ln w="25400">
            <a:solidFill>
              <a:srgbClr val="000000"/>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400" b="1">
                <a:solidFill>
                  <a:srgbClr val="FFFFFF"/>
                </a:solidFill>
              </a:defRPr>
            </a:pPr>
            <a:r>
              <a:t>LISA’S</a:t>
            </a:r>
          </a:p>
          <a:p>
            <a:pPr algn="ctr" defTabSz="584200">
              <a:defRPr sz="1400" b="1">
                <a:solidFill>
                  <a:srgbClr val="FFFFFF"/>
                </a:solidFill>
              </a:defRPr>
            </a:pPr>
            <a:r>
              <a:t>COMPUTER</a:t>
            </a:r>
          </a:p>
        </p:txBody>
      </p:sp>
      <p:grpSp>
        <p:nvGrpSpPr>
          <p:cNvPr id="373" name="WAYF API"/>
          <p:cNvGrpSpPr/>
          <p:nvPr/>
        </p:nvGrpSpPr>
        <p:grpSpPr>
          <a:xfrm>
            <a:off x="2349173" y="4395454"/>
            <a:ext cx="1450404" cy="421848"/>
            <a:chOff x="0" y="0"/>
            <a:chExt cx="1450403" cy="421847"/>
          </a:xfrm>
        </p:grpSpPr>
        <p:sp>
          <p:nvSpPr>
            <p:cNvPr id="371" name="Rectangle"/>
            <p:cNvSpPr/>
            <p:nvPr/>
          </p:nvSpPr>
          <p:spPr>
            <a:xfrm>
              <a:off x="-1" y="-1"/>
              <a:ext cx="1450405" cy="421849"/>
            </a:xfrm>
            <a:prstGeom prst="rect">
              <a:avLst/>
            </a:prstGeom>
            <a:solidFill>
              <a:schemeClr val="accent3">
                <a:satOff val="-6373"/>
                <a:lumOff val="-10823"/>
              </a:schemeClr>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72" name="WAYF API"/>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API</a:t>
              </a:r>
            </a:p>
          </p:txBody>
        </p:sp>
      </p:grpSp>
      <p:grpSp>
        <p:nvGrpSpPr>
          <p:cNvPr id="376" name="Publisher A ID"/>
          <p:cNvGrpSpPr/>
          <p:nvPr/>
        </p:nvGrpSpPr>
        <p:grpSpPr>
          <a:xfrm>
            <a:off x="4274856" y="4504582"/>
            <a:ext cx="1450404" cy="421848"/>
            <a:chOff x="0" y="0"/>
            <a:chExt cx="1450403" cy="421847"/>
          </a:xfrm>
        </p:grpSpPr>
        <p:sp>
          <p:nvSpPr>
            <p:cNvPr id="374"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75"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379" name="Publisher A ID"/>
          <p:cNvGrpSpPr/>
          <p:nvPr/>
        </p:nvGrpSpPr>
        <p:grpSpPr>
          <a:xfrm>
            <a:off x="7556172" y="5736482"/>
            <a:ext cx="1450404" cy="421848"/>
            <a:chOff x="0" y="0"/>
            <a:chExt cx="1450403" cy="421847"/>
          </a:xfrm>
        </p:grpSpPr>
        <p:sp>
          <p:nvSpPr>
            <p:cNvPr id="377"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78"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382" name="WAYF ID"/>
          <p:cNvGrpSpPr/>
          <p:nvPr/>
        </p:nvGrpSpPr>
        <p:grpSpPr>
          <a:xfrm>
            <a:off x="7556172" y="5279282"/>
            <a:ext cx="1450404" cy="421848"/>
            <a:chOff x="0" y="0"/>
            <a:chExt cx="1450403" cy="421847"/>
          </a:xfrm>
        </p:grpSpPr>
        <p:sp>
          <p:nvSpPr>
            <p:cNvPr id="380"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81"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grpSp>
        <p:nvGrpSpPr>
          <p:cNvPr id="385" name="WAYF ID"/>
          <p:cNvGrpSpPr/>
          <p:nvPr/>
        </p:nvGrpSpPr>
        <p:grpSpPr>
          <a:xfrm>
            <a:off x="4274856" y="4868617"/>
            <a:ext cx="1450404" cy="421848"/>
            <a:chOff x="0" y="0"/>
            <a:chExt cx="1450403" cy="421847"/>
          </a:xfrm>
        </p:grpSpPr>
        <p:sp>
          <p:nvSpPr>
            <p:cNvPr id="383"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84"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sp>
        <p:nvSpPr>
          <p:cNvPr id="386" name="Rectangle 11"/>
          <p:cNvSpPr txBox="1"/>
          <p:nvPr/>
        </p:nvSpPr>
        <p:spPr>
          <a:xfrm>
            <a:off x="612314" y="3963463"/>
            <a:ext cx="16983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Publisher A</a:t>
            </a:r>
          </a:p>
        </p:txBody>
      </p:sp>
      <p:sp>
        <p:nvSpPr>
          <p:cNvPr id="387" name="Rectangle 12"/>
          <p:cNvSpPr txBox="1"/>
          <p:nvPr/>
        </p:nvSpPr>
        <p:spPr>
          <a:xfrm>
            <a:off x="3605012" y="3251199"/>
            <a:ext cx="1875143"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WAYF Cloud</a:t>
            </a:r>
          </a:p>
        </p:txBody>
      </p:sp>
      <p:sp>
        <p:nvSpPr>
          <p:cNvPr id="388" name="Publisher A uses the WAYF Cloud API, to share that Lisa (Publisher A ID) logged in successfully form University of Glasgow…"/>
          <p:cNvSpPr txBox="1"/>
          <p:nvPr/>
        </p:nvSpPr>
        <p:spPr>
          <a:xfrm>
            <a:off x="2494662" y="1664348"/>
            <a:ext cx="6968405" cy="7715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defTabSz="584200">
              <a:buSzPct val="100000"/>
              <a:buFont typeface="Arial"/>
              <a:buChar char="•"/>
              <a:defRPr sz="1600">
                <a:latin typeface="Helvetica Neue"/>
                <a:ea typeface="Helvetica Neue"/>
                <a:cs typeface="Helvetica Neue"/>
                <a:sym typeface="Helvetica Neue"/>
              </a:defRPr>
            </a:pPr>
            <a:r>
              <a:t>Publisher A uses the WAYF Cloud API, to share that Lisa (Publisher A ID) logged in successfully form University of Glasgow</a:t>
            </a:r>
          </a:p>
          <a:p>
            <a:pPr marL="342900" indent="-342900" defTabSz="584200">
              <a:buSzPct val="100000"/>
              <a:buFont typeface="Arial"/>
              <a:buChar char="•"/>
              <a:defRPr sz="1600">
                <a:latin typeface="Helvetica Neue"/>
                <a:ea typeface="Helvetica Neue"/>
                <a:cs typeface="Helvetica Neue"/>
                <a:sym typeface="Helvetica Neue"/>
              </a:defRPr>
            </a:pPr>
            <a:r>
              <a:t>WAYF Cloud associates the WAYF ID with Lisa's University</a:t>
            </a:r>
          </a:p>
        </p:txBody>
      </p:sp>
      <p:grpSp>
        <p:nvGrpSpPr>
          <p:cNvPr id="391" name="Glasgow"/>
          <p:cNvGrpSpPr/>
          <p:nvPr/>
        </p:nvGrpSpPr>
        <p:grpSpPr>
          <a:xfrm>
            <a:off x="5582956" y="4687487"/>
            <a:ext cx="1450404" cy="421848"/>
            <a:chOff x="0" y="0"/>
            <a:chExt cx="1450403" cy="421847"/>
          </a:xfrm>
        </p:grpSpPr>
        <p:sp>
          <p:nvSpPr>
            <p:cNvPr id="389" name="Rectangle"/>
            <p:cNvSpPr/>
            <p:nvPr/>
          </p:nvSpPr>
          <p:spPr>
            <a:xfrm>
              <a:off x="-1" y="-1"/>
              <a:ext cx="1450405" cy="421849"/>
            </a:xfrm>
            <a:prstGeom prst="rect">
              <a:avLst/>
            </a:prstGeom>
            <a:solidFill>
              <a:schemeClr val="accent4">
                <a:satOff val="-1335"/>
                <a:lumOff val="-10274"/>
              </a:schemeClr>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390" name="Glasgow"/>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Glasgow</a:t>
              </a:r>
            </a:p>
          </p:txBody>
        </p:sp>
      </p:grpSp>
    </p:spTree>
    <p:extLst>
      <p:ext uri="{BB962C8B-B14F-4D97-AF65-F5344CB8AC3E}">
        <p14:creationId xmlns:p14="http://schemas.microsoft.com/office/powerpoint/2010/main" val="364616369"/>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365"/>
                                        </p:tgtEl>
                                        <p:attrNameLst>
                                          <p:attrName>style.visibility</p:attrName>
                                        </p:attrNameLst>
                                      </p:cBhvr>
                                      <p:to>
                                        <p:strVal val="visible"/>
                                      </p:to>
                                    </p:set>
                                    <p:animEffect transition="in" filter="wipe(left)">
                                      <p:cBhvr>
                                        <p:cTn id="7" dur="500"/>
                                        <p:tgtEl>
                                          <p:spTgt spid="365"/>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advAuto="0"/>
      <p:bldP spid="391"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ilot Objectives"/>
          <p:cNvSpPr txBox="1">
            <a:spLocks noGrp="1"/>
          </p:cNvSpPr>
          <p:nvPr>
            <p:ph type="title"/>
          </p:nvPr>
        </p:nvSpPr>
        <p:spPr>
          <a:prstGeom prst="rect">
            <a:avLst/>
          </a:prstGeom>
        </p:spPr>
        <p:txBody>
          <a:bodyPr/>
          <a:lstStyle/>
          <a:p>
            <a:r>
              <a:t>Detailed Use Case</a:t>
            </a:r>
          </a:p>
        </p:txBody>
      </p:sp>
      <p:pic>
        <p:nvPicPr>
          <p:cNvPr id="395" name="Picture 7" descr="Picture 7"/>
          <p:cNvPicPr>
            <a:picLocks noChangeAspect="1"/>
          </p:cNvPicPr>
          <p:nvPr/>
        </p:nvPicPr>
        <p:blipFill>
          <a:blip r:embed="rId2">
            <a:extLst/>
          </a:blip>
          <a:stretch>
            <a:fillRect/>
          </a:stretch>
        </p:blipFill>
        <p:spPr>
          <a:xfrm>
            <a:off x="455634" y="1698132"/>
            <a:ext cx="2011682" cy="1596773"/>
          </a:xfrm>
          <a:prstGeom prst="rect">
            <a:avLst/>
          </a:prstGeom>
          <a:ln w="12700">
            <a:miter lim="400000"/>
          </a:ln>
        </p:spPr>
      </p:pic>
      <p:sp>
        <p:nvSpPr>
          <p:cNvPr id="396" name="Lisa, finds another paper of interest from Publisher B, also a participant in the WAYF-Cloud program"/>
          <p:cNvSpPr txBox="1"/>
          <p:nvPr/>
        </p:nvSpPr>
        <p:spPr>
          <a:xfrm>
            <a:off x="2481962" y="1677048"/>
            <a:ext cx="6968405" cy="6781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defTabSz="457200">
              <a:lnSpc>
                <a:spcPct val="120000"/>
              </a:lnSpc>
              <a:spcBef>
                <a:spcPts val="400"/>
              </a:spcBef>
              <a:defRPr>
                <a:solidFill>
                  <a:srgbClr val="404040"/>
                </a:solidFill>
                <a:latin typeface="+mn-lt"/>
                <a:ea typeface="+mn-ea"/>
                <a:cs typeface="+mn-cs"/>
                <a:sym typeface="Calibri"/>
              </a:defRPr>
            </a:pPr>
            <a:r>
              <a:t>Lisa, finds another paper of interest from</a:t>
            </a:r>
            <a:r>
              <a:rPr b="1"/>
              <a:t> Publisher B</a:t>
            </a:r>
            <a:r>
              <a:t>, also a participant in the WAYF-Cloud program</a:t>
            </a:r>
          </a:p>
        </p:txBody>
      </p:sp>
      <p:pic>
        <p:nvPicPr>
          <p:cNvPr id="397" name="Picture 7" descr="Picture 7"/>
          <p:cNvPicPr>
            <a:picLocks noChangeAspect="1"/>
          </p:cNvPicPr>
          <p:nvPr/>
        </p:nvPicPr>
        <p:blipFill>
          <a:blip r:embed="rId3">
            <a:extLst/>
          </a:blip>
          <a:srcRect t="14286" b="19999"/>
          <a:stretch>
            <a:fillRect/>
          </a:stretch>
        </p:blipFill>
        <p:spPr>
          <a:xfrm>
            <a:off x="310735" y="4390690"/>
            <a:ext cx="1895063" cy="1188722"/>
          </a:xfrm>
          <a:prstGeom prst="rect">
            <a:avLst/>
          </a:prstGeom>
          <a:ln w="12700">
            <a:miter lim="400000"/>
          </a:ln>
        </p:spPr>
      </p:pic>
      <p:pic>
        <p:nvPicPr>
          <p:cNvPr id="398" name="Picture 8" descr="Picture 8"/>
          <p:cNvPicPr>
            <a:picLocks noChangeAspect="1"/>
          </p:cNvPicPr>
          <p:nvPr/>
        </p:nvPicPr>
        <p:blipFill>
          <a:blip r:embed="rId4">
            <a:extLst/>
          </a:blip>
          <a:srcRect t="12853" b="17429"/>
          <a:stretch>
            <a:fillRect/>
          </a:stretch>
        </p:blipFill>
        <p:spPr>
          <a:xfrm>
            <a:off x="4164167" y="3445343"/>
            <a:ext cx="1350363" cy="1188564"/>
          </a:xfrm>
          <a:prstGeom prst="rect">
            <a:avLst/>
          </a:prstGeom>
          <a:ln w="12700">
            <a:miter lim="400000"/>
          </a:ln>
        </p:spPr>
      </p:pic>
      <p:pic>
        <p:nvPicPr>
          <p:cNvPr id="399" name="Picture 9" descr="Picture 9"/>
          <p:cNvPicPr>
            <a:picLocks noChangeAspect="1"/>
          </p:cNvPicPr>
          <p:nvPr/>
        </p:nvPicPr>
        <p:blipFill>
          <a:blip r:embed="rId5">
            <a:extLst/>
          </a:blip>
          <a:stretch>
            <a:fillRect/>
          </a:stretch>
        </p:blipFill>
        <p:spPr>
          <a:xfrm>
            <a:off x="7231168" y="3741796"/>
            <a:ext cx="2320070" cy="1553431"/>
          </a:xfrm>
          <a:prstGeom prst="rect">
            <a:avLst/>
          </a:prstGeom>
          <a:ln w="12700">
            <a:miter lim="400000"/>
          </a:ln>
        </p:spPr>
      </p:pic>
      <p:sp>
        <p:nvSpPr>
          <p:cNvPr id="400" name="Rectangle 34"/>
          <p:cNvSpPr/>
          <p:nvPr/>
        </p:nvSpPr>
        <p:spPr>
          <a:xfrm>
            <a:off x="7819703" y="3987125"/>
            <a:ext cx="1168402" cy="558801"/>
          </a:xfrm>
          <a:prstGeom prst="rect">
            <a:avLst/>
          </a:prstGeom>
          <a:solidFill>
            <a:srgbClr val="000000"/>
          </a:solidFill>
          <a:ln w="25400">
            <a:solidFill>
              <a:srgbClr val="000000"/>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400" b="1">
                <a:solidFill>
                  <a:srgbClr val="FFFFFF"/>
                </a:solidFill>
              </a:defRPr>
            </a:pPr>
            <a:r>
              <a:t>LISA’S</a:t>
            </a:r>
          </a:p>
          <a:p>
            <a:pPr algn="ctr" defTabSz="584200">
              <a:defRPr sz="1400" b="1">
                <a:solidFill>
                  <a:srgbClr val="FFFFFF"/>
                </a:solidFill>
              </a:defRPr>
            </a:pPr>
            <a:r>
              <a:t>COMPUTER</a:t>
            </a:r>
          </a:p>
        </p:txBody>
      </p:sp>
      <p:grpSp>
        <p:nvGrpSpPr>
          <p:cNvPr id="403" name="Publisher  B ID"/>
          <p:cNvGrpSpPr/>
          <p:nvPr/>
        </p:nvGrpSpPr>
        <p:grpSpPr>
          <a:xfrm>
            <a:off x="634672" y="5685682"/>
            <a:ext cx="1450405" cy="421848"/>
            <a:chOff x="0" y="0"/>
            <a:chExt cx="1450403" cy="421847"/>
          </a:xfrm>
        </p:grpSpPr>
        <p:sp>
          <p:nvSpPr>
            <p:cNvPr id="401" name="Rectangle"/>
            <p:cNvSpPr/>
            <p:nvPr/>
          </p:nvSpPr>
          <p:spPr>
            <a:xfrm>
              <a:off x="-1" y="-1"/>
              <a:ext cx="1450405" cy="421849"/>
            </a:xfrm>
            <a:prstGeom prst="rect">
              <a:avLst/>
            </a:prstGeom>
            <a:solidFill>
              <a:schemeClr val="accent2"/>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02" name="Publisher  B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B ID</a:t>
              </a:r>
            </a:p>
          </p:txBody>
        </p:sp>
      </p:grpSp>
      <p:sp>
        <p:nvSpPr>
          <p:cNvPr id="404" name="Rectangle 11"/>
          <p:cNvSpPr txBox="1"/>
          <p:nvPr/>
        </p:nvSpPr>
        <p:spPr>
          <a:xfrm>
            <a:off x="612314" y="3963463"/>
            <a:ext cx="16983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Publisher B</a:t>
            </a:r>
          </a:p>
        </p:txBody>
      </p:sp>
      <p:sp>
        <p:nvSpPr>
          <p:cNvPr id="405" name="Straight Arrow Connector 33"/>
          <p:cNvSpPr/>
          <p:nvPr/>
        </p:nvSpPr>
        <p:spPr>
          <a:xfrm flipH="1">
            <a:off x="2379978" y="5858724"/>
            <a:ext cx="744222" cy="1"/>
          </a:xfrm>
          <a:prstGeom prst="line">
            <a:avLst/>
          </a:prstGeom>
          <a:ln w="50800">
            <a:solidFill>
              <a:srgbClr val="0365C0"/>
            </a:solidFill>
            <a:tailEnd type="triangle"/>
          </a:ln>
        </p:spPr>
        <p:txBody>
          <a:bodyPr lIns="45718" tIns="45718" rIns="45718" bIns="45718"/>
          <a:lstStyle/>
          <a:p>
            <a:endParaRPr/>
          </a:p>
        </p:txBody>
      </p:sp>
      <p:sp>
        <p:nvSpPr>
          <p:cNvPr id="406" name="Publisher B creates a unique ID (PUB ID) to identify this device."/>
          <p:cNvSpPr txBox="1"/>
          <p:nvPr/>
        </p:nvSpPr>
        <p:spPr>
          <a:xfrm>
            <a:off x="2481962" y="2403126"/>
            <a:ext cx="6968405" cy="3143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342900" indent="-342900" defTabSz="584200">
              <a:buSzPct val="100000"/>
              <a:buFont typeface="Arial"/>
              <a:buChar char="•"/>
              <a:defRPr sz="1600">
                <a:latin typeface="Helvetica Neue"/>
                <a:ea typeface="Helvetica Neue"/>
                <a:cs typeface="Helvetica Neue"/>
                <a:sym typeface="Helvetica Neue"/>
              </a:defRPr>
            </a:lvl1pPr>
          </a:lstStyle>
          <a:p>
            <a:r>
              <a:t>Publisher B creates a unique ID (PUB ID) to identify this device.  </a:t>
            </a:r>
          </a:p>
        </p:txBody>
      </p:sp>
      <p:grpSp>
        <p:nvGrpSpPr>
          <p:cNvPr id="409" name="Publisher A ID"/>
          <p:cNvGrpSpPr/>
          <p:nvPr/>
        </p:nvGrpSpPr>
        <p:grpSpPr>
          <a:xfrm>
            <a:off x="4274856" y="4504582"/>
            <a:ext cx="1450404" cy="421848"/>
            <a:chOff x="0" y="0"/>
            <a:chExt cx="1450403" cy="421847"/>
          </a:xfrm>
        </p:grpSpPr>
        <p:sp>
          <p:nvSpPr>
            <p:cNvPr id="407"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08"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412" name="WAYF ID"/>
          <p:cNvGrpSpPr/>
          <p:nvPr/>
        </p:nvGrpSpPr>
        <p:grpSpPr>
          <a:xfrm>
            <a:off x="4274856" y="4868617"/>
            <a:ext cx="1450404" cy="421848"/>
            <a:chOff x="0" y="0"/>
            <a:chExt cx="1450403" cy="421847"/>
          </a:xfrm>
        </p:grpSpPr>
        <p:sp>
          <p:nvSpPr>
            <p:cNvPr id="410"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11"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grpSp>
        <p:nvGrpSpPr>
          <p:cNvPr id="415" name="Glasgow"/>
          <p:cNvGrpSpPr/>
          <p:nvPr/>
        </p:nvGrpSpPr>
        <p:grpSpPr>
          <a:xfrm>
            <a:off x="5582956" y="4687487"/>
            <a:ext cx="1450404" cy="421848"/>
            <a:chOff x="0" y="0"/>
            <a:chExt cx="1450403" cy="421847"/>
          </a:xfrm>
        </p:grpSpPr>
        <p:sp>
          <p:nvSpPr>
            <p:cNvPr id="413" name="Rectangle"/>
            <p:cNvSpPr/>
            <p:nvPr/>
          </p:nvSpPr>
          <p:spPr>
            <a:xfrm>
              <a:off x="-1" y="-1"/>
              <a:ext cx="1450405" cy="421849"/>
            </a:xfrm>
            <a:prstGeom prst="rect">
              <a:avLst/>
            </a:prstGeom>
            <a:solidFill>
              <a:schemeClr val="accent4">
                <a:satOff val="-1335"/>
                <a:lumOff val="-10274"/>
              </a:schemeClr>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14" name="Glasgow"/>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Glasgow</a:t>
              </a:r>
            </a:p>
          </p:txBody>
        </p:sp>
      </p:grpSp>
      <p:grpSp>
        <p:nvGrpSpPr>
          <p:cNvPr id="418" name="WAYF ID"/>
          <p:cNvGrpSpPr/>
          <p:nvPr/>
        </p:nvGrpSpPr>
        <p:grpSpPr>
          <a:xfrm>
            <a:off x="7556172" y="5279282"/>
            <a:ext cx="1450404" cy="421848"/>
            <a:chOff x="0" y="0"/>
            <a:chExt cx="1450403" cy="421847"/>
          </a:xfrm>
        </p:grpSpPr>
        <p:sp>
          <p:nvSpPr>
            <p:cNvPr id="416"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17"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spTree>
    <p:extLst>
      <p:ext uri="{BB962C8B-B14F-4D97-AF65-F5344CB8AC3E}">
        <p14:creationId xmlns:p14="http://schemas.microsoft.com/office/powerpoint/2010/main" val="2848690504"/>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405"/>
                                        </p:tgtEl>
                                        <p:attrNameLst>
                                          <p:attrName>style.visibility</p:attrName>
                                        </p:attrNameLst>
                                      </p:cBhvr>
                                      <p:to>
                                        <p:strVal val="visible"/>
                                      </p:to>
                                    </p:set>
                                    <p:animEffect transition="in" filter="wipe(right)">
                                      <p:cBhvr>
                                        <p:cTn id="7"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Picture 7" descr="Picture 7"/>
          <p:cNvPicPr>
            <a:picLocks noChangeAspect="1"/>
          </p:cNvPicPr>
          <p:nvPr/>
        </p:nvPicPr>
        <p:blipFill>
          <a:blip r:embed="rId2">
            <a:extLst/>
          </a:blip>
          <a:srcRect t="14286" b="19999"/>
          <a:stretch>
            <a:fillRect/>
          </a:stretch>
        </p:blipFill>
        <p:spPr>
          <a:xfrm>
            <a:off x="310735" y="4390690"/>
            <a:ext cx="1895063" cy="1188722"/>
          </a:xfrm>
          <a:prstGeom prst="rect">
            <a:avLst/>
          </a:prstGeom>
          <a:ln w="12700">
            <a:miter lim="400000"/>
          </a:ln>
        </p:spPr>
      </p:pic>
      <p:pic>
        <p:nvPicPr>
          <p:cNvPr id="421" name="Picture 8" descr="Picture 8"/>
          <p:cNvPicPr>
            <a:picLocks noChangeAspect="1"/>
          </p:cNvPicPr>
          <p:nvPr/>
        </p:nvPicPr>
        <p:blipFill>
          <a:blip r:embed="rId3">
            <a:extLst/>
          </a:blip>
          <a:srcRect t="12853" b="17429"/>
          <a:stretch>
            <a:fillRect/>
          </a:stretch>
        </p:blipFill>
        <p:spPr>
          <a:xfrm>
            <a:off x="4164167" y="3445343"/>
            <a:ext cx="1350363" cy="1188564"/>
          </a:xfrm>
          <a:prstGeom prst="rect">
            <a:avLst/>
          </a:prstGeom>
          <a:ln w="12700">
            <a:miter lim="400000"/>
          </a:ln>
        </p:spPr>
      </p:pic>
      <p:sp>
        <p:nvSpPr>
          <p:cNvPr id="422" name="Straight Arrow Connector 33"/>
          <p:cNvSpPr/>
          <p:nvPr/>
        </p:nvSpPr>
        <p:spPr>
          <a:xfrm>
            <a:off x="1855410" y="4606375"/>
            <a:ext cx="2437929" cy="2"/>
          </a:xfrm>
          <a:prstGeom prst="line">
            <a:avLst/>
          </a:prstGeom>
          <a:ln w="50800">
            <a:solidFill>
              <a:schemeClr val="accent3">
                <a:satOff val="-6373"/>
                <a:lumOff val="-10823"/>
              </a:schemeClr>
            </a:solidFill>
            <a:tailEnd type="triangle"/>
          </a:ln>
        </p:spPr>
        <p:txBody>
          <a:bodyPr lIns="45718" tIns="45718" rIns="45718" bIns="45718"/>
          <a:lstStyle/>
          <a:p>
            <a:endParaRPr/>
          </a:p>
        </p:txBody>
      </p:sp>
      <p:sp>
        <p:nvSpPr>
          <p:cNvPr id="423" name="Pilot Objectives"/>
          <p:cNvSpPr txBox="1">
            <a:spLocks noGrp="1"/>
          </p:cNvSpPr>
          <p:nvPr>
            <p:ph type="title"/>
          </p:nvPr>
        </p:nvSpPr>
        <p:spPr>
          <a:prstGeom prst="rect">
            <a:avLst/>
          </a:prstGeom>
        </p:spPr>
        <p:txBody>
          <a:bodyPr/>
          <a:lstStyle/>
          <a:p>
            <a:r>
              <a:t>Detailed Use Case</a:t>
            </a:r>
          </a:p>
        </p:txBody>
      </p:sp>
      <p:pic>
        <p:nvPicPr>
          <p:cNvPr id="425" name="Picture 7" descr="Picture 7"/>
          <p:cNvPicPr>
            <a:picLocks noChangeAspect="1"/>
          </p:cNvPicPr>
          <p:nvPr/>
        </p:nvPicPr>
        <p:blipFill>
          <a:blip r:embed="rId4">
            <a:extLst/>
          </a:blip>
          <a:stretch>
            <a:fillRect/>
          </a:stretch>
        </p:blipFill>
        <p:spPr>
          <a:xfrm>
            <a:off x="455634" y="1698132"/>
            <a:ext cx="2011682" cy="1596773"/>
          </a:xfrm>
          <a:prstGeom prst="rect">
            <a:avLst/>
          </a:prstGeom>
          <a:ln w="12700">
            <a:miter lim="400000"/>
          </a:ln>
        </p:spPr>
      </p:pic>
      <p:pic>
        <p:nvPicPr>
          <p:cNvPr id="426" name="Picture 9" descr="Picture 9"/>
          <p:cNvPicPr>
            <a:picLocks noChangeAspect="1"/>
          </p:cNvPicPr>
          <p:nvPr/>
        </p:nvPicPr>
        <p:blipFill>
          <a:blip r:embed="rId5">
            <a:extLst/>
          </a:blip>
          <a:stretch>
            <a:fillRect/>
          </a:stretch>
        </p:blipFill>
        <p:spPr>
          <a:xfrm>
            <a:off x="7231168" y="3741796"/>
            <a:ext cx="2320070" cy="1553431"/>
          </a:xfrm>
          <a:prstGeom prst="rect">
            <a:avLst/>
          </a:prstGeom>
          <a:ln w="12700">
            <a:miter lim="400000"/>
          </a:ln>
        </p:spPr>
      </p:pic>
      <p:sp>
        <p:nvSpPr>
          <p:cNvPr id="427" name="Rectangle 34"/>
          <p:cNvSpPr/>
          <p:nvPr/>
        </p:nvSpPr>
        <p:spPr>
          <a:xfrm>
            <a:off x="7819703" y="3987125"/>
            <a:ext cx="1168402" cy="558801"/>
          </a:xfrm>
          <a:prstGeom prst="rect">
            <a:avLst/>
          </a:prstGeom>
          <a:solidFill>
            <a:srgbClr val="000000"/>
          </a:solidFill>
          <a:ln w="25400">
            <a:solidFill>
              <a:srgbClr val="000000"/>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400" b="1">
                <a:solidFill>
                  <a:srgbClr val="FFFFFF"/>
                </a:solidFill>
              </a:defRPr>
            </a:pPr>
            <a:r>
              <a:t>LISA’S</a:t>
            </a:r>
          </a:p>
          <a:p>
            <a:pPr algn="ctr" defTabSz="584200">
              <a:defRPr sz="1400" b="1">
                <a:solidFill>
                  <a:srgbClr val="FFFFFF"/>
                </a:solidFill>
              </a:defRPr>
            </a:pPr>
            <a:r>
              <a:t>COMPUTER</a:t>
            </a:r>
          </a:p>
        </p:txBody>
      </p:sp>
      <p:grpSp>
        <p:nvGrpSpPr>
          <p:cNvPr id="430" name="WAYF API"/>
          <p:cNvGrpSpPr/>
          <p:nvPr/>
        </p:nvGrpSpPr>
        <p:grpSpPr>
          <a:xfrm>
            <a:off x="2349173" y="4395454"/>
            <a:ext cx="1450404" cy="421848"/>
            <a:chOff x="0" y="0"/>
            <a:chExt cx="1450403" cy="421847"/>
          </a:xfrm>
        </p:grpSpPr>
        <p:sp>
          <p:nvSpPr>
            <p:cNvPr id="428" name="Rectangle"/>
            <p:cNvSpPr/>
            <p:nvPr/>
          </p:nvSpPr>
          <p:spPr>
            <a:xfrm>
              <a:off x="-1" y="-1"/>
              <a:ext cx="1450405" cy="421849"/>
            </a:xfrm>
            <a:prstGeom prst="rect">
              <a:avLst/>
            </a:prstGeom>
            <a:solidFill>
              <a:schemeClr val="accent3">
                <a:satOff val="-6373"/>
                <a:lumOff val="-10823"/>
              </a:schemeClr>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29" name="WAYF API"/>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API</a:t>
              </a:r>
            </a:p>
          </p:txBody>
        </p:sp>
      </p:grpSp>
      <p:grpSp>
        <p:nvGrpSpPr>
          <p:cNvPr id="433" name="Publisher A ID"/>
          <p:cNvGrpSpPr/>
          <p:nvPr/>
        </p:nvGrpSpPr>
        <p:grpSpPr>
          <a:xfrm>
            <a:off x="4274856" y="4504582"/>
            <a:ext cx="1450404" cy="421848"/>
            <a:chOff x="0" y="0"/>
            <a:chExt cx="1450403" cy="421847"/>
          </a:xfrm>
        </p:grpSpPr>
        <p:sp>
          <p:nvSpPr>
            <p:cNvPr id="431"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32"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436" name="WAYF ID"/>
          <p:cNvGrpSpPr/>
          <p:nvPr/>
        </p:nvGrpSpPr>
        <p:grpSpPr>
          <a:xfrm>
            <a:off x="7556172" y="5279282"/>
            <a:ext cx="1450404" cy="421848"/>
            <a:chOff x="0" y="0"/>
            <a:chExt cx="1450403" cy="421847"/>
          </a:xfrm>
        </p:grpSpPr>
        <p:sp>
          <p:nvSpPr>
            <p:cNvPr id="434"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35"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grpSp>
        <p:nvGrpSpPr>
          <p:cNvPr id="439" name="WAYF ID"/>
          <p:cNvGrpSpPr/>
          <p:nvPr/>
        </p:nvGrpSpPr>
        <p:grpSpPr>
          <a:xfrm>
            <a:off x="4274856" y="4868617"/>
            <a:ext cx="1450404" cy="421848"/>
            <a:chOff x="0" y="0"/>
            <a:chExt cx="1450403" cy="421847"/>
          </a:xfrm>
        </p:grpSpPr>
        <p:sp>
          <p:nvSpPr>
            <p:cNvPr id="437"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38"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sp>
        <p:nvSpPr>
          <p:cNvPr id="440" name="Rectangle 11"/>
          <p:cNvSpPr txBox="1"/>
          <p:nvPr/>
        </p:nvSpPr>
        <p:spPr>
          <a:xfrm>
            <a:off x="612314" y="3963463"/>
            <a:ext cx="16983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Publisher B</a:t>
            </a:r>
          </a:p>
        </p:txBody>
      </p:sp>
      <p:sp>
        <p:nvSpPr>
          <p:cNvPr id="441" name="Rectangle 12"/>
          <p:cNvSpPr txBox="1"/>
          <p:nvPr/>
        </p:nvSpPr>
        <p:spPr>
          <a:xfrm>
            <a:off x="3605012" y="3251199"/>
            <a:ext cx="1875143"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WAYF Cloud</a:t>
            </a:r>
          </a:p>
        </p:txBody>
      </p:sp>
      <p:sp>
        <p:nvSpPr>
          <p:cNvPr id="442" name="Publisher’s B ID is sent to the WAYF cloud using the WAYF API."/>
          <p:cNvSpPr txBox="1"/>
          <p:nvPr/>
        </p:nvSpPr>
        <p:spPr>
          <a:xfrm>
            <a:off x="2494662" y="1664348"/>
            <a:ext cx="6968405" cy="3143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342900" indent="-342900" defTabSz="584200">
              <a:buSzPct val="100000"/>
              <a:buFont typeface="Arial"/>
              <a:buChar char="•"/>
              <a:defRPr sz="1600">
                <a:latin typeface="Helvetica Neue"/>
                <a:ea typeface="Helvetica Neue"/>
                <a:cs typeface="Helvetica Neue"/>
                <a:sym typeface="Helvetica Neue"/>
              </a:defRPr>
            </a:lvl1pPr>
          </a:lstStyle>
          <a:p>
            <a:r>
              <a:t>Publisher’s B ID is sent to the WAYF cloud using the WAYF API.</a:t>
            </a:r>
          </a:p>
        </p:txBody>
      </p:sp>
      <p:grpSp>
        <p:nvGrpSpPr>
          <p:cNvPr id="445" name="Glasgow"/>
          <p:cNvGrpSpPr/>
          <p:nvPr/>
        </p:nvGrpSpPr>
        <p:grpSpPr>
          <a:xfrm>
            <a:off x="5582956" y="4687487"/>
            <a:ext cx="1450404" cy="421848"/>
            <a:chOff x="0" y="0"/>
            <a:chExt cx="1450403" cy="421847"/>
          </a:xfrm>
        </p:grpSpPr>
        <p:sp>
          <p:nvSpPr>
            <p:cNvPr id="443" name="Rectangle"/>
            <p:cNvSpPr/>
            <p:nvPr/>
          </p:nvSpPr>
          <p:spPr>
            <a:xfrm>
              <a:off x="-1" y="-1"/>
              <a:ext cx="1450405" cy="421849"/>
            </a:xfrm>
            <a:prstGeom prst="rect">
              <a:avLst/>
            </a:prstGeom>
            <a:solidFill>
              <a:schemeClr val="accent4">
                <a:satOff val="-1335"/>
                <a:lumOff val="-10274"/>
              </a:schemeClr>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44" name="Glasgow"/>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Glasgow</a:t>
              </a:r>
            </a:p>
          </p:txBody>
        </p:sp>
      </p:grpSp>
      <p:grpSp>
        <p:nvGrpSpPr>
          <p:cNvPr id="448" name="Publisher  B ID"/>
          <p:cNvGrpSpPr/>
          <p:nvPr/>
        </p:nvGrpSpPr>
        <p:grpSpPr>
          <a:xfrm>
            <a:off x="3695372" y="3842385"/>
            <a:ext cx="1450404" cy="421849"/>
            <a:chOff x="0" y="0"/>
            <a:chExt cx="1450403" cy="421847"/>
          </a:xfrm>
        </p:grpSpPr>
        <p:sp>
          <p:nvSpPr>
            <p:cNvPr id="446" name="Rectangle"/>
            <p:cNvSpPr/>
            <p:nvPr/>
          </p:nvSpPr>
          <p:spPr>
            <a:xfrm>
              <a:off x="-1" y="-1"/>
              <a:ext cx="1450405" cy="421849"/>
            </a:xfrm>
            <a:prstGeom prst="rect">
              <a:avLst/>
            </a:prstGeom>
            <a:solidFill>
              <a:schemeClr val="accent2"/>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47" name="Publisher  B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B ID</a:t>
              </a:r>
            </a:p>
          </p:txBody>
        </p:sp>
      </p:grpSp>
    </p:spTree>
    <p:extLst>
      <p:ext uri="{BB962C8B-B14F-4D97-AF65-F5344CB8AC3E}">
        <p14:creationId xmlns:p14="http://schemas.microsoft.com/office/powerpoint/2010/main" val="2268971619"/>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422"/>
                                        </p:tgtEl>
                                        <p:attrNameLst>
                                          <p:attrName>style.visibility</p:attrName>
                                        </p:attrNameLst>
                                      </p:cBhvr>
                                      <p:to>
                                        <p:strVal val="visible"/>
                                      </p:to>
                                    </p:set>
                                    <p:animEffect transition="in" filter="wipe(left)">
                                      <p:cBhvr>
                                        <p:cTn id="7" dur="500"/>
                                        <p:tgtEl>
                                          <p:spTgt spid="422"/>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 grpId="0" animBg="1" advAuto="0"/>
      <p:bldP spid="448"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Picture 7" descr="Picture 7"/>
          <p:cNvPicPr>
            <a:picLocks noChangeAspect="1"/>
          </p:cNvPicPr>
          <p:nvPr/>
        </p:nvPicPr>
        <p:blipFill>
          <a:blip r:embed="rId2">
            <a:extLst/>
          </a:blip>
          <a:srcRect t="14286" b="19999"/>
          <a:stretch>
            <a:fillRect/>
          </a:stretch>
        </p:blipFill>
        <p:spPr>
          <a:xfrm>
            <a:off x="310735" y="4390690"/>
            <a:ext cx="1895063" cy="1188722"/>
          </a:xfrm>
          <a:prstGeom prst="rect">
            <a:avLst/>
          </a:prstGeom>
          <a:ln w="12700">
            <a:miter lim="400000"/>
          </a:ln>
        </p:spPr>
      </p:pic>
      <p:pic>
        <p:nvPicPr>
          <p:cNvPr id="451" name="Picture 8" descr="Picture 8"/>
          <p:cNvPicPr>
            <a:picLocks noChangeAspect="1"/>
          </p:cNvPicPr>
          <p:nvPr/>
        </p:nvPicPr>
        <p:blipFill>
          <a:blip r:embed="rId3">
            <a:extLst/>
          </a:blip>
          <a:srcRect t="12853" b="17429"/>
          <a:stretch>
            <a:fillRect/>
          </a:stretch>
        </p:blipFill>
        <p:spPr>
          <a:xfrm>
            <a:off x="4164167" y="3445343"/>
            <a:ext cx="1350363" cy="1188564"/>
          </a:xfrm>
          <a:prstGeom prst="rect">
            <a:avLst/>
          </a:prstGeom>
          <a:ln w="12700">
            <a:miter lim="400000"/>
          </a:ln>
        </p:spPr>
      </p:pic>
      <p:sp>
        <p:nvSpPr>
          <p:cNvPr id="452" name="Pilot Objectives"/>
          <p:cNvSpPr txBox="1">
            <a:spLocks noGrp="1"/>
          </p:cNvSpPr>
          <p:nvPr>
            <p:ph type="title"/>
          </p:nvPr>
        </p:nvSpPr>
        <p:spPr>
          <a:prstGeom prst="rect">
            <a:avLst/>
          </a:prstGeom>
        </p:spPr>
        <p:txBody>
          <a:bodyPr/>
          <a:lstStyle/>
          <a:p>
            <a:r>
              <a:t>Detailed Use Case</a:t>
            </a:r>
          </a:p>
        </p:txBody>
      </p:sp>
      <p:pic>
        <p:nvPicPr>
          <p:cNvPr id="454" name="Picture 7" descr="Picture 7"/>
          <p:cNvPicPr>
            <a:picLocks noChangeAspect="1"/>
          </p:cNvPicPr>
          <p:nvPr/>
        </p:nvPicPr>
        <p:blipFill>
          <a:blip r:embed="rId4">
            <a:extLst/>
          </a:blip>
          <a:stretch>
            <a:fillRect/>
          </a:stretch>
        </p:blipFill>
        <p:spPr>
          <a:xfrm>
            <a:off x="455634" y="1698132"/>
            <a:ext cx="2011682" cy="1596773"/>
          </a:xfrm>
          <a:prstGeom prst="rect">
            <a:avLst/>
          </a:prstGeom>
          <a:ln w="12700">
            <a:miter lim="400000"/>
          </a:ln>
        </p:spPr>
      </p:pic>
      <p:pic>
        <p:nvPicPr>
          <p:cNvPr id="455" name="Picture 9" descr="Picture 9"/>
          <p:cNvPicPr>
            <a:picLocks noChangeAspect="1"/>
          </p:cNvPicPr>
          <p:nvPr/>
        </p:nvPicPr>
        <p:blipFill>
          <a:blip r:embed="rId5">
            <a:extLst/>
          </a:blip>
          <a:stretch>
            <a:fillRect/>
          </a:stretch>
        </p:blipFill>
        <p:spPr>
          <a:xfrm>
            <a:off x="7231168" y="3741796"/>
            <a:ext cx="2320070" cy="1553431"/>
          </a:xfrm>
          <a:prstGeom prst="rect">
            <a:avLst/>
          </a:prstGeom>
          <a:ln w="12700">
            <a:miter lim="400000"/>
          </a:ln>
        </p:spPr>
      </p:pic>
      <p:sp>
        <p:nvSpPr>
          <p:cNvPr id="456" name="Rectangle 34"/>
          <p:cNvSpPr/>
          <p:nvPr/>
        </p:nvSpPr>
        <p:spPr>
          <a:xfrm>
            <a:off x="7819703" y="3987125"/>
            <a:ext cx="1168402" cy="558801"/>
          </a:xfrm>
          <a:prstGeom prst="rect">
            <a:avLst/>
          </a:prstGeom>
          <a:solidFill>
            <a:srgbClr val="000000"/>
          </a:solidFill>
          <a:ln w="25400">
            <a:solidFill>
              <a:srgbClr val="000000"/>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400" b="1">
                <a:solidFill>
                  <a:srgbClr val="FFFFFF"/>
                </a:solidFill>
              </a:defRPr>
            </a:pPr>
            <a:r>
              <a:t>LISA’S</a:t>
            </a:r>
          </a:p>
          <a:p>
            <a:pPr algn="ctr" defTabSz="584200">
              <a:defRPr sz="1400" b="1">
                <a:solidFill>
                  <a:srgbClr val="FFFFFF"/>
                </a:solidFill>
              </a:defRPr>
            </a:pPr>
            <a:r>
              <a:t>COMPUTER</a:t>
            </a:r>
          </a:p>
        </p:txBody>
      </p:sp>
      <p:grpSp>
        <p:nvGrpSpPr>
          <p:cNvPr id="459" name="Publisher A ID"/>
          <p:cNvGrpSpPr/>
          <p:nvPr/>
        </p:nvGrpSpPr>
        <p:grpSpPr>
          <a:xfrm>
            <a:off x="4274856" y="4504582"/>
            <a:ext cx="1450404" cy="421848"/>
            <a:chOff x="0" y="0"/>
            <a:chExt cx="1450403" cy="421847"/>
          </a:xfrm>
        </p:grpSpPr>
        <p:sp>
          <p:nvSpPr>
            <p:cNvPr id="457"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58"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sp>
        <p:nvSpPr>
          <p:cNvPr id="460" name="Straight Arrow Connector 33"/>
          <p:cNvSpPr/>
          <p:nvPr/>
        </p:nvSpPr>
        <p:spPr>
          <a:xfrm>
            <a:off x="2451100" y="6051204"/>
            <a:ext cx="4561250" cy="1"/>
          </a:xfrm>
          <a:prstGeom prst="line">
            <a:avLst/>
          </a:prstGeom>
          <a:ln w="50800">
            <a:solidFill>
              <a:srgbClr val="0365C0"/>
            </a:solidFill>
            <a:tailEnd type="triangle"/>
          </a:ln>
        </p:spPr>
        <p:txBody>
          <a:bodyPr lIns="45718" tIns="45718" rIns="45718" bIns="45718"/>
          <a:lstStyle/>
          <a:p>
            <a:endParaRPr/>
          </a:p>
        </p:txBody>
      </p:sp>
      <p:grpSp>
        <p:nvGrpSpPr>
          <p:cNvPr id="463" name="WAYF ID"/>
          <p:cNvGrpSpPr/>
          <p:nvPr/>
        </p:nvGrpSpPr>
        <p:grpSpPr>
          <a:xfrm>
            <a:off x="7556172" y="5279282"/>
            <a:ext cx="1450404" cy="421848"/>
            <a:chOff x="0" y="0"/>
            <a:chExt cx="1450403" cy="421847"/>
          </a:xfrm>
        </p:grpSpPr>
        <p:sp>
          <p:nvSpPr>
            <p:cNvPr id="461"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62"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grpSp>
        <p:nvGrpSpPr>
          <p:cNvPr id="466" name="WAYF ID"/>
          <p:cNvGrpSpPr/>
          <p:nvPr/>
        </p:nvGrpSpPr>
        <p:grpSpPr>
          <a:xfrm>
            <a:off x="4274856" y="4868617"/>
            <a:ext cx="1450404" cy="421848"/>
            <a:chOff x="0" y="0"/>
            <a:chExt cx="1450403" cy="421847"/>
          </a:xfrm>
        </p:grpSpPr>
        <p:sp>
          <p:nvSpPr>
            <p:cNvPr id="464"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65"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sp>
        <p:nvSpPr>
          <p:cNvPr id="467" name="Rectangle 11"/>
          <p:cNvSpPr txBox="1"/>
          <p:nvPr/>
        </p:nvSpPr>
        <p:spPr>
          <a:xfrm>
            <a:off x="612314" y="3963463"/>
            <a:ext cx="16983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Publisher B</a:t>
            </a:r>
          </a:p>
        </p:txBody>
      </p:sp>
      <p:sp>
        <p:nvSpPr>
          <p:cNvPr id="468" name="Rectangle 12"/>
          <p:cNvSpPr txBox="1"/>
          <p:nvPr/>
        </p:nvSpPr>
        <p:spPr>
          <a:xfrm>
            <a:off x="3605012" y="3251199"/>
            <a:ext cx="1875143"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WAYF Cloud</a:t>
            </a:r>
          </a:p>
        </p:txBody>
      </p:sp>
      <p:grpSp>
        <p:nvGrpSpPr>
          <p:cNvPr id="471" name="WAYF Widget"/>
          <p:cNvGrpSpPr/>
          <p:nvPr/>
        </p:nvGrpSpPr>
        <p:grpSpPr>
          <a:xfrm>
            <a:off x="7556172" y="6173475"/>
            <a:ext cx="1450404" cy="421848"/>
            <a:chOff x="0" y="0"/>
            <a:chExt cx="1450403" cy="421847"/>
          </a:xfrm>
        </p:grpSpPr>
        <p:sp>
          <p:nvSpPr>
            <p:cNvPr id="469" name="Rectangle"/>
            <p:cNvSpPr/>
            <p:nvPr/>
          </p:nvSpPr>
          <p:spPr>
            <a:xfrm>
              <a:off x="-1" y="-1"/>
              <a:ext cx="1450405" cy="421849"/>
            </a:xfrm>
            <a:prstGeom prst="rect">
              <a:avLst/>
            </a:prstGeom>
            <a:solidFill>
              <a:srgbClr val="FF0000"/>
            </a:solidFill>
            <a:ln w="9525" cap="flat">
              <a:solidFill>
                <a:srgbClr val="FF0000"/>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70" name="WAYF Widget"/>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Widget</a:t>
              </a:r>
            </a:p>
          </p:txBody>
        </p:sp>
      </p:grpSp>
      <p:sp>
        <p:nvSpPr>
          <p:cNvPr id="472" name="Publisher’s B ID also sent to Lisa’s computer in a cookie and along with the WAYF Widget"/>
          <p:cNvSpPr txBox="1"/>
          <p:nvPr/>
        </p:nvSpPr>
        <p:spPr>
          <a:xfrm>
            <a:off x="2494662" y="1664348"/>
            <a:ext cx="6968405" cy="5429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342900" indent="-342900" defTabSz="584200">
              <a:buSzPct val="100000"/>
              <a:buFont typeface="Arial"/>
              <a:buChar char="•"/>
              <a:defRPr sz="1600">
                <a:latin typeface="Helvetica Neue"/>
                <a:ea typeface="Helvetica Neue"/>
                <a:cs typeface="Helvetica Neue"/>
                <a:sym typeface="Helvetica Neue"/>
              </a:defRPr>
            </a:lvl1pPr>
          </a:lstStyle>
          <a:p>
            <a:r>
              <a:t>Publisher’s B ID also sent to Lisa’s computer in a cookie and along with the WAYF Widget</a:t>
            </a:r>
          </a:p>
        </p:txBody>
      </p:sp>
      <p:grpSp>
        <p:nvGrpSpPr>
          <p:cNvPr id="475" name="Glasgow"/>
          <p:cNvGrpSpPr/>
          <p:nvPr/>
        </p:nvGrpSpPr>
        <p:grpSpPr>
          <a:xfrm>
            <a:off x="5582956" y="4687487"/>
            <a:ext cx="1450404" cy="421848"/>
            <a:chOff x="0" y="0"/>
            <a:chExt cx="1450403" cy="421847"/>
          </a:xfrm>
        </p:grpSpPr>
        <p:sp>
          <p:nvSpPr>
            <p:cNvPr id="473" name="Rectangle"/>
            <p:cNvSpPr/>
            <p:nvPr/>
          </p:nvSpPr>
          <p:spPr>
            <a:xfrm>
              <a:off x="-1" y="-1"/>
              <a:ext cx="1450405" cy="421849"/>
            </a:xfrm>
            <a:prstGeom prst="rect">
              <a:avLst/>
            </a:prstGeom>
            <a:solidFill>
              <a:schemeClr val="accent4">
                <a:satOff val="-1335"/>
                <a:lumOff val="-10274"/>
              </a:schemeClr>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74" name="Glasgow"/>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Glasgow</a:t>
              </a:r>
            </a:p>
          </p:txBody>
        </p:sp>
      </p:grpSp>
      <p:grpSp>
        <p:nvGrpSpPr>
          <p:cNvPr id="478" name="Publisher  B ID"/>
          <p:cNvGrpSpPr/>
          <p:nvPr/>
        </p:nvGrpSpPr>
        <p:grpSpPr>
          <a:xfrm>
            <a:off x="7556172" y="5726377"/>
            <a:ext cx="1450404" cy="421848"/>
            <a:chOff x="0" y="0"/>
            <a:chExt cx="1450403" cy="421847"/>
          </a:xfrm>
        </p:grpSpPr>
        <p:sp>
          <p:nvSpPr>
            <p:cNvPr id="476" name="Rectangle"/>
            <p:cNvSpPr/>
            <p:nvPr/>
          </p:nvSpPr>
          <p:spPr>
            <a:xfrm>
              <a:off x="-1" y="-1"/>
              <a:ext cx="1450405" cy="421849"/>
            </a:xfrm>
            <a:prstGeom prst="rect">
              <a:avLst/>
            </a:prstGeom>
            <a:solidFill>
              <a:schemeClr val="accent2"/>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77" name="Publisher  B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B ID</a:t>
              </a:r>
            </a:p>
          </p:txBody>
        </p:sp>
      </p:grpSp>
      <p:grpSp>
        <p:nvGrpSpPr>
          <p:cNvPr id="481" name="Publisher  B ID"/>
          <p:cNvGrpSpPr/>
          <p:nvPr/>
        </p:nvGrpSpPr>
        <p:grpSpPr>
          <a:xfrm>
            <a:off x="736272" y="5659313"/>
            <a:ext cx="1450405" cy="421848"/>
            <a:chOff x="0" y="0"/>
            <a:chExt cx="1450403" cy="421847"/>
          </a:xfrm>
        </p:grpSpPr>
        <p:sp>
          <p:nvSpPr>
            <p:cNvPr id="479" name="Rectangle"/>
            <p:cNvSpPr/>
            <p:nvPr/>
          </p:nvSpPr>
          <p:spPr>
            <a:xfrm>
              <a:off x="-1" y="-1"/>
              <a:ext cx="1450405" cy="421849"/>
            </a:xfrm>
            <a:prstGeom prst="rect">
              <a:avLst/>
            </a:prstGeom>
            <a:solidFill>
              <a:schemeClr val="accent2"/>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80" name="Publisher  B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B ID</a:t>
              </a:r>
            </a:p>
          </p:txBody>
        </p:sp>
      </p:grpSp>
      <p:grpSp>
        <p:nvGrpSpPr>
          <p:cNvPr id="484" name="WAYF Widget"/>
          <p:cNvGrpSpPr/>
          <p:nvPr/>
        </p:nvGrpSpPr>
        <p:grpSpPr>
          <a:xfrm>
            <a:off x="736272" y="6097275"/>
            <a:ext cx="1450405" cy="421848"/>
            <a:chOff x="0" y="0"/>
            <a:chExt cx="1450403" cy="421847"/>
          </a:xfrm>
        </p:grpSpPr>
        <p:sp>
          <p:nvSpPr>
            <p:cNvPr id="482" name="Rectangle"/>
            <p:cNvSpPr/>
            <p:nvPr/>
          </p:nvSpPr>
          <p:spPr>
            <a:xfrm>
              <a:off x="-1" y="-1"/>
              <a:ext cx="1450405" cy="421849"/>
            </a:xfrm>
            <a:prstGeom prst="rect">
              <a:avLst/>
            </a:prstGeom>
            <a:solidFill>
              <a:srgbClr val="FF0000"/>
            </a:solidFill>
            <a:ln w="9525" cap="flat">
              <a:solidFill>
                <a:srgbClr val="FF0000"/>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83" name="WAYF Widget"/>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Widget</a:t>
              </a:r>
            </a:p>
          </p:txBody>
        </p:sp>
      </p:grpSp>
      <p:grpSp>
        <p:nvGrpSpPr>
          <p:cNvPr id="487" name="Publisher  B ID"/>
          <p:cNvGrpSpPr/>
          <p:nvPr/>
        </p:nvGrpSpPr>
        <p:grpSpPr>
          <a:xfrm>
            <a:off x="3695372" y="3842387"/>
            <a:ext cx="1450404" cy="421848"/>
            <a:chOff x="0" y="0"/>
            <a:chExt cx="1450403" cy="421847"/>
          </a:xfrm>
        </p:grpSpPr>
        <p:sp>
          <p:nvSpPr>
            <p:cNvPr id="485" name="Rectangle"/>
            <p:cNvSpPr/>
            <p:nvPr/>
          </p:nvSpPr>
          <p:spPr>
            <a:xfrm>
              <a:off x="-1" y="-1"/>
              <a:ext cx="1450405" cy="421849"/>
            </a:xfrm>
            <a:prstGeom prst="rect">
              <a:avLst/>
            </a:prstGeom>
            <a:solidFill>
              <a:schemeClr val="accent2"/>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86" name="Publisher  B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B ID</a:t>
              </a:r>
            </a:p>
          </p:txBody>
        </p:sp>
      </p:grpSp>
    </p:spTree>
    <p:extLst>
      <p:ext uri="{BB962C8B-B14F-4D97-AF65-F5344CB8AC3E}">
        <p14:creationId xmlns:p14="http://schemas.microsoft.com/office/powerpoint/2010/main" val="1873375301"/>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460"/>
                                        </p:tgtEl>
                                        <p:attrNameLst>
                                          <p:attrName>style.visibility</p:attrName>
                                        </p:attrNameLst>
                                      </p:cBhvr>
                                      <p:to>
                                        <p:strVal val="visible"/>
                                      </p:to>
                                    </p:set>
                                    <p:animEffect transition="in" filter="wipe(left)">
                                      <p:cBhvr>
                                        <p:cTn id="7" dur="500"/>
                                        <p:tgtEl>
                                          <p:spTgt spid="460"/>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478"/>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iterate>
                                    <p:tmAbs val="0"/>
                                  </p:iterate>
                                  <p:childTnLst>
                                    <p:set>
                                      <p:cBhvr>
                                        <p:cTn id="13" fill="hold"/>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 grpId="0" animBg="1" advAuto="0"/>
      <p:bldP spid="471" grpId="0" animBg="1" advAuto="0"/>
      <p:bldP spid="478"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Picture 7" descr="Picture 7"/>
          <p:cNvPicPr>
            <a:picLocks noChangeAspect="1"/>
          </p:cNvPicPr>
          <p:nvPr/>
        </p:nvPicPr>
        <p:blipFill>
          <a:blip r:embed="rId2">
            <a:extLst/>
          </a:blip>
          <a:srcRect t="14286" b="19999"/>
          <a:stretch>
            <a:fillRect/>
          </a:stretch>
        </p:blipFill>
        <p:spPr>
          <a:xfrm>
            <a:off x="310735" y="4390690"/>
            <a:ext cx="1895063" cy="1188722"/>
          </a:xfrm>
          <a:prstGeom prst="rect">
            <a:avLst/>
          </a:prstGeom>
          <a:ln w="12700">
            <a:miter lim="400000"/>
          </a:ln>
        </p:spPr>
      </p:pic>
      <p:pic>
        <p:nvPicPr>
          <p:cNvPr id="490" name="Picture 8" descr="Picture 8"/>
          <p:cNvPicPr>
            <a:picLocks noChangeAspect="1"/>
          </p:cNvPicPr>
          <p:nvPr/>
        </p:nvPicPr>
        <p:blipFill>
          <a:blip r:embed="rId3">
            <a:extLst/>
          </a:blip>
          <a:srcRect t="12853" b="17429"/>
          <a:stretch>
            <a:fillRect/>
          </a:stretch>
        </p:blipFill>
        <p:spPr>
          <a:xfrm>
            <a:off x="4164167" y="3445343"/>
            <a:ext cx="1350363" cy="1188564"/>
          </a:xfrm>
          <a:prstGeom prst="rect">
            <a:avLst/>
          </a:prstGeom>
          <a:ln w="12700">
            <a:miter lim="400000"/>
          </a:ln>
        </p:spPr>
      </p:pic>
      <p:sp>
        <p:nvSpPr>
          <p:cNvPr id="491" name="Pilot Objectives"/>
          <p:cNvSpPr txBox="1">
            <a:spLocks noGrp="1"/>
          </p:cNvSpPr>
          <p:nvPr>
            <p:ph type="title"/>
          </p:nvPr>
        </p:nvSpPr>
        <p:spPr>
          <a:prstGeom prst="rect">
            <a:avLst/>
          </a:prstGeom>
        </p:spPr>
        <p:txBody>
          <a:bodyPr/>
          <a:lstStyle/>
          <a:p>
            <a:r>
              <a:t>Detailed Use Case</a:t>
            </a:r>
          </a:p>
        </p:txBody>
      </p:sp>
      <p:pic>
        <p:nvPicPr>
          <p:cNvPr id="493" name="Picture 7" descr="Picture 7"/>
          <p:cNvPicPr>
            <a:picLocks noChangeAspect="1"/>
          </p:cNvPicPr>
          <p:nvPr/>
        </p:nvPicPr>
        <p:blipFill>
          <a:blip r:embed="rId4">
            <a:extLst/>
          </a:blip>
          <a:stretch>
            <a:fillRect/>
          </a:stretch>
        </p:blipFill>
        <p:spPr>
          <a:xfrm>
            <a:off x="455634" y="1698132"/>
            <a:ext cx="2011682" cy="1596773"/>
          </a:xfrm>
          <a:prstGeom prst="rect">
            <a:avLst/>
          </a:prstGeom>
          <a:ln w="12700">
            <a:miter lim="400000"/>
          </a:ln>
        </p:spPr>
      </p:pic>
      <p:pic>
        <p:nvPicPr>
          <p:cNvPr id="494" name="Picture 9" descr="Picture 9"/>
          <p:cNvPicPr>
            <a:picLocks noChangeAspect="1"/>
          </p:cNvPicPr>
          <p:nvPr/>
        </p:nvPicPr>
        <p:blipFill>
          <a:blip r:embed="rId5">
            <a:extLst/>
          </a:blip>
          <a:stretch>
            <a:fillRect/>
          </a:stretch>
        </p:blipFill>
        <p:spPr>
          <a:xfrm>
            <a:off x="7231168" y="3741796"/>
            <a:ext cx="2320070" cy="1553431"/>
          </a:xfrm>
          <a:prstGeom prst="rect">
            <a:avLst/>
          </a:prstGeom>
          <a:ln w="12700">
            <a:miter lim="400000"/>
          </a:ln>
        </p:spPr>
      </p:pic>
      <p:sp>
        <p:nvSpPr>
          <p:cNvPr id="495" name="Rectangle 34"/>
          <p:cNvSpPr/>
          <p:nvPr/>
        </p:nvSpPr>
        <p:spPr>
          <a:xfrm>
            <a:off x="7819703" y="3987125"/>
            <a:ext cx="1168402" cy="558801"/>
          </a:xfrm>
          <a:prstGeom prst="rect">
            <a:avLst/>
          </a:prstGeom>
          <a:solidFill>
            <a:srgbClr val="000000"/>
          </a:solidFill>
          <a:ln w="25400">
            <a:solidFill>
              <a:srgbClr val="000000"/>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400" b="1">
                <a:solidFill>
                  <a:srgbClr val="FFFFFF"/>
                </a:solidFill>
              </a:defRPr>
            </a:pPr>
            <a:r>
              <a:t>LISA’S</a:t>
            </a:r>
          </a:p>
          <a:p>
            <a:pPr algn="ctr" defTabSz="584200">
              <a:defRPr sz="1400" b="1">
                <a:solidFill>
                  <a:srgbClr val="FFFFFF"/>
                </a:solidFill>
              </a:defRPr>
            </a:pPr>
            <a:r>
              <a:t>COMPUTER</a:t>
            </a:r>
          </a:p>
        </p:txBody>
      </p:sp>
      <p:grpSp>
        <p:nvGrpSpPr>
          <p:cNvPr id="498" name="Publisher A ID"/>
          <p:cNvGrpSpPr/>
          <p:nvPr/>
        </p:nvGrpSpPr>
        <p:grpSpPr>
          <a:xfrm>
            <a:off x="4274856" y="4504582"/>
            <a:ext cx="1450404" cy="421848"/>
            <a:chOff x="0" y="0"/>
            <a:chExt cx="1450403" cy="421847"/>
          </a:xfrm>
        </p:grpSpPr>
        <p:sp>
          <p:nvSpPr>
            <p:cNvPr id="496"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497"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501" name="WAYF ID"/>
          <p:cNvGrpSpPr/>
          <p:nvPr/>
        </p:nvGrpSpPr>
        <p:grpSpPr>
          <a:xfrm>
            <a:off x="7556172" y="5279282"/>
            <a:ext cx="1450404" cy="421848"/>
            <a:chOff x="0" y="0"/>
            <a:chExt cx="1450403" cy="421847"/>
          </a:xfrm>
        </p:grpSpPr>
        <p:sp>
          <p:nvSpPr>
            <p:cNvPr id="499"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00"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grpSp>
        <p:nvGrpSpPr>
          <p:cNvPr id="504" name="WAYF ID"/>
          <p:cNvGrpSpPr/>
          <p:nvPr/>
        </p:nvGrpSpPr>
        <p:grpSpPr>
          <a:xfrm>
            <a:off x="4274856" y="4868617"/>
            <a:ext cx="1450404" cy="421848"/>
            <a:chOff x="0" y="0"/>
            <a:chExt cx="1450403" cy="421847"/>
          </a:xfrm>
        </p:grpSpPr>
        <p:sp>
          <p:nvSpPr>
            <p:cNvPr id="502"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03"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sp>
        <p:nvSpPr>
          <p:cNvPr id="505" name="Rectangle 11"/>
          <p:cNvSpPr txBox="1"/>
          <p:nvPr/>
        </p:nvSpPr>
        <p:spPr>
          <a:xfrm>
            <a:off x="612314" y="3963463"/>
            <a:ext cx="16983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Publisher B</a:t>
            </a:r>
          </a:p>
        </p:txBody>
      </p:sp>
      <p:sp>
        <p:nvSpPr>
          <p:cNvPr id="506" name="Rectangle 12"/>
          <p:cNvSpPr txBox="1"/>
          <p:nvPr/>
        </p:nvSpPr>
        <p:spPr>
          <a:xfrm>
            <a:off x="3605012" y="3251199"/>
            <a:ext cx="1875143"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WAYF Cloud</a:t>
            </a:r>
          </a:p>
        </p:txBody>
      </p:sp>
      <p:sp>
        <p:nvSpPr>
          <p:cNvPr id="507" name="The Widget transfer’s Publisher’s B ID to the WAYF Cloud…"/>
          <p:cNvSpPr txBox="1"/>
          <p:nvPr/>
        </p:nvSpPr>
        <p:spPr>
          <a:xfrm>
            <a:off x="2494662" y="1664348"/>
            <a:ext cx="6968405" cy="10001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defTabSz="584200">
              <a:buSzPct val="100000"/>
              <a:buFont typeface="Arial"/>
              <a:buChar char="•"/>
              <a:defRPr sz="1600">
                <a:latin typeface="Helvetica Neue"/>
                <a:ea typeface="Helvetica Neue"/>
                <a:cs typeface="Helvetica Neue"/>
                <a:sym typeface="Helvetica Neue"/>
              </a:defRPr>
            </a:pPr>
            <a:r>
              <a:t>The Widget transfer’s Publisher’s B ID to the WAYF Cloud</a:t>
            </a:r>
          </a:p>
          <a:p>
            <a:pPr marL="342900" indent="-342900" defTabSz="584200">
              <a:buSzPct val="100000"/>
              <a:buFont typeface="Arial"/>
              <a:buChar char="•"/>
              <a:defRPr sz="1600">
                <a:latin typeface="Helvetica Neue"/>
                <a:ea typeface="Helvetica Neue"/>
                <a:cs typeface="Helvetica Neue"/>
                <a:sym typeface="Helvetica Neue"/>
              </a:defRPr>
            </a:pPr>
            <a:r>
              <a:t>The WAYF Cloud now recognize’s Lisa by her WAYF ID, and can link Publisher’s B ID, to other Lisa’s Data (including association with University of Glasgow)</a:t>
            </a:r>
          </a:p>
        </p:txBody>
      </p:sp>
      <p:grpSp>
        <p:nvGrpSpPr>
          <p:cNvPr id="510" name="Glasgow"/>
          <p:cNvGrpSpPr/>
          <p:nvPr/>
        </p:nvGrpSpPr>
        <p:grpSpPr>
          <a:xfrm>
            <a:off x="5582956" y="4687487"/>
            <a:ext cx="1450404" cy="421848"/>
            <a:chOff x="0" y="0"/>
            <a:chExt cx="1450403" cy="421847"/>
          </a:xfrm>
        </p:grpSpPr>
        <p:sp>
          <p:nvSpPr>
            <p:cNvPr id="508" name="Rectangle"/>
            <p:cNvSpPr/>
            <p:nvPr/>
          </p:nvSpPr>
          <p:spPr>
            <a:xfrm>
              <a:off x="-1" y="-1"/>
              <a:ext cx="1450405" cy="421849"/>
            </a:xfrm>
            <a:prstGeom prst="rect">
              <a:avLst/>
            </a:prstGeom>
            <a:solidFill>
              <a:schemeClr val="accent4">
                <a:satOff val="-1335"/>
                <a:lumOff val="-10274"/>
              </a:schemeClr>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09" name="Glasgow"/>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Glasgow</a:t>
              </a:r>
            </a:p>
          </p:txBody>
        </p:sp>
      </p:grpSp>
      <p:grpSp>
        <p:nvGrpSpPr>
          <p:cNvPr id="513" name="Publisher  B ID"/>
          <p:cNvGrpSpPr/>
          <p:nvPr/>
        </p:nvGrpSpPr>
        <p:grpSpPr>
          <a:xfrm>
            <a:off x="7556172" y="5726377"/>
            <a:ext cx="1450404" cy="421848"/>
            <a:chOff x="0" y="0"/>
            <a:chExt cx="1450403" cy="421847"/>
          </a:xfrm>
        </p:grpSpPr>
        <p:sp>
          <p:nvSpPr>
            <p:cNvPr id="511" name="Rectangle"/>
            <p:cNvSpPr/>
            <p:nvPr/>
          </p:nvSpPr>
          <p:spPr>
            <a:xfrm>
              <a:off x="-1" y="-1"/>
              <a:ext cx="1450405" cy="421849"/>
            </a:xfrm>
            <a:prstGeom prst="rect">
              <a:avLst/>
            </a:prstGeom>
            <a:solidFill>
              <a:schemeClr val="accent2"/>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12" name="Publisher  B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B ID</a:t>
              </a:r>
            </a:p>
          </p:txBody>
        </p:sp>
      </p:grpSp>
      <p:grpSp>
        <p:nvGrpSpPr>
          <p:cNvPr id="516" name="Publisher  B ID"/>
          <p:cNvGrpSpPr/>
          <p:nvPr/>
        </p:nvGrpSpPr>
        <p:grpSpPr>
          <a:xfrm>
            <a:off x="4274856" y="5255352"/>
            <a:ext cx="1450404" cy="421848"/>
            <a:chOff x="0" y="0"/>
            <a:chExt cx="1450403" cy="421847"/>
          </a:xfrm>
        </p:grpSpPr>
        <p:sp>
          <p:nvSpPr>
            <p:cNvPr id="514" name="Rectangle"/>
            <p:cNvSpPr/>
            <p:nvPr/>
          </p:nvSpPr>
          <p:spPr>
            <a:xfrm>
              <a:off x="-1" y="-1"/>
              <a:ext cx="1450405" cy="421849"/>
            </a:xfrm>
            <a:prstGeom prst="rect">
              <a:avLst/>
            </a:prstGeom>
            <a:solidFill>
              <a:schemeClr val="accent2"/>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15" name="Publisher  B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B ID</a:t>
              </a:r>
            </a:p>
          </p:txBody>
        </p:sp>
      </p:grpSp>
      <p:sp>
        <p:nvSpPr>
          <p:cNvPr id="517" name="Straight Arrow Connector 33"/>
          <p:cNvSpPr/>
          <p:nvPr/>
        </p:nvSpPr>
        <p:spPr>
          <a:xfrm flipH="1" flipV="1">
            <a:off x="5534866" y="4163347"/>
            <a:ext cx="1686735" cy="877262"/>
          </a:xfrm>
          <a:prstGeom prst="line">
            <a:avLst/>
          </a:prstGeom>
          <a:ln w="50800">
            <a:solidFill>
              <a:srgbClr val="0365C0"/>
            </a:solidFill>
            <a:tailEnd type="triangle"/>
          </a:ln>
        </p:spPr>
        <p:txBody>
          <a:bodyPr lIns="45718" tIns="45718" rIns="45718" bIns="45718"/>
          <a:lstStyle/>
          <a:p>
            <a:endParaRPr/>
          </a:p>
        </p:txBody>
      </p:sp>
    </p:spTree>
    <p:extLst>
      <p:ext uri="{BB962C8B-B14F-4D97-AF65-F5344CB8AC3E}">
        <p14:creationId xmlns:p14="http://schemas.microsoft.com/office/powerpoint/2010/main" val="456426398"/>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517"/>
                                        </p:tgtEl>
                                        <p:attrNameLst>
                                          <p:attrName>style.visibility</p:attrName>
                                        </p:attrNameLst>
                                      </p:cBhvr>
                                      <p:to>
                                        <p:strVal val="visible"/>
                                      </p:to>
                                    </p:set>
                                    <p:animEffect transition="in" filter="wipe(right)">
                                      <p:cBhvr>
                                        <p:cTn id="7" dur="500"/>
                                        <p:tgtEl>
                                          <p:spTgt spid="517"/>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0" animBg="1" advAuto="0"/>
      <p:bldP spid="517"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Picture 7" descr="Picture 7"/>
          <p:cNvPicPr>
            <a:picLocks noChangeAspect="1"/>
          </p:cNvPicPr>
          <p:nvPr/>
        </p:nvPicPr>
        <p:blipFill>
          <a:blip r:embed="rId2">
            <a:extLst/>
          </a:blip>
          <a:srcRect t="14286" b="19999"/>
          <a:stretch>
            <a:fillRect/>
          </a:stretch>
        </p:blipFill>
        <p:spPr>
          <a:xfrm>
            <a:off x="310735" y="4390690"/>
            <a:ext cx="1895063" cy="1188722"/>
          </a:xfrm>
          <a:prstGeom prst="rect">
            <a:avLst/>
          </a:prstGeom>
          <a:ln w="12700">
            <a:miter lim="400000"/>
          </a:ln>
        </p:spPr>
      </p:pic>
      <p:pic>
        <p:nvPicPr>
          <p:cNvPr id="520" name="Picture 8" descr="Picture 8"/>
          <p:cNvPicPr>
            <a:picLocks noChangeAspect="1"/>
          </p:cNvPicPr>
          <p:nvPr/>
        </p:nvPicPr>
        <p:blipFill>
          <a:blip r:embed="rId3">
            <a:extLst/>
          </a:blip>
          <a:srcRect t="12853" b="17429"/>
          <a:stretch>
            <a:fillRect/>
          </a:stretch>
        </p:blipFill>
        <p:spPr>
          <a:xfrm>
            <a:off x="4164167" y="3445343"/>
            <a:ext cx="1350363" cy="1188564"/>
          </a:xfrm>
          <a:prstGeom prst="rect">
            <a:avLst/>
          </a:prstGeom>
          <a:ln w="12700">
            <a:miter lim="400000"/>
          </a:ln>
        </p:spPr>
      </p:pic>
      <p:sp>
        <p:nvSpPr>
          <p:cNvPr id="521" name="Straight Arrow Connector 33"/>
          <p:cNvSpPr/>
          <p:nvPr/>
        </p:nvSpPr>
        <p:spPr>
          <a:xfrm>
            <a:off x="1855410" y="4606375"/>
            <a:ext cx="2437929" cy="2"/>
          </a:xfrm>
          <a:prstGeom prst="line">
            <a:avLst/>
          </a:prstGeom>
          <a:ln w="50800">
            <a:solidFill>
              <a:schemeClr val="accent3">
                <a:satOff val="-6373"/>
                <a:lumOff val="-10823"/>
              </a:schemeClr>
            </a:solidFill>
            <a:tailEnd type="triangle"/>
          </a:ln>
        </p:spPr>
        <p:txBody>
          <a:bodyPr lIns="45718" tIns="45718" rIns="45718" bIns="45718"/>
          <a:lstStyle/>
          <a:p>
            <a:endParaRPr/>
          </a:p>
        </p:txBody>
      </p:sp>
      <p:sp>
        <p:nvSpPr>
          <p:cNvPr id="522" name="Pilot Objectives"/>
          <p:cNvSpPr txBox="1">
            <a:spLocks noGrp="1"/>
          </p:cNvSpPr>
          <p:nvPr>
            <p:ph type="title"/>
          </p:nvPr>
        </p:nvSpPr>
        <p:spPr>
          <a:prstGeom prst="rect">
            <a:avLst/>
          </a:prstGeom>
        </p:spPr>
        <p:txBody>
          <a:bodyPr/>
          <a:lstStyle/>
          <a:p>
            <a:r>
              <a:t>Detailed Use Case</a:t>
            </a:r>
          </a:p>
        </p:txBody>
      </p:sp>
      <p:pic>
        <p:nvPicPr>
          <p:cNvPr id="524" name="Picture 7" descr="Picture 7"/>
          <p:cNvPicPr>
            <a:picLocks noChangeAspect="1"/>
          </p:cNvPicPr>
          <p:nvPr/>
        </p:nvPicPr>
        <p:blipFill>
          <a:blip r:embed="rId4">
            <a:extLst/>
          </a:blip>
          <a:stretch>
            <a:fillRect/>
          </a:stretch>
        </p:blipFill>
        <p:spPr>
          <a:xfrm>
            <a:off x="455634" y="1698132"/>
            <a:ext cx="2011682" cy="1596773"/>
          </a:xfrm>
          <a:prstGeom prst="rect">
            <a:avLst/>
          </a:prstGeom>
          <a:ln w="12700">
            <a:miter lim="400000"/>
          </a:ln>
        </p:spPr>
      </p:pic>
      <p:pic>
        <p:nvPicPr>
          <p:cNvPr id="525" name="Picture 9" descr="Picture 9"/>
          <p:cNvPicPr>
            <a:picLocks noChangeAspect="1"/>
          </p:cNvPicPr>
          <p:nvPr/>
        </p:nvPicPr>
        <p:blipFill>
          <a:blip r:embed="rId5">
            <a:extLst/>
          </a:blip>
          <a:stretch>
            <a:fillRect/>
          </a:stretch>
        </p:blipFill>
        <p:spPr>
          <a:xfrm>
            <a:off x="7231168" y="3741796"/>
            <a:ext cx="2320070" cy="1553431"/>
          </a:xfrm>
          <a:prstGeom prst="rect">
            <a:avLst/>
          </a:prstGeom>
          <a:ln w="12700">
            <a:miter lim="400000"/>
          </a:ln>
        </p:spPr>
      </p:pic>
      <p:sp>
        <p:nvSpPr>
          <p:cNvPr id="526" name="Rectangle 34"/>
          <p:cNvSpPr/>
          <p:nvPr/>
        </p:nvSpPr>
        <p:spPr>
          <a:xfrm>
            <a:off x="7819703" y="3987125"/>
            <a:ext cx="1168402" cy="558801"/>
          </a:xfrm>
          <a:prstGeom prst="rect">
            <a:avLst/>
          </a:prstGeom>
          <a:solidFill>
            <a:srgbClr val="000000"/>
          </a:solidFill>
          <a:ln w="25400">
            <a:solidFill>
              <a:srgbClr val="000000"/>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400" b="1">
                <a:solidFill>
                  <a:srgbClr val="FFFFFF"/>
                </a:solidFill>
              </a:defRPr>
            </a:pPr>
            <a:r>
              <a:t>LISA’S</a:t>
            </a:r>
          </a:p>
          <a:p>
            <a:pPr algn="ctr" defTabSz="584200">
              <a:defRPr sz="1400" b="1">
                <a:solidFill>
                  <a:srgbClr val="FFFFFF"/>
                </a:solidFill>
              </a:defRPr>
            </a:pPr>
            <a:r>
              <a:t>COMPUTER</a:t>
            </a:r>
          </a:p>
        </p:txBody>
      </p:sp>
      <p:grpSp>
        <p:nvGrpSpPr>
          <p:cNvPr id="529" name="WAYF API"/>
          <p:cNvGrpSpPr/>
          <p:nvPr/>
        </p:nvGrpSpPr>
        <p:grpSpPr>
          <a:xfrm>
            <a:off x="2349173" y="4395454"/>
            <a:ext cx="1450404" cy="421848"/>
            <a:chOff x="0" y="0"/>
            <a:chExt cx="1450403" cy="421847"/>
          </a:xfrm>
        </p:grpSpPr>
        <p:sp>
          <p:nvSpPr>
            <p:cNvPr id="527" name="Rectangle"/>
            <p:cNvSpPr/>
            <p:nvPr/>
          </p:nvSpPr>
          <p:spPr>
            <a:xfrm>
              <a:off x="-1" y="-1"/>
              <a:ext cx="1450405" cy="421849"/>
            </a:xfrm>
            <a:prstGeom prst="rect">
              <a:avLst/>
            </a:prstGeom>
            <a:solidFill>
              <a:schemeClr val="accent3">
                <a:satOff val="-6373"/>
                <a:lumOff val="-10823"/>
              </a:schemeClr>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28" name="WAYF API"/>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API</a:t>
              </a:r>
            </a:p>
          </p:txBody>
        </p:sp>
      </p:grpSp>
      <p:grpSp>
        <p:nvGrpSpPr>
          <p:cNvPr id="532" name="Publisher A ID"/>
          <p:cNvGrpSpPr/>
          <p:nvPr/>
        </p:nvGrpSpPr>
        <p:grpSpPr>
          <a:xfrm>
            <a:off x="4274856" y="4504582"/>
            <a:ext cx="1450404" cy="421848"/>
            <a:chOff x="0" y="0"/>
            <a:chExt cx="1450403" cy="421847"/>
          </a:xfrm>
        </p:grpSpPr>
        <p:sp>
          <p:nvSpPr>
            <p:cNvPr id="530"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31"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535" name="WAYF ID"/>
          <p:cNvGrpSpPr/>
          <p:nvPr/>
        </p:nvGrpSpPr>
        <p:grpSpPr>
          <a:xfrm>
            <a:off x="7556172" y="5279282"/>
            <a:ext cx="1450404" cy="421848"/>
            <a:chOff x="0" y="0"/>
            <a:chExt cx="1450403" cy="421847"/>
          </a:xfrm>
        </p:grpSpPr>
        <p:sp>
          <p:nvSpPr>
            <p:cNvPr id="533"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34"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grpSp>
        <p:nvGrpSpPr>
          <p:cNvPr id="538" name="WAYF ID"/>
          <p:cNvGrpSpPr/>
          <p:nvPr/>
        </p:nvGrpSpPr>
        <p:grpSpPr>
          <a:xfrm>
            <a:off x="4274856" y="4868617"/>
            <a:ext cx="1450404" cy="421848"/>
            <a:chOff x="0" y="0"/>
            <a:chExt cx="1450403" cy="421847"/>
          </a:xfrm>
        </p:grpSpPr>
        <p:sp>
          <p:nvSpPr>
            <p:cNvPr id="536"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37"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sp>
        <p:nvSpPr>
          <p:cNvPr id="539" name="Rectangle 11"/>
          <p:cNvSpPr txBox="1"/>
          <p:nvPr/>
        </p:nvSpPr>
        <p:spPr>
          <a:xfrm>
            <a:off x="612314" y="3963463"/>
            <a:ext cx="16983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Publisher B</a:t>
            </a:r>
          </a:p>
        </p:txBody>
      </p:sp>
      <p:sp>
        <p:nvSpPr>
          <p:cNvPr id="540" name="Rectangle 12"/>
          <p:cNvSpPr txBox="1"/>
          <p:nvPr/>
        </p:nvSpPr>
        <p:spPr>
          <a:xfrm>
            <a:off x="3605012" y="3251199"/>
            <a:ext cx="1875143"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WAYF Cloud</a:t>
            </a:r>
          </a:p>
        </p:txBody>
      </p:sp>
      <p:sp>
        <p:nvSpPr>
          <p:cNvPr id="541" name="Publisher B, can now ask the WAYF Cloud about Lisa, using the Publisher B ID"/>
          <p:cNvSpPr txBox="1"/>
          <p:nvPr/>
        </p:nvSpPr>
        <p:spPr>
          <a:xfrm>
            <a:off x="2494662" y="1664348"/>
            <a:ext cx="6968405" cy="5429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342900" indent="-342900" defTabSz="584200">
              <a:buSzPct val="100000"/>
              <a:buFont typeface="Arial"/>
              <a:buChar char="•"/>
              <a:defRPr sz="1600">
                <a:latin typeface="Helvetica Neue"/>
                <a:ea typeface="Helvetica Neue"/>
                <a:cs typeface="Helvetica Neue"/>
                <a:sym typeface="Helvetica Neue"/>
              </a:defRPr>
            </a:lvl1pPr>
          </a:lstStyle>
          <a:p>
            <a:r>
              <a:t>Publisher B, can now ask the WAYF Cloud about Lisa, using the Publisher B ID</a:t>
            </a:r>
          </a:p>
        </p:txBody>
      </p:sp>
      <p:grpSp>
        <p:nvGrpSpPr>
          <p:cNvPr id="544" name="Glasgow"/>
          <p:cNvGrpSpPr/>
          <p:nvPr/>
        </p:nvGrpSpPr>
        <p:grpSpPr>
          <a:xfrm>
            <a:off x="5582956" y="4687487"/>
            <a:ext cx="1450404" cy="421848"/>
            <a:chOff x="0" y="0"/>
            <a:chExt cx="1450403" cy="421847"/>
          </a:xfrm>
        </p:grpSpPr>
        <p:sp>
          <p:nvSpPr>
            <p:cNvPr id="542" name="Rectangle"/>
            <p:cNvSpPr/>
            <p:nvPr/>
          </p:nvSpPr>
          <p:spPr>
            <a:xfrm>
              <a:off x="-1" y="-1"/>
              <a:ext cx="1450405" cy="421849"/>
            </a:xfrm>
            <a:prstGeom prst="rect">
              <a:avLst/>
            </a:prstGeom>
            <a:solidFill>
              <a:schemeClr val="accent4">
                <a:satOff val="-1335"/>
                <a:lumOff val="-10274"/>
              </a:schemeClr>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43" name="Glasgow"/>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Glasgow</a:t>
              </a:r>
            </a:p>
          </p:txBody>
        </p:sp>
      </p:grpSp>
      <p:grpSp>
        <p:nvGrpSpPr>
          <p:cNvPr id="547" name="Publisher  B ID"/>
          <p:cNvGrpSpPr/>
          <p:nvPr/>
        </p:nvGrpSpPr>
        <p:grpSpPr>
          <a:xfrm>
            <a:off x="4274856" y="5255352"/>
            <a:ext cx="1450404" cy="421848"/>
            <a:chOff x="0" y="0"/>
            <a:chExt cx="1450403" cy="421847"/>
          </a:xfrm>
        </p:grpSpPr>
        <p:sp>
          <p:nvSpPr>
            <p:cNvPr id="545" name="Rectangle"/>
            <p:cNvSpPr/>
            <p:nvPr/>
          </p:nvSpPr>
          <p:spPr>
            <a:xfrm>
              <a:off x="-1" y="-1"/>
              <a:ext cx="1450405" cy="421849"/>
            </a:xfrm>
            <a:prstGeom prst="rect">
              <a:avLst/>
            </a:prstGeom>
            <a:solidFill>
              <a:schemeClr val="accent2"/>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46" name="Publisher  B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B ID</a:t>
              </a:r>
            </a:p>
          </p:txBody>
        </p:sp>
      </p:grpSp>
      <p:grpSp>
        <p:nvGrpSpPr>
          <p:cNvPr id="550" name="Publisher  B ID"/>
          <p:cNvGrpSpPr/>
          <p:nvPr/>
        </p:nvGrpSpPr>
        <p:grpSpPr>
          <a:xfrm>
            <a:off x="736272" y="5496502"/>
            <a:ext cx="1450405" cy="421848"/>
            <a:chOff x="0" y="0"/>
            <a:chExt cx="1450403" cy="421847"/>
          </a:xfrm>
        </p:grpSpPr>
        <p:sp>
          <p:nvSpPr>
            <p:cNvPr id="548" name="Rectangle"/>
            <p:cNvSpPr/>
            <p:nvPr/>
          </p:nvSpPr>
          <p:spPr>
            <a:xfrm>
              <a:off x="-1" y="-1"/>
              <a:ext cx="1450405" cy="421849"/>
            </a:xfrm>
            <a:prstGeom prst="rect">
              <a:avLst/>
            </a:prstGeom>
            <a:solidFill>
              <a:schemeClr val="accent2"/>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49" name="Publisher  B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B ID</a:t>
              </a:r>
            </a:p>
          </p:txBody>
        </p:sp>
      </p:grpSp>
    </p:spTree>
    <p:extLst>
      <p:ext uri="{BB962C8B-B14F-4D97-AF65-F5344CB8AC3E}">
        <p14:creationId xmlns:p14="http://schemas.microsoft.com/office/powerpoint/2010/main" val="613736613"/>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521"/>
                                        </p:tgtEl>
                                        <p:attrNameLst>
                                          <p:attrName>style.visibility</p:attrName>
                                        </p:attrNameLst>
                                      </p:cBhvr>
                                      <p:to>
                                        <p:strVal val="visible"/>
                                      </p:to>
                                    </p:set>
                                    <p:animEffect transition="in" filter="wipe(left)">
                                      <p:cBhvr>
                                        <p:cTn id="7" dur="500"/>
                                        <p:tgtEl>
                                          <p:spTgt spid="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 name="Picture 7" descr="Picture 7"/>
          <p:cNvPicPr>
            <a:picLocks noChangeAspect="1"/>
          </p:cNvPicPr>
          <p:nvPr/>
        </p:nvPicPr>
        <p:blipFill>
          <a:blip r:embed="rId2">
            <a:extLst/>
          </a:blip>
          <a:srcRect t="14286" b="19999"/>
          <a:stretch>
            <a:fillRect/>
          </a:stretch>
        </p:blipFill>
        <p:spPr>
          <a:xfrm>
            <a:off x="310735" y="4390690"/>
            <a:ext cx="1895063" cy="1188722"/>
          </a:xfrm>
          <a:prstGeom prst="rect">
            <a:avLst/>
          </a:prstGeom>
          <a:ln w="12700">
            <a:miter lim="400000"/>
          </a:ln>
        </p:spPr>
      </p:pic>
      <p:pic>
        <p:nvPicPr>
          <p:cNvPr id="553" name="Picture 8" descr="Picture 8"/>
          <p:cNvPicPr>
            <a:picLocks noChangeAspect="1"/>
          </p:cNvPicPr>
          <p:nvPr/>
        </p:nvPicPr>
        <p:blipFill>
          <a:blip r:embed="rId3">
            <a:extLst/>
          </a:blip>
          <a:srcRect t="12853" b="17429"/>
          <a:stretch>
            <a:fillRect/>
          </a:stretch>
        </p:blipFill>
        <p:spPr>
          <a:xfrm>
            <a:off x="4164167" y="3445343"/>
            <a:ext cx="1350363" cy="1188564"/>
          </a:xfrm>
          <a:prstGeom prst="rect">
            <a:avLst/>
          </a:prstGeom>
          <a:ln w="12700">
            <a:miter lim="400000"/>
          </a:ln>
        </p:spPr>
      </p:pic>
      <p:sp>
        <p:nvSpPr>
          <p:cNvPr id="554" name="Pilot Objectives"/>
          <p:cNvSpPr txBox="1">
            <a:spLocks noGrp="1"/>
          </p:cNvSpPr>
          <p:nvPr>
            <p:ph type="title"/>
          </p:nvPr>
        </p:nvSpPr>
        <p:spPr>
          <a:prstGeom prst="rect">
            <a:avLst/>
          </a:prstGeom>
        </p:spPr>
        <p:txBody>
          <a:bodyPr/>
          <a:lstStyle/>
          <a:p>
            <a:r>
              <a:t>Detailed Use Case</a:t>
            </a:r>
          </a:p>
        </p:txBody>
      </p:sp>
      <p:pic>
        <p:nvPicPr>
          <p:cNvPr id="556" name="Picture 7" descr="Picture 7"/>
          <p:cNvPicPr>
            <a:picLocks noChangeAspect="1"/>
          </p:cNvPicPr>
          <p:nvPr/>
        </p:nvPicPr>
        <p:blipFill>
          <a:blip r:embed="rId4">
            <a:extLst/>
          </a:blip>
          <a:stretch>
            <a:fillRect/>
          </a:stretch>
        </p:blipFill>
        <p:spPr>
          <a:xfrm>
            <a:off x="455634" y="1698132"/>
            <a:ext cx="2011682" cy="1596773"/>
          </a:xfrm>
          <a:prstGeom prst="rect">
            <a:avLst/>
          </a:prstGeom>
          <a:ln w="12700">
            <a:miter lim="400000"/>
          </a:ln>
        </p:spPr>
      </p:pic>
      <p:pic>
        <p:nvPicPr>
          <p:cNvPr id="557" name="Picture 9" descr="Picture 9"/>
          <p:cNvPicPr>
            <a:picLocks noChangeAspect="1"/>
          </p:cNvPicPr>
          <p:nvPr/>
        </p:nvPicPr>
        <p:blipFill>
          <a:blip r:embed="rId5">
            <a:extLst/>
          </a:blip>
          <a:stretch>
            <a:fillRect/>
          </a:stretch>
        </p:blipFill>
        <p:spPr>
          <a:xfrm>
            <a:off x="7231168" y="3741796"/>
            <a:ext cx="2320070" cy="1553431"/>
          </a:xfrm>
          <a:prstGeom prst="rect">
            <a:avLst/>
          </a:prstGeom>
          <a:ln w="12700">
            <a:miter lim="400000"/>
          </a:ln>
        </p:spPr>
      </p:pic>
      <p:sp>
        <p:nvSpPr>
          <p:cNvPr id="558" name="Rectangle 34"/>
          <p:cNvSpPr/>
          <p:nvPr/>
        </p:nvSpPr>
        <p:spPr>
          <a:xfrm>
            <a:off x="7819703" y="3987125"/>
            <a:ext cx="1168402" cy="558801"/>
          </a:xfrm>
          <a:prstGeom prst="rect">
            <a:avLst/>
          </a:prstGeom>
          <a:solidFill>
            <a:srgbClr val="000000"/>
          </a:solidFill>
          <a:ln w="25400">
            <a:solidFill>
              <a:srgbClr val="000000"/>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400" b="1">
                <a:solidFill>
                  <a:srgbClr val="FFFFFF"/>
                </a:solidFill>
              </a:defRPr>
            </a:pPr>
            <a:r>
              <a:t>LISA’S</a:t>
            </a:r>
          </a:p>
          <a:p>
            <a:pPr algn="ctr" defTabSz="584200">
              <a:defRPr sz="1400" b="1">
                <a:solidFill>
                  <a:srgbClr val="FFFFFF"/>
                </a:solidFill>
              </a:defRPr>
            </a:pPr>
            <a:r>
              <a:t>COMPUTER</a:t>
            </a:r>
          </a:p>
        </p:txBody>
      </p:sp>
      <p:grpSp>
        <p:nvGrpSpPr>
          <p:cNvPr id="561" name="Publisher A ID"/>
          <p:cNvGrpSpPr/>
          <p:nvPr/>
        </p:nvGrpSpPr>
        <p:grpSpPr>
          <a:xfrm>
            <a:off x="4274856" y="4504582"/>
            <a:ext cx="1450404" cy="421848"/>
            <a:chOff x="0" y="0"/>
            <a:chExt cx="1450403" cy="421847"/>
          </a:xfrm>
        </p:grpSpPr>
        <p:sp>
          <p:nvSpPr>
            <p:cNvPr id="559" name="Rectangle"/>
            <p:cNvSpPr/>
            <p:nvPr/>
          </p:nvSpPr>
          <p:spPr>
            <a:xfrm>
              <a:off x="-1" y="-1"/>
              <a:ext cx="1450405" cy="421849"/>
            </a:xfrm>
            <a:prstGeom prst="rect">
              <a:avLst/>
            </a:prstGeom>
            <a:solidFill>
              <a:schemeClr val="accent1"/>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60" name="Publisher A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A ID</a:t>
              </a:r>
            </a:p>
          </p:txBody>
        </p:sp>
      </p:grpSp>
      <p:grpSp>
        <p:nvGrpSpPr>
          <p:cNvPr id="564" name="WAYF ID"/>
          <p:cNvGrpSpPr/>
          <p:nvPr/>
        </p:nvGrpSpPr>
        <p:grpSpPr>
          <a:xfrm>
            <a:off x="7556172" y="5279282"/>
            <a:ext cx="1450404" cy="421848"/>
            <a:chOff x="0" y="0"/>
            <a:chExt cx="1450403" cy="421847"/>
          </a:xfrm>
        </p:grpSpPr>
        <p:sp>
          <p:nvSpPr>
            <p:cNvPr id="562"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63"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grpSp>
        <p:nvGrpSpPr>
          <p:cNvPr id="567" name="WAYF ID"/>
          <p:cNvGrpSpPr/>
          <p:nvPr/>
        </p:nvGrpSpPr>
        <p:grpSpPr>
          <a:xfrm>
            <a:off x="4274856" y="4868617"/>
            <a:ext cx="1450404" cy="421848"/>
            <a:chOff x="0" y="0"/>
            <a:chExt cx="1450403" cy="421847"/>
          </a:xfrm>
        </p:grpSpPr>
        <p:sp>
          <p:nvSpPr>
            <p:cNvPr id="565" name="Rectangle"/>
            <p:cNvSpPr/>
            <p:nvPr/>
          </p:nvSpPr>
          <p:spPr>
            <a:xfrm>
              <a:off x="-1" y="-1"/>
              <a:ext cx="1450405" cy="421849"/>
            </a:xfrm>
            <a:prstGeom prst="rect">
              <a:avLst/>
            </a:prstGeom>
            <a:solidFill>
              <a:schemeClr val="accent6"/>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66" name="WAYF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WAYF ID</a:t>
              </a:r>
            </a:p>
          </p:txBody>
        </p:sp>
      </p:grpSp>
      <p:sp>
        <p:nvSpPr>
          <p:cNvPr id="568" name="Rectangle 11"/>
          <p:cNvSpPr txBox="1"/>
          <p:nvPr/>
        </p:nvSpPr>
        <p:spPr>
          <a:xfrm>
            <a:off x="612314" y="3963463"/>
            <a:ext cx="16983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Publisher B</a:t>
            </a:r>
          </a:p>
        </p:txBody>
      </p:sp>
      <p:sp>
        <p:nvSpPr>
          <p:cNvPr id="569" name="Rectangle 12"/>
          <p:cNvSpPr txBox="1"/>
          <p:nvPr/>
        </p:nvSpPr>
        <p:spPr>
          <a:xfrm>
            <a:off x="3605012" y="3251199"/>
            <a:ext cx="1875143"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b="1">
                <a:latin typeface="+mn-lt"/>
                <a:ea typeface="+mn-ea"/>
                <a:cs typeface="+mn-cs"/>
                <a:sym typeface="Calibri"/>
              </a:defRPr>
            </a:lvl1pPr>
          </a:lstStyle>
          <a:p>
            <a:r>
              <a:t>WAYF Cloud</a:t>
            </a:r>
          </a:p>
        </p:txBody>
      </p:sp>
      <p:sp>
        <p:nvSpPr>
          <p:cNvPr id="570" name="Publisher B now has the information that Lisa is from University of Glasgow, without having to ask her"/>
          <p:cNvSpPr txBox="1"/>
          <p:nvPr/>
        </p:nvSpPr>
        <p:spPr>
          <a:xfrm>
            <a:off x="2494662" y="1664348"/>
            <a:ext cx="6968405" cy="5429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342900" indent="-342900" defTabSz="584200">
              <a:buSzPct val="100000"/>
              <a:buFont typeface="Arial"/>
              <a:buChar char="•"/>
              <a:defRPr sz="1600">
                <a:latin typeface="Helvetica Neue"/>
                <a:ea typeface="Helvetica Neue"/>
                <a:cs typeface="Helvetica Neue"/>
                <a:sym typeface="Helvetica Neue"/>
              </a:defRPr>
            </a:lvl1pPr>
          </a:lstStyle>
          <a:p>
            <a:r>
              <a:t>Publisher B now has the information that Lisa is from University of Glasgow, without having to ask her </a:t>
            </a:r>
          </a:p>
        </p:txBody>
      </p:sp>
      <p:grpSp>
        <p:nvGrpSpPr>
          <p:cNvPr id="573" name="Glasgow"/>
          <p:cNvGrpSpPr/>
          <p:nvPr/>
        </p:nvGrpSpPr>
        <p:grpSpPr>
          <a:xfrm>
            <a:off x="5582956" y="4687487"/>
            <a:ext cx="1450404" cy="421848"/>
            <a:chOff x="0" y="0"/>
            <a:chExt cx="1450403" cy="421847"/>
          </a:xfrm>
        </p:grpSpPr>
        <p:sp>
          <p:nvSpPr>
            <p:cNvPr id="571" name="Rectangle"/>
            <p:cNvSpPr/>
            <p:nvPr/>
          </p:nvSpPr>
          <p:spPr>
            <a:xfrm>
              <a:off x="-1" y="-1"/>
              <a:ext cx="1450405" cy="421849"/>
            </a:xfrm>
            <a:prstGeom prst="rect">
              <a:avLst/>
            </a:prstGeom>
            <a:solidFill>
              <a:schemeClr val="accent4">
                <a:satOff val="-1335"/>
                <a:lumOff val="-10274"/>
              </a:schemeClr>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72" name="Glasgow"/>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Glasgow</a:t>
              </a:r>
            </a:p>
          </p:txBody>
        </p:sp>
      </p:grpSp>
      <p:grpSp>
        <p:nvGrpSpPr>
          <p:cNvPr id="576" name="Publisher  B ID"/>
          <p:cNvGrpSpPr/>
          <p:nvPr/>
        </p:nvGrpSpPr>
        <p:grpSpPr>
          <a:xfrm>
            <a:off x="4274856" y="5255352"/>
            <a:ext cx="1450404" cy="421848"/>
            <a:chOff x="0" y="0"/>
            <a:chExt cx="1450403" cy="421847"/>
          </a:xfrm>
        </p:grpSpPr>
        <p:sp>
          <p:nvSpPr>
            <p:cNvPr id="574" name="Rectangle"/>
            <p:cNvSpPr/>
            <p:nvPr/>
          </p:nvSpPr>
          <p:spPr>
            <a:xfrm>
              <a:off x="-1" y="-1"/>
              <a:ext cx="1450405" cy="421849"/>
            </a:xfrm>
            <a:prstGeom prst="rect">
              <a:avLst/>
            </a:prstGeom>
            <a:solidFill>
              <a:schemeClr val="accent2"/>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75" name="Publisher  B ID"/>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Publisher  B ID</a:t>
              </a:r>
            </a:p>
          </p:txBody>
        </p:sp>
      </p:grpSp>
      <p:grpSp>
        <p:nvGrpSpPr>
          <p:cNvPr id="579" name="Glasgow"/>
          <p:cNvGrpSpPr/>
          <p:nvPr/>
        </p:nvGrpSpPr>
        <p:grpSpPr>
          <a:xfrm>
            <a:off x="736272" y="5659313"/>
            <a:ext cx="1450405" cy="421848"/>
            <a:chOff x="0" y="0"/>
            <a:chExt cx="1450403" cy="421847"/>
          </a:xfrm>
        </p:grpSpPr>
        <p:sp>
          <p:nvSpPr>
            <p:cNvPr id="577" name="Rectangle"/>
            <p:cNvSpPr/>
            <p:nvPr/>
          </p:nvSpPr>
          <p:spPr>
            <a:xfrm>
              <a:off x="-1" y="-1"/>
              <a:ext cx="1450405" cy="421849"/>
            </a:xfrm>
            <a:prstGeom prst="rect">
              <a:avLst/>
            </a:prstGeom>
            <a:solidFill>
              <a:schemeClr val="accent4">
                <a:satOff val="-1335"/>
                <a:lumOff val="-10274"/>
              </a:schemeClr>
            </a:solidFill>
            <a:ln w="9525" cap="flat">
              <a:solidFill>
                <a:schemeClr val="accent1">
                  <a:satOff val="-4409"/>
                  <a:lumOff val="-10509"/>
                </a:schemeClr>
              </a:solidFill>
              <a:prstDash val="solid"/>
              <a:round/>
            </a:ln>
            <a:effectLst/>
          </p:spPr>
          <p:txBody>
            <a:bodyPr wrap="square" lIns="45718" tIns="45718" rIns="45718" bIns="45718" numCol="1" anchor="ctr">
              <a:noAutofit/>
            </a:bodyPr>
            <a:lstStyle/>
            <a:p>
              <a:pPr algn="ctr" defTabSz="584200">
                <a:defRPr sz="1400">
                  <a:solidFill>
                    <a:srgbClr val="FFFFFF"/>
                  </a:solidFill>
                  <a:latin typeface="+mn-lt"/>
                  <a:ea typeface="+mn-ea"/>
                  <a:cs typeface="+mn-cs"/>
                  <a:sym typeface="Calibri"/>
                </a:defRPr>
              </a:pPr>
              <a:endParaRPr/>
            </a:p>
          </p:txBody>
        </p:sp>
        <p:sp>
          <p:nvSpPr>
            <p:cNvPr id="578" name="Glasgow"/>
            <p:cNvSpPr txBox="1"/>
            <p:nvPr/>
          </p:nvSpPr>
          <p:spPr>
            <a:xfrm>
              <a:off x="-1" y="58523"/>
              <a:ext cx="145040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400">
                  <a:solidFill>
                    <a:srgbClr val="FFFFFF"/>
                  </a:solidFill>
                  <a:latin typeface="+mn-lt"/>
                  <a:ea typeface="+mn-ea"/>
                  <a:cs typeface="+mn-cs"/>
                  <a:sym typeface="Calibri"/>
                </a:defRPr>
              </a:lvl1pPr>
            </a:lstStyle>
            <a:p>
              <a:r>
                <a:t>Glasgow</a:t>
              </a:r>
            </a:p>
          </p:txBody>
        </p:sp>
      </p:grpSp>
    </p:spTree>
    <p:extLst>
      <p:ext uri="{BB962C8B-B14F-4D97-AF65-F5344CB8AC3E}">
        <p14:creationId xmlns:p14="http://schemas.microsoft.com/office/powerpoint/2010/main" val="1937729838"/>
      </p:ext>
    </p:extLst>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Pilot Objectives"/>
          <p:cNvSpPr txBox="1">
            <a:spLocks noGrp="1"/>
          </p:cNvSpPr>
          <p:nvPr>
            <p:ph type="title"/>
          </p:nvPr>
        </p:nvSpPr>
        <p:spPr>
          <a:prstGeom prst="rect">
            <a:avLst/>
          </a:prstGeom>
        </p:spPr>
        <p:txBody>
          <a:bodyPr/>
          <a:lstStyle/>
          <a:p>
            <a:r>
              <a:t>Detailed Use Case</a:t>
            </a:r>
          </a:p>
        </p:txBody>
      </p:sp>
      <p:pic>
        <p:nvPicPr>
          <p:cNvPr id="583" name="Picture 7" descr="Picture 7"/>
          <p:cNvPicPr>
            <a:picLocks noChangeAspect="1"/>
          </p:cNvPicPr>
          <p:nvPr/>
        </p:nvPicPr>
        <p:blipFill>
          <a:blip r:embed="rId2">
            <a:extLst/>
          </a:blip>
          <a:stretch>
            <a:fillRect/>
          </a:stretch>
        </p:blipFill>
        <p:spPr>
          <a:xfrm>
            <a:off x="399504" y="2549032"/>
            <a:ext cx="2011682" cy="1596773"/>
          </a:xfrm>
          <a:prstGeom prst="rect">
            <a:avLst/>
          </a:prstGeom>
          <a:ln w="12700">
            <a:miter lim="400000"/>
          </a:ln>
        </p:spPr>
      </p:pic>
      <p:sp>
        <p:nvSpPr>
          <p:cNvPr id="584" name="Lisa can login to publisher B with a single click"/>
          <p:cNvSpPr txBox="1"/>
          <p:nvPr/>
        </p:nvSpPr>
        <p:spPr>
          <a:xfrm>
            <a:off x="2506739" y="2388248"/>
            <a:ext cx="5738821" cy="599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lnSpc>
                <a:spcPct val="88000"/>
              </a:lnSpc>
              <a:spcBef>
                <a:spcPts val="500"/>
              </a:spcBef>
              <a:defRPr sz="2100">
                <a:solidFill>
                  <a:srgbClr val="404040"/>
                </a:solidFill>
                <a:latin typeface="+mn-lt"/>
                <a:ea typeface="+mn-ea"/>
                <a:cs typeface="+mn-cs"/>
                <a:sym typeface="Calibri"/>
              </a:defRPr>
            </a:pPr>
            <a:r>
              <a:t>Lisa</a:t>
            </a:r>
            <a:r>
              <a:rPr sz="3400"/>
              <a:t> </a:t>
            </a:r>
            <a:r>
              <a:t>can login to publisher B with a single click</a:t>
            </a:r>
          </a:p>
        </p:txBody>
      </p:sp>
      <p:sp>
        <p:nvSpPr>
          <p:cNvPr id="585" name="Assuming there is an ongoing session with that institution Lisa doesn’t even face another login screen"/>
          <p:cNvSpPr txBox="1"/>
          <p:nvPr/>
        </p:nvSpPr>
        <p:spPr>
          <a:xfrm>
            <a:off x="226717" y="5934500"/>
            <a:ext cx="8085867" cy="59283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25400" defTabSz="457200">
              <a:lnSpc>
                <a:spcPct val="88000"/>
              </a:lnSpc>
              <a:spcBef>
                <a:spcPts val="400"/>
              </a:spcBef>
              <a:defRPr>
                <a:solidFill>
                  <a:srgbClr val="404040"/>
                </a:solidFill>
                <a:latin typeface="+mn-lt"/>
                <a:ea typeface="+mn-ea"/>
                <a:cs typeface="+mn-cs"/>
                <a:sym typeface="Calibri"/>
              </a:defRPr>
            </a:pPr>
            <a:r>
              <a:t>Assuming there is an ongoing session with that institution</a:t>
            </a:r>
            <a:br/>
            <a:r>
              <a:t>Lisa doesn’t even face another login screen </a:t>
            </a:r>
          </a:p>
        </p:txBody>
      </p:sp>
      <p:pic>
        <p:nvPicPr>
          <p:cNvPr id="586" name="Screen Shot 2017-06-30 at 14.06.14.png" descr="Screen Shot 2017-06-30 at 14.06.14.png"/>
          <p:cNvPicPr>
            <a:picLocks noChangeAspect="1"/>
          </p:cNvPicPr>
          <p:nvPr/>
        </p:nvPicPr>
        <p:blipFill>
          <a:blip r:embed="rId3">
            <a:extLst/>
          </a:blip>
          <a:stretch>
            <a:fillRect/>
          </a:stretch>
        </p:blipFill>
        <p:spPr>
          <a:xfrm>
            <a:off x="3239390" y="3036287"/>
            <a:ext cx="5196726" cy="2750432"/>
          </a:xfrm>
          <a:prstGeom prst="rect">
            <a:avLst/>
          </a:prstGeom>
          <a:ln w="12700">
            <a:miter lim="400000"/>
          </a:ln>
        </p:spPr>
      </p:pic>
    </p:spTree>
    <p:extLst>
      <p:ext uri="{BB962C8B-B14F-4D97-AF65-F5344CB8AC3E}">
        <p14:creationId xmlns:p14="http://schemas.microsoft.com/office/powerpoint/2010/main" val="3979651687"/>
      </p:ext>
    </p:extLst>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 user experiences access to resources </a:t>
            </a:r>
            <a:r>
              <a:rPr lang="en-US" u="sng" dirty="0"/>
              <a:t>on</a:t>
            </a:r>
            <a:r>
              <a:rPr lang="en-US" dirty="0"/>
              <a:t> campus</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380" y="1621229"/>
            <a:ext cx="4887560" cy="5008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7113240" y="1412776"/>
            <a:ext cx="1440160" cy="1440160"/>
          </a:xfrm>
          <a:prstGeom prst="ellipse">
            <a:avLst/>
          </a:prstGeom>
          <a:solidFill>
            <a:srgbClr val="92D050"/>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GB" sz="8000" b="1" dirty="0">
              <a:solidFill>
                <a:srgbClr val="FF0000"/>
              </a:solidFill>
              <a:latin typeface="Arial" panose="020B0604020202020204" pitchFamily="34" charset="0"/>
              <a:cs typeface="Arial" panose="020B0604020202020204" pitchFamily="34" charset="0"/>
            </a:endParaRP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0478" y="2926460"/>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8049345" y="2780928"/>
            <a:ext cx="808235"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p:txBody>
      </p:sp>
    </p:spTree>
    <p:extLst>
      <p:ext uri="{BB962C8B-B14F-4D97-AF65-F5344CB8AC3E}">
        <p14:creationId xmlns:p14="http://schemas.microsoft.com/office/powerpoint/2010/main" val="1885945724"/>
      </p:ext>
    </p:extLst>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Pilot Objectives"/>
          <p:cNvSpPr txBox="1">
            <a:spLocks noGrp="1"/>
          </p:cNvSpPr>
          <p:nvPr>
            <p:ph type="title"/>
          </p:nvPr>
        </p:nvSpPr>
        <p:spPr>
          <a:xfrm>
            <a:off x="495300" y="464409"/>
            <a:ext cx="8915400" cy="1143001"/>
          </a:xfrm>
          <a:prstGeom prst="rect">
            <a:avLst/>
          </a:prstGeom>
        </p:spPr>
        <p:txBody>
          <a:bodyPr/>
          <a:lstStyle/>
          <a:p>
            <a:r>
              <a:t>WAYF Cloud - Highlights</a:t>
            </a:r>
          </a:p>
        </p:txBody>
      </p:sp>
      <p:sp>
        <p:nvSpPr>
          <p:cNvPr id="589" name="Shared WAYF pilot objectives…"/>
          <p:cNvSpPr txBox="1">
            <a:spLocks noGrp="1"/>
          </p:cNvSpPr>
          <p:nvPr>
            <p:ph type="body" idx="1"/>
          </p:nvPr>
        </p:nvSpPr>
        <p:spPr>
          <a:xfrm>
            <a:off x="495300" y="1607408"/>
            <a:ext cx="8915400" cy="4955974"/>
          </a:xfrm>
          <a:prstGeom prst="rect">
            <a:avLst/>
          </a:prstGeom>
        </p:spPr>
        <p:txBody>
          <a:bodyPr/>
          <a:lstStyle/>
          <a:p>
            <a:pPr marL="336041" lvl="3" indent="-336041" defTabSz="448055">
              <a:lnSpc>
                <a:spcPct val="88000"/>
              </a:lnSpc>
              <a:spcBef>
                <a:spcPts val="400"/>
              </a:spcBef>
              <a:buClr>
                <a:srgbClr val="376092"/>
              </a:buClr>
              <a:buSzPct val="150000"/>
              <a:buChar char="•"/>
              <a:defRPr sz="2000"/>
            </a:pPr>
            <a:r>
              <a:t>Not a SAML Discovery Service</a:t>
            </a:r>
            <a:endParaRPr sz="3300"/>
          </a:p>
          <a:p>
            <a:pPr marL="728091" lvl="1" indent="-280034" defTabSz="448055">
              <a:lnSpc>
                <a:spcPct val="88000"/>
              </a:lnSpc>
              <a:spcBef>
                <a:spcPts val="400"/>
              </a:spcBef>
              <a:buClr>
                <a:srgbClr val="376092"/>
              </a:buClr>
              <a:buSzPct val="150000"/>
              <a:defRPr sz="1700"/>
            </a:pPr>
            <a:r>
              <a:t>SAML/Shibboleth is supported as well as other standard protocols (e.g. open ID) and custom SSO</a:t>
            </a:r>
          </a:p>
          <a:p>
            <a:pPr marL="728091" lvl="1" indent="-280034" defTabSz="448055">
              <a:lnSpc>
                <a:spcPct val="88000"/>
              </a:lnSpc>
              <a:spcBef>
                <a:spcPts val="400"/>
              </a:spcBef>
              <a:buClr>
                <a:srgbClr val="376092"/>
              </a:buClr>
              <a:buSzPct val="150000"/>
              <a:defRPr sz="1700"/>
            </a:pPr>
            <a:r>
              <a:t>No redirection to a common 3rd party domain, no neutral UI </a:t>
            </a:r>
            <a:endParaRPr sz="2800"/>
          </a:p>
          <a:p>
            <a:pPr marL="728091" lvl="1" indent="-280034" defTabSz="448055">
              <a:lnSpc>
                <a:spcPct val="88000"/>
              </a:lnSpc>
              <a:spcBef>
                <a:spcPts val="400"/>
              </a:spcBef>
              <a:buClr>
                <a:srgbClr val="376092"/>
              </a:buClr>
              <a:buSzPct val="150000"/>
              <a:defRPr sz="2500"/>
            </a:pPr>
            <a:endParaRPr sz="2800"/>
          </a:p>
          <a:p>
            <a:pPr marL="336041" lvl="3" indent="-336041" defTabSz="448055">
              <a:lnSpc>
                <a:spcPct val="88000"/>
              </a:lnSpc>
              <a:spcBef>
                <a:spcPts val="400"/>
              </a:spcBef>
              <a:buClr>
                <a:srgbClr val="376092"/>
              </a:buClr>
              <a:buSzPct val="150000"/>
              <a:buChar char="•"/>
              <a:defRPr sz="2000"/>
            </a:pPr>
            <a:r>
              <a:t>Native Look &amp; Feel (not just publisher branding)</a:t>
            </a:r>
          </a:p>
          <a:p>
            <a:pPr marL="336041" lvl="3" indent="-336041" defTabSz="448055">
              <a:lnSpc>
                <a:spcPct val="88000"/>
              </a:lnSpc>
              <a:spcBef>
                <a:spcPts val="400"/>
              </a:spcBef>
              <a:buClr>
                <a:srgbClr val="376092"/>
              </a:buClr>
              <a:buSzPct val="150000"/>
              <a:buChar char="•"/>
              <a:defRPr sz="2000"/>
            </a:pPr>
            <a:endParaRPr/>
          </a:p>
          <a:p>
            <a:pPr marL="336041" lvl="3" indent="-336041" defTabSz="448055">
              <a:lnSpc>
                <a:spcPct val="88000"/>
              </a:lnSpc>
              <a:spcBef>
                <a:spcPts val="400"/>
              </a:spcBef>
              <a:buClr>
                <a:srgbClr val="376092"/>
              </a:buClr>
              <a:buSzPct val="150000"/>
              <a:buChar char="•"/>
              <a:defRPr sz="2000"/>
            </a:pPr>
            <a:r>
              <a:t>No hard dependency to any specific UI design</a:t>
            </a:r>
          </a:p>
          <a:p>
            <a:pPr marL="728091" lvl="1" indent="-280034" defTabSz="448055">
              <a:lnSpc>
                <a:spcPct val="88000"/>
              </a:lnSpc>
              <a:spcBef>
                <a:spcPts val="400"/>
              </a:spcBef>
              <a:buClr>
                <a:srgbClr val="376092"/>
              </a:buClr>
              <a:buSzPct val="150000"/>
              <a:defRPr sz="1700"/>
            </a:pPr>
            <a:r>
              <a:t>WAYF Cloud provides raw data to publisher platforms</a:t>
            </a:r>
          </a:p>
          <a:p>
            <a:pPr marL="728091" lvl="1" indent="-280034" defTabSz="448055">
              <a:lnSpc>
                <a:spcPct val="88000"/>
              </a:lnSpc>
              <a:spcBef>
                <a:spcPts val="400"/>
              </a:spcBef>
              <a:buClr>
                <a:srgbClr val="376092"/>
              </a:buClr>
              <a:buSzPct val="150000"/>
              <a:defRPr sz="1700"/>
            </a:pPr>
            <a:r>
              <a:t>Publishers platforms have full control over the UI </a:t>
            </a:r>
            <a:endParaRPr sz="1400"/>
          </a:p>
          <a:p>
            <a:pPr marL="336041" lvl="3" indent="-336041" defTabSz="448055">
              <a:lnSpc>
                <a:spcPct val="88000"/>
              </a:lnSpc>
              <a:spcBef>
                <a:spcPts val="400"/>
              </a:spcBef>
              <a:buClr>
                <a:srgbClr val="376092"/>
              </a:buClr>
              <a:buSzPct val="150000"/>
              <a:buChar char="•"/>
              <a:defRPr sz="1400"/>
            </a:pPr>
            <a:endParaRPr sz="1400"/>
          </a:p>
          <a:p>
            <a:pPr marL="336041" lvl="3" indent="-336041" defTabSz="448055">
              <a:lnSpc>
                <a:spcPct val="88000"/>
              </a:lnSpc>
              <a:spcBef>
                <a:spcPts val="400"/>
              </a:spcBef>
              <a:buClr>
                <a:srgbClr val="376092"/>
              </a:buClr>
              <a:buSzPct val="150000"/>
              <a:buChar char="•"/>
              <a:defRPr sz="2000"/>
            </a:pPr>
            <a:r>
              <a:t>Final suggestions presented to the user are </a:t>
            </a:r>
            <a:r>
              <a:rPr b="1" u="sng"/>
              <a:t>always valid</a:t>
            </a:r>
            <a:r>
              <a:t> for the given publisher</a:t>
            </a:r>
          </a:p>
          <a:p>
            <a:pPr marL="336041" lvl="3" indent="-336041" defTabSz="448055">
              <a:lnSpc>
                <a:spcPct val="88000"/>
              </a:lnSpc>
              <a:spcBef>
                <a:spcPts val="400"/>
              </a:spcBef>
              <a:buClr>
                <a:srgbClr val="376092"/>
              </a:buClr>
              <a:buSzPct val="150000"/>
              <a:buChar char="•"/>
              <a:defRPr sz="2000"/>
            </a:pPr>
            <a:endParaRPr/>
          </a:p>
          <a:p>
            <a:pPr marL="336041" lvl="3" indent="-336041" defTabSz="448055">
              <a:lnSpc>
                <a:spcPct val="88000"/>
              </a:lnSpc>
              <a:spcBef>
                <a:spcPts val="400"/>
              </a:spcBef>
              <a:buClr>
                <a:srgbClr val="376092"/>
              </a:buClr>
              <a:buSzPct val="150000"/>
              <a:buChar char="•"/>
              <a:defRPr sz="2000"/>
            </a:pPr>
            <a:r>
              <a:t>Allows mixing ‘local’ publisher specific login options in a single user interface</a:t>
            </a:r>
          </a:p>
        </p:txBody>
      </p:sp>
    </p:spTree>
    <p:extLst>
      <p:ext uri="{BB962C8B-B14F-4D97-AF65-F5344CB8AC3E}">
        <p14:creationId xmlns:p14="http://schemas.microsoft.com/office/powerpoint/2010/main" val="2822779228"/>
      </p:ext>
    </p:extLst>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WAYF Cloud – User Interface Example"/>
          <p:cNvSpPr txBox="1">
            <a:spLocks noGrp="1"/>
          </p:cNvSpPr>
          <p:nvPr>
            <p:ph type="title"/>
          </p:nvPr>
        </p:nvSpPr>
        <p:spPr>
          <a:prstGeom prst="rect">
            <a:avLst/>
          </a:prstGeom>
        </p:spPr>
        <p:txBody>
          <a:bodyPr/>
          <a:lstStyle/>
          <a:p>
            <a:r>
              <a:t>WAYF Cloud – User Interface Example</a:t>
            </a:r>
          </a:p>
        </p:txBody>
      </p:sp>
      <p:sp>
        <p:nvSpPr>
          <p:cNvPr id="593" name="Publisher site header…"/>
          <p:cNvSpPr txBox="1">
            <a:spLocks noGrp="1"/>
          </p:cNvSpPr>
          <p:nvPr>
            <p:ph type="body" idx="1"/>
          </p:nvPr>
        </p:nvSpPr>
        <p:spPr>
          <a:xfrm>
            <a:off x="495300" y="1763188"/>
            <a:ext cx="8915400" cy="4756153"/>
          </a:xfrm>
          <a:prstGeom prst="rect">
            <a:avLst/>
          </a:prstGeom>
        </p:spPr>
        <p:txBody>
          <a:bodyPr/>
          <a:lstStyle/>
          <a:p>
            <a:pPr marL="0" indent="0">
              <a:buSzTx/>
              <a:buFontTx/>
              <a:buNone/>
              <a:defRPr sz="3600"/>
            </a:pPr>
            <a:r>
              <a:t>Publisher site header</a:t>
            </a:r>
          </a:p>
          <a:p>
            <a:pPr marL="0" indent="0">
              <a:buSzTx/>
              <a:buFontTx/>
              <a:buNone/>
              <a:defRPr sz="1800"/>
            </a:pPr>
            <a:r>
              <a:t> </a:t>
            </a:r>
          </a:p>
          <a:p>
            <a:pPr marL="0" indent="0">
              <a:buSzTx/>
              <a:buFontTx/>
              <a:buNone/>
              <a:defRPr sz="2400"/>
            </a:pPr>
            <a:r>
              <a:t>…with IP Authentication</a:t>
            </a:r>
          </a:p>
          <a:p>
            <a:pPr marL="0" indent="0">
              <a:buSzTx/>
              <a:buFontTx/>
              <a:buNone/>
              <a:defRPr sz="2400"/>
            </a:pPr>
            <a:endParaRPr/>
          </a:p>
          <a:p>
            <a:pPr marL="0" indent="0">
              <a:buSzTx/>
              <a:buFontTx/>
              <a:buNone/>
              <a:defRPr sz="2400"/>
            </a:pPr>
            <a:endParaRPr/>
          </a:p>
          <a:p>
            <a:pPr marL="0" indent="0">
              <a:buSzTx/>
              <a:buFontTx/>
              <a:buNone/>
              <a:defRPr sz="2400"/>
            </a:pPr>
            <a:endParaRPr/>
          </a:p>
          <a:p>
            <a:pPr marL="0" indent="0">
              <a:buSzTx/>
              <a:buFontTx/>
              <a:buNone/>
              <a:defRPr sz="2400"/>
            </a:pPr>
            <a:r>
              <a:t>…with the WAYF Cloud</a:t>
            </a:r>
          </a:p>
        </p:txBody>
      </p:sp>
      <p:pic>
        <p:nvPicPr>
          <p:cNvPr id="594" name="Screen Shot 2017-07-05 at 12.18.56.png" descr="Screen Shot 2017-07-05 at 12.18.56.png"/>
          <p:cNvPicPr>
            <a:picLocks noChangeAspect="1"/>
          </p:cNvPicPr>
          <p:nvPr/>
        </p:nvPicPr>
        <p:blipFill>
          <a:blip r:embed="rId2">
            <a:extLst/>
          </a:blip>
          <a:stretch>
            <a:fillRect/>
          </a:stretch>
        </p:blipFill>
        <p:spPr>
          <a:xfrm>
            <a:off x="552091" y="3275596"/>
            <a:ext cx="9050899" cy="733336"/>
          </a:xfrm>
          <a:prstGeom prst="rect">
            <a:avLst/>
          </a:prstGeom>
          <a:ln w="12700">
            <a:miter lim="400000"/>
          </a:ln>
        </p:spPr>
      </p:pic>
      <p:pic>
        <p:nvPicPr>
          <p:cNvPr id="595" name="Screen Shot 2017-07-05 at 12.22.24.png" descr="Screen Shot 2017-07-05 at 12.22.24.png"/>
          <p:cNvPicPr>
            <a:picLocks noChangeAspect="1"/>
          </p:cNvPicPr>
          <p:nvPr/>
        </p:nvPicPr>
        <p:blipFill>
          <a:blip r:embed="rId3">
            <a:extLst/>
          </a:blip>
          <a:stretch>
            <a:fillRect/>
          </a:stretch>
        </p:blipFill>
        <p:spPr>
          <a:xfrm>
            <a:off x="537998" y="4925778"/>
            <a:ext cx="9079084" cy="832494"/>
          </a:xfrm>
          <a:prstGeom prst="rect">
            <a:avLst/>
          </a:prstGeom>
          <a:ln w="12700">
            <a:miter lim="400000"/>
          </a:ln>
        </p:spPr>
      </p:pic>
    </p:spTree>
    <p:extLst>
      <p:ext uri="{BB962C8B-B14F-4D97-AF65-F5344CB8AC3E}">
        <p14:creationId xmlns:p14="http://schemas.microsoft.com/office/powerpoint/2010/main" val="1353270309"/>
      </p:ext>
    </p:extLst>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WAYF Cloud – User Interface Example"/>
          <p:cNvSpPr txBox="1">
            <a:spLocks noGrp="1"/>
          </p:cNvSpPr>
          <p:nvPr>
            <p:ph type="title"/>
          </p:nvPr>
        </p:nvSpPr>
        <p:spPr>
          <a:prstGeom prst="rect">
            <a:avLst/>
          </a:prstGeom>
        </p:spPr>
        <p:txBody>
          <a:bodyPr/>
          <a:lstStyle/>
          <a:p>
            <a:r>
              <a:t>WAYF Cloud – User Interface Example</a:t>
            </a:r>
          </a:p>
        </p:txBody>
      </p:sp>
      <p:sp>
        <p:nvSpPr>
          <p:cNvPr id="598" name="Access Denial Page"/>
          <p:cNvSpPr txBox="1">
            <a:spLocks noGrp="1"/>
          </p:cNvSpPr>
          <p:nvPr>
            <p:ph type="body" idx="1"/>
          </p:nvPr>
        </p:nvSpPr>
        <p:spPr>
          <a:xfrm>
            <a:off x="495300" y="1763188"/>
            <a:ext cx="8915400" cy="4756153"/>
          </a:xfrm>
          <a:prstGeom prst="rect">
            <a:avLst/>
          </a:prstGeom>
        </p:spPr>
        <p:txBody>
          <a:bodyPr/>
          <a:lstStyle/>
          <a:p>
            <a:pPr marL="0" indent="0">
              <a:buSzTx/>
              <a:buFontTx/>
              <a:buNone/>
              <a:defRPr sz="3600"/>
            </a:pPr>
            <a:r>
              <a:t>Access Denial Page</a:t>
            </a:r>
          </a:p>
          <a:p>
            <a:pPr marL="0" indent="0">
              <a:buSzTx/>
              <a:buFontTx/>
              <a:buNone/>
              <a:defRPr sz="1800"/>
            </a:pPr>
            <a:r>
              <a:t> </a:t>
            </a:r>
          </a:p>
        </p:txBody>
      </p:sp>
      <p:pic>
        <p:nvPicPr>
          <p:cNvPr id="599" name="Screen Shot 2017-07-05 at 12.46.42.png" descr="Screen Shot 2017-07-05 at 12.46.42.png"/>
          <p:cNvPicPr>
            <a:picLocks noChangeAspect="1"/>
          </p:cNvPicPr>
          <p:nvPr/>
        </p:nvPicPr>
        <p:blipFill>
          <a:blip r:embed="rId2">
            <a:extLst/>
          </a:blip>
          <a:stretch>
            <a:fillRect/>
          </a:stretch>
        </p:blipFill>
        <p:spPr>
          <a:xfrm>
            <a:off x="508620" y="2566956"/>
            <a:ext cx="8226050" cy="3378256"/>
          </a:xfrm>
          <a:prstGeom prst="rect">
            <a:avLst/>
          </a:prstGeom>
          <a:ln w="12700">
            <a:miter lim="400000"/>
          </a:ln>
        </p:spPr>
      </p:pic>
    </p:spTree>
    <p:extLst>
      <p:ext uri="{BB962C8B-B14F-4D97-AF65-F5344CB8AC3E}">
        <p14:creationId xmlns:p14="http://schemas.microsoft.com/office/powerpoint/2010/main" val="3409963652"/>
      </p:ext>
    </p:extLst>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Rectangle"/>
          <p:cNvSpPr/>
          <p:nvPr/>
        </p:nvSpPr>
        <p:spPr>
          <a:xfrm>
            <a:off x="152400" y="5047722"/>
            <a:ext cx="3568700" cy="1560666"/>
          </a:xfrm>
          <a:prstGeom prst="rect">
            <a:avLst/>
          </a:prstGeom>
          <a:solidFill>
            <a:schemeClr val="accent3">
              <a:lumOff val="22941"/>
            </a:schemeClr>
          </a:solidFill>
          <a:ln w="12700">
            <a:solidFill>
              <a:schemeClr val="accent5">
                <a:satOff val="-6843"/>
                <a:lumOff val="-10705"/>
              </a:schemeClr>
            </a:solidFill>
          </a:ln>
        </p:spPr>
        <p:txBody>
          <a:bodyPr lIns="45718" tIns="45718" rIns="45718" bIns="45718" anchor="ctr"/>
          <a:lstStyle/>
          <a:p>
            <a:pPr>
              <a:defRPr>
                <a:latin typeface="+mn-lt"/>
                <a:ea typeface="+mn-ea"/>
                <a:cs typeface="+mn-cs"/>
                <a:sym typeface="Calibri"/>
              </a:defRPr>
            </a:pPr>
            <a:endParaRPr/>
          </a:p>
        </p:txBody>
      </p:sp>
      <p:sp>
        <p:nvSpPr>
          <p:cNvPr id="602" name="Rectangle"/>
          <p:cNvSpPr/>
          <p:nvPr/>
        </p:nvSpPr>
        <p:spPr>
          <a:xfrm>
            <a:off x="152400" y="1668047"/>
            <a:ext cx="3568700" cy="3213139"/>
          </a:xfrm>
          <a:prstGeom prst="rect">
            <a:avLst/>
          </a:prstGeom>
          <a:solidFill>
            <a:srgbClr val="DDDDDD"/>
          </a:solidFill>
          <a:ln w="12700">
            <a:solidFill>
              <a:schemeClr val="accent5">
                <a:satOff val="-6843"/>
                <a:lumOff val="-10705"/>
              </a:schemeClr>
            </a:solidFill>
          </a:ln>
        </p:spPr>
        <p:txBody>
          <a:bodyPr lIns="45718" tIns="45718" rIns="45718" bIns="45718" anchor="ctr"/>
          <a:lstStyle/>
          <a:p>
            <a:pPr>
              <a:defRPr>
                <a:latin typeface="+mn-lt"/>
                <a:ea typeface="+mn-ea"/>
                <a:cs typeface="+mn-cs"/>
                <a:sym typeface="Calibri"/>
              </a:defRPr>
            </a:pPr>
            <a:endParaRPr/>
          </a:p>
        </p:txBody>
      </p:sp>
      <p:sp>
        <p:nvSpPr>
          <p:cNvPr id="603" name="Pilot Objectives"/>
          <p:cNvSpPr txBox="1">
            <a:spLocks noGrp="1"/>
          </p:cNvSpPr>
          <p:nvPr>
            <p:ph type="title"/>
          </p:nvPr>
        </p:nvSpPr>
        <p:spPr>
          <a:prstGeom prst="rect">
            <a:avLst/>
          </a:prstGeom>
        </p:spPr>
        <p:txBody>
          <a:bodyPr/>
          <a:lstStyle/>
          <a:p>
            <a:r>
              <a:t>WAYF Cloud – User Interface Example</a:t>
            </a:r>
          </a:p>
        </p:txBody>
      </p:sp>
      <p:sp>
        <p:nvSpPr>
          <p:cNvPr id="605" name="WAYF Cloud Data (user’s history)…"/>
          <p:cNvSpPr txBox="1"/>
          <p:nvPr/>
        </p:nvSpPr>
        <p:spPr>
          <a:xfrm>
            <a:off x="325831" y="1682544"/>
            <a:ext cx="3221838" cy="317957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defTabSz="457200">
              <a:lnSpc>
                <a:spcPct val="88000"/>
              </a:lnSpc>
              <a:spcBef>
                <a:spcPts val="500"/>
              </a:spcBef>
              <a:defRPr sz="2400">
                <a:latin typeface="+mn-lt"/>
                <a:ea typeface="+mn-ea"/>
                <a:cs typeface="+mn-cs"/>
                <a:sym typeface="Calibri"/>
              </a:defRPr>
            </a:pPr>
            <a:r>
              <a:t>WAYF Cloud Data</a:t>
            </a:r>
            <a:br/>
            <a:r>
              <a:rPr sz="1800"/>
              <a:t>(user’s history)</a:t>
            </a:r>
          </a:p>
          <a:p>
            <a:pPr algn="ctr" defTabSz="457200">
              <a:lnSpc>
                <a:spcPct val="88000"/>
              </a:lnSpc>
              <a:spcBef>
                <a:spcPts val="500"/>
              </a:spcBef>
              <a:defRPr>
                <a:latin typeface="+mn-lt"/>
                <a:ea typeface="+mn-ea"/>
                <a:cs typeface="+mn-cs"/>
                <a:sym typeface="Calibri"/>
              </a:defRPr>
            </a:pPr>
            <a:endParaRPr sz="1800"/>
          </a:p>
          <a:p>
            <a:pPr marL="140367" indent="-140367" defTabSz="457200">
              <a:lnSpc>
                <a:spcPct val="88000"/>
              </a:lnSpc>
              <a:spcBef>
                <a:spcPts val="500"/>
              </a:spcBef>
              <a:buSzPct val="100000"/>
              <a:buChar char="•"/>
              <a:defRPr>
                <a:latin typeface="+mn-lt"/>
                <a:ea typeface="+mn-ea"/>
                <a:cs typeface="+mn-cs"/>
                <a:sym typeface="Calibri"/>
              </a:defRPr>
            </a:pPr>
            <a:r>
              <a:t>University of Edinburgh</a:t>
            </a:r>
          </a:p>
          <a:p>
            <a:pPr marL="521367" lvl="1" indent="-140367" defTabSz="457200">
              <a:lnSpc>
                <a:spcPct val="88000"/>
              </a:lnSpc>
              <a:spcBef>
                <a:spcPts val="500"/>
              </a:spcBef>
              <a:buSzPct val="100000"/>
              <a:buChar char="•"/>
              <a:defRPr sz="1400">
                <a:solidFill>
                  <a:schemeClr val="accent2"/>
                </a:solidFill>
                <a:latin typeface="+mn-lt"/>
                <a:ea typeface="+mn-ea"/>
                <a:cs typeface="+mn-cs"/>
                <a:sym typeface="Calibri"/>
              </a:defRPr>
            </a:pPr>
            <a:r>
              <a:t>Doesn’t provide Access</a:t>
            </a:r>
          </a:p>
          <a:p>
            <a:pPr marL="521367" lvl="1" indent="-140367" defTabSz="457200">
              <a:lnSpc>
                <a:spcPct val="88000"/>
              </a:lnSpc>
              <a:spcBef>
                <a:spcPts val="500"/>
              </a:spcBef>
              <a:buSzPct val="100000"/>
              <a:buChar char="•"/>
              <a:defRPr>
                <a:solidFill>
                  <a:schemeClr val="accent5">
                    <a:satOff val="-6843"/>
                    <a:lumOff val="-10705"/>
                  </a:schemeClr>
                </a:solidFill>
                <a:latin typeface="+mn-lt"/>
                <a:ea typeface="+mn-ea"/>
                <a:cs typeface="+mn-cs"/>
                <a:sym typeface="Calibri"/>
              </a:defRPr>
            </a:pPr>
            <a:endParaRPr/>
          </a:p>
          <a:p>
            <a:pPr marL="140367" indent="-140367" defTabSz="457200">
              <a:lnSpc>
                <a:spcPct val="88000"/>
              </a:lnSpc>
              <a:spcBef>
                <a:spcPts val="500"/>
              </a:spcBef>
              <a:buSzPct val="100000"/>
              <a:buChar char="•"/>
              <a:defRPr>
                <a:latin typeface="+mn-lt"/>
                <a:ea typeface="+mn-ea"/>
                <a:cs typeface="+mn-cs"/>
                <a:sym typeface="Calibri"/>
              </a:defRPr>
            </a:pPr>
            <a:r>
              <a:t>New York University</a:t>
            </a:r>
          </a:p>
          <a:p>
            <a:pPr marL="521367" lvl="1" indent="-140367" defTabSz="457200">
              <a:lnSpc>
                <a:spcPct val="88000"/>
              </a:lnSpc>
              <a:spcBef>
                <a:spcPts val="500"/>
              </a:spcBef>
              <a:buSzPct val="100000"/>
              <a:buChar char="•"/>
              <a:defRPr sz="1400">
                <a:solidFill>
                  <a:schemeClr val="accent2"/>
                </a:solidFill>
                <a:latin typeface="+mn-lt"/>
                <a:ea typeface="+mn-ea"/>
                <a:cs typeface="+mn-cs"/>
                <a:sym typeface="Calibri"/>
              </a:defRPr>
            </a:pPr>
            <a:r>
              <a:t>Not supported by this publisher</a:t>
            </a:r>
          </a:p>
          <a:p>
            <a:pPr marL="521367" lvl="1" indent="-140367" defTabSz="457200">
              <a:lnSpc>
                <a:spcPct val="88000"/>
              </a:lnSpc>
              <a:spcBef>
                <a:spcPts val="500"/>
              </a:spcBef>
              <a:buSzPct val="100000"/>
              <a:buChar char="•"/>
              <a:defRPr>
                <a:solidFill>
                  <a:schemeClr val="accent5">
                    <a:satOff val="-6843"/>
                    <a:lumOff val="-10705"/>
                  </a:schemeClr>
                </a:solidFill>
                <a:latin typeface="+mn-lt"/>
                <a:ea typeface="+mn-ea"/>
                <a:cs typeface="+mn-cs"/>
                <a:sym typeface="Calibri"/>
              </a:defRPr>
            </a:pPr>
            <a:endParaRPr/>
          </a:p>
          <a:p>
            <a:pPr marL="140367" indent="-140367" defTabSz="457200">
              <a:lnSpc>
                <a:spcPct val="88000"/>
              </a:lnSpc>
              <a:spcBef>
                <a:spcPts val="500"/>
              </a:spcBef>
              <a:buSzPct val="100000"/>
              <a:buChar char="•"/>
              <a:defRPr>
                <a:latin typeface="+mn-lt"/>
                <a:ea typeface="+mn-ea"/>
                <a:cs typeface="+mn-cs"/>
                <a:sym typeface="Calibri"/>
              </a:defRPr>
            </a:pPr>
            <a:r>
              <a:t>University of Glasgow</a:t>
            </a:r>
          </a:p>
          <a:p>
            <a:pPr marL="521367" lvl="1" indent="-140367" defTabSz="457200">
              <a:lnSpc>
                <a:spcPct val="88000"/>
              </a:lnSpc>
              <a:spcBef>
                <a:spcPts val="500"/>
              </a:spcBef>
              <a:buSzPct val="100000"/>
              <a:buChar char="•"/>
              <a:defRPr sz="1400">
                <a:solidFill>
                  <a:schemeClr val="accent5">
                    <a:satOff val="-6843"/>
                    <a:lumOff val="-10705"/>
                  </a:schemeClr>
                </a:solidFill>
                <a:latin typeface="+mn-lt"/>
                <a:ea typeface="+mn-ea"/>
                <a:cs typeface="+mn-cs"/>
                <a:sym typeface="Calibri"/>
              </a:defRPr>
            </a:pPr>
            <a:r>
              <a:t>Provides access and is supported</a:t>
            </a:r>
          </a:p>
        </p:txBody>
      </p:sp>
      <p:sp>
        <p:nvSpPr>
          <p:cNvPr id="606" name="Final UI Suggestions"/>
          <p:cNvSpPr txBox="1"/>
          <p:nvPr/>
        </p:nvSpPr>
        <p:spPr>
          <a:xfrm>
            <a:off x="4179118" y="1562990"/>
            <a:ext cx="2679684" cy="1043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spcBef>
                <a:spcPts val="700"/>
              </a:spcBef>
              <a:defRPr sz="3600">
                <a:solidFill>
                  <a:srgbClr val="404040"/>
                </a:solidFill>
                <a:latin typeface="+mn-lt"/>
                <a:ea typeface="+mn-ea"/>
                <a:cs typeface="+mn-cs"/>
                <a:sym typeface="Calibri"/>
              </a:defRPr>
            </a:lvl1pPr>
          </a:lstStyle>
          <a:p>
            <a:r>
              <a:t>Sign in Page</a:t>
            </a:r>
          </a:p>
        </p:txBody>
      </p:sp>
      <p:pic>
        <p:nvPicPr>
          <p:cNvPr id="607" name="Screen Shot 2017-06-30 at 13.50.29.png" descr="Screen Shot 2017-06-30 at 13.50.29.png"/>
          <p:cNvPicPr>
            <a:picLocks noChangeAspect="1"/>
          </p:cNvPicPr>
          <p:nvPr/>
        </p:nvPicPr>
        <p:blipFill>
          <a:blip r:embed="rId2">
            <a:extLst/>
          </a:blip>
          <a:stretch>
            <a:fillRect/>
          </a:stretch>
        </p:blipFill>
        <p:spPr>
          <a:xfrm>
            <a:off x="4207607" y="2498526"/>
            <a:ext cx="5392813" cy="3565285"/>
          </a:xfrm>
          <a:prstGeom prst="rect">
            <a:avLst/>
          </a:prstGeom>
          <a:ln w="12700">
            <a:miter lim="400000"/>
          </a:ln>
        </p:spPr>
      </p:pic>
      <p:sp>
        <p:nvSpPr>
          <p:cNvPr id="608" name="Publisher Data…"/>
          <p:cNvSpPr txBox="1"/>
          <p:nvPr/>
        </p:nvSpPr>
        <p:spPr>
          <a:xfrm>
            <a:off x="748353" y="5119585"/>
            <a:ext cx="2173594" cy="111099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defTabSz="457200">
              <a:lnSpc>
                <a:spcPct val="88000"/>
              </a:lnSpc>
              <a:spcBef>
                <a:spcPts val="500"/>
              </a:spcBef>
              <a:defRPr sz="2400">
                <a:latin typeface="+mn-lt"/>
                <a:ea typeface="+mn-ea"/>
                <a:cs typeface="+mn-cs"/>
                <a:sym typeface="Calibri"/>
              </a:defRPr>
            </a:pPr>
            <a:r>
              <a:t>Publisher Data</a:t>
            </a:r>
          </a:p>
          <a:p>
            <a:pPr algn="ctr" defTabSz="457200">
              <a:lnSpc>
                <a:spcPct val="88000"/>
              </a:lnSpc>
              <a:spcBef>
                <a:spcPts val="500"/>
              </a:spcBef>
              <a:defRPr sz="2400">
                <a:latin typeface="+mn-lt"/>
                <a:ea typeface="+mn-ea"/>
                <a:cs typeface="+mn-cs"/>
                <a:sym typeface="Calibri"/>
              </a:defRPr>
            </a:pPr>
            <a:endParaRPr/>
          </a:p>
          <a:p>
            <a:pPr marL="140367" indent="-140367" defTabSz="457200">
              <a:lnSpc>
                <a:spcPct val="88000"/>
              </a:lnSpc>
              <a:spcBef>
                <a:spcPts val="500"/>
              </a:spcBef>
              <a:buSzPct val="100000"/>
              <a:buChar char="•"/>
              <a:defRPr>
                <a:latin typeface="+mn-lt"/>
                <a:ea typeface="+mn-ea"/>
                <a:cs typeface="+mn-cs"/>
                <a:sym typeface="Calibri"/>
              </a:defRPr>
            </a:pPr>
            <a:r>
              <a:t>John Doe</a:t>
            </a:r>
          </a:p>
        </p:txBody>
      </p:sp>
    </p:spTree>
    <p:extLst>
      <p:ext uri="{BB962C8B-B14F-4D97-AF65-F5344CB8AC3E}">
        <p14:creationId xmlns:p14="http://schemas.microsoft.com/office/powerpoint/2010/main" val="2093352221"/>
      </p:ext>
    </p:extLst>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Title 1"/>
          <p:cNvSpPr txBox="1">
            <a:spLocks noGrp="1"/>
          </p:cNvSpPr>
          <p:nvPr>
            <p:ph type="title"/>
          </p:nvPr>
        </p:nvSpPr>
        <p:spPr>
          <a:xfrm>
            <a:off x="495300" y="455788"/>
            <a:ext cx="8915400" cy="1143002"/>
          </a:xfrm>
          <a:prstGeom prst="rect">
            <a:avLst/>
          </a:prstGeom>
        </p:spPr>
        <p:txBody>
          <a:bodyPr/>
          <a:lstStyle/>
          <a:p>
            <a:r>
              <a:t>Preserving Privacy &amp; GDPR Compliance</a:t>
            </a:r>
          </a:p>
        </p:txBody>
      </p:sp>
      <p:graphicFrame>
        <p:nvGraphicFramePr>
          <p:cNvPr id="611" name="Content Placeholder 4"/>
          <p:cNvGraphicFramePr/>
          <p:nvPr/>
        </p:nvGraphicFramePr>
        <p:xfrm>
          <a:off x="632029" y="1402810"/>
          <a:ext cx="8641941" cy="4490719"/>
        </p:xfrm>
        <a:graphic>
          <a:graphicData uri="http://schemas.openxmlformats.org/drawingml/2006/table">
            <a:tbl>
              <a:tblPr firstRow="1">
                <a:tableStyleId>{4C3C2611-4C71-4FC5-86AE-919BDF0F9419}</a:tableStyleId>
              </a:tblPr>
              <a:tblGrid>
                <a:gridCol w="2666181"/>
                <a:gridCol w="5975760"/>
              </a:tblGrid>
              <a:tr h="370840">
                <a:tc>
                  <a:txBody>
                    <a:bodyPr/>
                    <a:lstStyle/>
                    <a:p>
                      <a:pPr algn="l" defTabSz="457200">
                        <a:defRPr sz="1800" b="0">
                          <a:solidFill>
                            <a:srgbClr val="000000"/>
                          </a:solidFill>
                        </a:defRPr>
                      </a:pPr>
                      <a:r>
                        <a:rPr b="1">
                          <a:solidFill>
                            <a:srgbClr val="FFFFFF"/>
                          </a:solidFill>
                        </a:rPr>
                        <a:t>GDPR Requirements</a:t>
                      </a:r>
                    </a:p>
                  </a:txBody>
                  <a:tcPr marL="45720" marR="45720" horzOverflow="overflow">
                    <a:lnL w="12700">
                      <a:solidFill>
                        <a:schemeClr val="accent5"/>
                      </a:solidFill>
                    </a:lnL>
                  </a:tcPr>
                </a:tc>
                <a:tc>
                  <a:txBody>
                    <a:bodyPr/>
                    <a:lstStyle/>
                    <a:p>
                      <a:pPr algn="l" defTabSz="457200">
                        <a:defRPr sz="1800" b="0">
                          <a:solidFill>
                            <a:srgbClr val="000000"/>
                          </a:solidFill>
                        </a:defRPr>
                      </a:pPr>
                      <a:r>
                        <a:rPr b="1">
                          <a:solidFill>
                            <a:srgbClr val="FFFFFF"/>
                          </a:solidFill>
                        </a:rPr>
                        <a:t>WAYF Cloud design</a:t>
                      </a:r>
                    </a:p>
                  </a:txBody>
                  <a:tcPr marL="45720" marR="45720" horzOverflow="overflow">
                    <a:lnR w="12700">
                      <a:solidFill>
                        <a:schemeClr val="accent5"/>
                      </a:solidFill>
                    </a:lnR>
                  </a:tcPr>
                </a:tc>
              </a:tr>
              <a:tr h="904239">
                <a:tc>
                  <a:txBody>
                    <a:bodyPr/>
                    <a:lstStyle/>
                    <a:p>
                      <a:pPr algn="l" defTabSz="457200">
                        <a:defRPr sz="1800"/>
                      </a:pPr>
                      <a:r>
                        <a:t>Users Consent</a:t>
                      </a:r>
                    </a:p>
                  </a:txBody>
                  <a:tcPr marL="45720" marR="45720" anchor="ctr" horzOverflow="overflow">
                    <a:lnL w="12700">
                      <a:solidFill>
                        <a:schemeClr val="accent5"/>
                      </a:solidFill>
                    </a:lnL>
                    <a:lnR w="12700">
                      <a:solidFill>
                        <a:schemeClr val="accent5"/>
                      </a:solidFill>
                    </a:lnR>
                    <a:solidFill>
                      <a:srgbClr val="FFFFFF"/>
                    </a:solidFill>
                  </a:tcPr>
                </a:tc>
                <a:tc>
                  <a:txBody>
                    <a:bodyPr/>
                    <a:lstStyle/>
                    <a:p>
                      <a:pPr algn="l" defTabSz="457200">
                        <a:defRPr sz="1800"/>
                      </a:pPr>
                      <a:r>
                        <a:rPr>
                          <a:solidFill>
                            <a:srgbClr val="404040"/>
                          </a:solidFill>
                        </a:rPr>
                        <a:t>Users can easily give or withdraw their consent</a:t>
                      </a:r>
                    </a:p>
                  </a:txBody>
                  <a:tcPr marL="45720" marR="45720" anchor="ctr" horzOverflow="overflow">
                    <a:lnL w="12700">
                      <a:solidFill>
                        <a:schemeClr val="accent5"/>
                      </a:solidFill>
                    </a:lnL>
                    <a:lnR w="12700">
                      <a:solidFill>
                        <a:schemeClr val="accent5"/>
                      </a:solidFill>
                    </a:lnR>
                    <a:solidFill>
                      <a:srgbClr val="FFFFFF"/>
                    </a:solidFill>
                  </a:tcPr>
                </a:tc>
              </a:tr>
              <a:tr h="713740">
                <a:tc>
                  <a:txBody>
                    <a:bodyPr/>
                    <a:lstStyle/>
                    <a:p>
                      <a:pPr algn="l" defTabSz="457200">
                        <a:defRPr sz="1800"/>
                      </a:pPr>
                      <a:r>
                        <a:t>Right to Access</a:t>
                      </a:r>
                    </a:p>
                  </a:txBody>
                  <a:tcPr marL="45720" marR="45720" anchor="ctr" horzOverflow="overflow">
                    <a:lnL w="12700">
                      <a:solidFill>
                        <a:schemeClr val="accent5"/>
                      </a:solidFill>
                    </a:lnL>
                    <a:lnR w="12700">
                      <a:solidFill>
                        <a:schemeClr val="accent5"/>
                      </a:solidFill>
                    </a:lnR>
                    <a:solidFill>
                      <a:srgbClr val="FFFFFF"/>
                    </a:solidFill>
                  </a:tcPr>
                </a:tc>
                <a:tc>
                  <a:txBody>
                    <a:bodyPr/>
                    <a:lstStyle/>
                    <a:p>
                      <a:pPr algn="l" defTabSz="457200">
                        <a:defRPr sz="1800"/>
                      </a:pPr>
                      <a:r>
                        <a:rPr>
                          <a:solidFill>
                            <a:srgbClr val="404040"/>
                          </a:solidFill>
                        </a:rPr>
                        <a:t>Users can view their data with a user friendly UI</a:t>
                      </a:r>
                    </a:p>
                  </a:txBody>
                  <a:tcPr marL="45720" marR="45720" anchor="ctr" horzOverflow="overflow">
                    <a:lnL w="12700">
                      <a:solidFill>
                        <a:schemeClr val="accent5"/>
                      </a:solidFill>
                    </a:lnL>
                    <a:lnR w="12700">
                      <a:solidFill>
                        <a:schemeClr val="accent5"/>
                      </a:solidFill>
                    </a:lnR>
                    <a:solidFill>
                      <a:srgbClr val="FFFFFF"/>
                    </a:solidFill>
                  </a:tcPr>
                </a:tc>
              </a:tr>
              <a:tr h="675640">
                <a:tc>
                  <a:txBody>
                    <a:bodyPr/>
                    <a:lstStyle/>
                    <a:p>
                      <a:pPr algn="l" defTabSz="457200">
                        <a:defRPr sz="1800"/>
                      </a:pPr>
                      <a:r>
                        <a:t>Right to Erasure</a:t>
                      </a:r>
                    </a:p>
                  </a:txBody>
                  <a:tcPr marL="45720" marR="45720" anchor="ctr" horzOverflow="overflow">
                    <a:lnL w="12700">
                      <a:solidFill>
                        <a:schemeClr val="accent5"/>
                      </a:solidFill>
                    </a:lnL>
                    <a:lnR w="12700">
                      <a:solidFill>
                        <a:schemeClr val="accent5"/>
                      </a:solidFill>
                    </a:lnR>
                    <a:solidFill>
                      <a:srgbClr val="FFFFFF"/>
                    </a:solidFill>
                  </a:tcPr>
                </a:tc>
                <a:tc>
                  <a:txBody>
                    <a:bodyPr/>
                    <a:lstStyle/>
                    <a:p>
                      <a:pPr algn="l" defTabSz="457200">
                        <a:defRPr sz="1800"/>
                      </a:pPr>
                      <a:r>
                        <a:rPr>
                          <a:solidFill>
                            <a:srgbClr val="404040"/>
                          </a:solidFill>
                        </a:rPr>
                        <a:t>Users can remove their data with a user friendly UI</a:t>
                      </a:r>
                    </a:p>
                  </a:txBody>
                  <a:tcPr marL="45720" marR="45720" anchor="ctr" horzOverflow="overflow">
                    <a:lnL w="12700">
                      <a:solidFill>
                        <a:schemeClr val="accent5"/>
                      </a:solidFill>
                    </a:lnL>
                    <a:lnR w="12700">
                      <a:solidFill>
                        <a:schemeClr val="accent5"/>
                      </a:solidFill>
                    </a:lnR>
                    <a:solidFill>
                      <a:srgbClr val="FFFFFF"/>
                    </a:solidFill>
                  </a:tcPr>
                </a:tc>
              </a:tr>
              <a:tr h="637540">
                <a:tc>
                  <a:txBody>
                    <a:bodyPr/>
                    <a:lstStyle/>
                    <a:p>
                      <a:pPr algn="l" defTabSz="457200">
                        <a:defRPr sz="1800"/>
                      </a:pPr>
                      <a:r>
                        <a:t>Psudoanonymization</a:t>
                      </a:r>
                    </a:p>
                  </a:txBody>
                  <a:tcPr marL="45720" marR="45720" anchor="ctr" horzOverflow="overflow">
                    <a:lnL w="12700">
                      <a:solidFill>
                        <a:schemeClr val="accent5"/>
                      </a:solidFill>
                    </a:lnL>
                    <a:lnR w="12700">
                      <a:solidFill>
                        <a:schemeClr val="accent5"/>
                      </a:solidFill>
                    </a:lnR>
                    <a:solidFill>
                      <a:srgbClr val="FFFFFF"/>
                    </a:solidFill>
                  </a:tcPr>
                </a:tc>
                <a:tc>
                  <a:txBody>
                    <a:bodyPr/>
                    <a:lstStyle/>
                    <a:p>
                      <a:pPr algn="l" defTabSz="457200">
                        <a:defRPr sz="1800"/>
                      </a:pPr>
                      <a:r>
                        <a:rPr>
                          <a:solidFill>
                            <a:srgbClr val="404040"/>
                          </a:solidFill>
                        </a:rPr>
                        <a:t>User IDs are HASHED before they are stored in the WAYF Cloud</a:t>
                      </a:r>
                    </a:p>
                  </a:txBody>
                  <a:tcPr marL="45720" marR="45720" anchor="ctr" horzOverflow="overflow">
                    <a:lnL w="12700">
                      <a:solidFill>
                        <a:schemeClr val="accent5"/>
                      </a:solidFill>
                    </a:lnL>
                    <a:lnR w="12700">
                      <a:solidFill>
                        <a:schemeClr val="accent5"/>
                      </a:solidFill>
                    </a:lnR>
                    <a:solidFill>
                      <a:srgbClr val="FFFFFF"/>
                    </a:solidFill>
                  </a:tcPr>
                </a:tc>
              </a:tr>
              <a:tr h="370840">
                <a:tc>
                  <a:txBody>
                    <a:bodyPr/>
                    <a:lstStyle/>
                    <a:p>
                      <a:pPr algn="l" defTabSz="457200">
                        <a:defRPr sz="1800"/>
                      </a:pPr>
                      <a:r>
                        <a:t>Data Breach Risk</a:t>
                      </a:r>
                    </a:p>
                  </a:txBody>
                  <a:tcPr marL="45720" marR="45720" anchor="ctr" horzOverflow="overflow">
                    <a:lnL w="12700">
                      <a:solidFill>
                        <a:schemeClr val="accent5"/>
                      </a:solidFill>
                    </a:lnL>
                    <a:lnR w="12700">
                      <a:solidFill>
                        <a:schemeClr val="accent5"/>
                      </a:solidFill>
                    </a:lnR>
                    <a:solidFill>
                      <a:srgbClr val="FFFFFF"/>
                    </a:solidFill>
                  </a:tcPr>
                </a:tc>
                <a:tc>
                  <a:txBody>
                    <a:bodyPr/>
                    <a:lstStyle/>
                    <a:p>
                      <a:pPr algn="l" defTabSz="457200">
                        <a:defRPr sz="1800">
                          <a:solidFill>
                            <a:srgbClr val="404040"/>
                          </a:solidFill>
                        </a:defRPr>
                      </a:pPr>
                      <a:r>
                        <a:t>Data stored in the WAYF Cloud cannot be used to:</a:t>
                      </a:r>
                    </a:p>
                    <a:p>
                      <a:pPr marL="180472" indent="-180472" algn="l" defTabSz="457200">
                        <a:buSzPct val="100000"/>
                        <a:buChar char="-"/>
                        <a:defRPr sz="1800">
                          <a:solidFill>
                            <a:srgbClr val="404040"/>
                          </a:solidFill>
                        </a:defRPr>
                      </a:pPr>
                      <a:r>
                        <a:t>impersonate a user</a:t>
                      </a:r>
                    </a:p>
                    <a:p>
                      <a:pPr marL="180472" indent="-180472" algn="l" defTabSz="457200">
                        <a:buSzPct val="100000"/>
                        <a:buChar char="-"/>
                        <a:defRPr sz="1800">
                          <a:solidFill>
                            <a:srgbClr val="404040"/>
                          </a:solidFill>
                        </a:defRPr>
                      </a:pPr>
                      <a:r>
                        <a:t>identify a real person (even when stolen data are combined with data from other sources)</a:t>
                      </a:r>
                    </a:p>
                  </a:txBody>
                  <a:tcPr marL="45720" marR="45720" anchor="ctr" horzOverflow="overflow">
                    <a:lnL w="12700">
                      <a:solidFill>
                        <a:schemeClr val="accent5"/>
                      </a:solidFill>
                    </a:lnL>
                    <a:lnR w="12700">
                      <a:solidFill>
                        <a:schemeClr val="accent5"/>
                      </a:solidFill>
                    </a:lnR>
                    <a:solidFill>
                      <a:srgbClr val="FFFFFF"/>
                    </a:solidFill>
                  </a:tcPr>
                </a:tc>
              </a:tr>
            </a:tbl>
          </a:graphicData>
        </a:graphic>
      </p:graphicFrame>
      <p:sp>
        <p:nvSpPr>
          <p:cNvPr id="613" name="https://wayf-cloud.readme.io/docs/privacy-faq"/>
          <p:cNvSpPr txBox="1"/>
          <p:nvPr/>
        </p:nvSpPr>
        <p:spPr>
          <a:xfrm>
            <a:off x="3306741" y="6088109"/>
            <a:ext cx="4701035"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u="sng">
                <a:solidFill>
                  <a:schemeClr val="accent5">
                    <a:satOff val="-6843"/>
                    <a:lumOff val="-10705"/>
                  </a:schemeClr>
                </a:solidFill>
              </a:defRPr>
            </a:lvl1pPr>
          </a:lstStyle>
          <a:p>
            <a:r>
              <a:t>https://wayf-cloud.readme.io/docs/privacy-faq</a:t>
            </a:r>
          </a:p>
        </p:txBody>
      </p:sp>
      <p:sp>
        <p:nvSpPr>
          <p:cNvPr id="614" name="FAQ:"/>
          <p:cNvSpPr txBox="1"/>
          <p:nvPr/>
        </p:nvSpPr>
        <p:spPr>
          <a:xfrm>
            <a:off x="2259759" y="6054995"/>
            <a:ext cx="808733"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2400">
                <a:latin typeface="Arial"/>
                <a:ea typeface="Arial"/>
                <a:cs typeface="Arial"/>
                <a:sym typeface="Arial"/>
              </a:defRPr>
            </a:pPr>
            <a:r>
              <a:t>FAQ</a:t>
            </a:r>
            <a:r>
              <a:rPr>
                <a:solidFill>
                  <a:srgbClr val="33A9FD"/>
                </a:solidFill>
              </a:rPr>
              <a:t>:</a:t>
            </a:r>
          </a:p>
        </p:txBody>
      </p:sp>
    </p:spTree>
    <p:extLst>
      <p:ext uri="{BB962C8B-B14F-4D97-AF65-F5344CB8AC3E}">
        <p14:creationId xmlns:p14="http://schemas.microsoft.com/office/powerpoint/2010/main" val="934025138"/>
      </p:ext>
    </p:extLst>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Rectangle"/>
          <p:cNvSpPr/>
          <p:nvPr/>
        </p:nvSpPr>
        <p:spPr>
          <a:xfrm>
            <a:off x="374376" y="2435666"/>
            <a:ext cx="3605988" cy="3402577"/>
          </a:xfrm>
          <a:prstGeom prst="rect">
            <a:avLst/>
          </a:prstGeom>
          <a:solidFill>
            <a:srgbClr val="EEDE91">
              <a:alpha val="39726"/>
            </a:srgbClr>
          </a:solidFill>
          <a:ln w="12700">
            <a:solidFill>
              <a:srgbClr val="0365C0"/>
            </a:solidFill>
            <a:custDash>
              <a:ds d="200000" sp="200000"/>
            </a:custDash>
            <a:miter lim="400000"/>
          </a:ln>
        </p:spPr>
        <p:txBody>
          <a:bodyPr lIns="45718" tIns="45718" rIns="45718" bIns="45718" anchor="ctr"/>
          <a:lstStyle/>
          <a:p>
            <a:pPr algn="ctr" defTabSz="584200">
              <a:defRPr sz="3600"/>
            </a:pPr>
            <a:endParaRPr/>
          </a:p>
        </p:txBody>
      </p:sp>
      <p:sp>
        <p:nvSpPr>
          <p:cNvPr id="617" name="Title 1"/>
          <p:cNvSpPr txBox="1">
            <a:spLocks noGrp="1"/>
          </p:cNvSpPr>
          <p:nvPr>
            <p:ph type="title"/>
          </p:nvPr>
        </p:nvSpPr>
        <p:spPr>
          <a:xfrm>
            <a:off x="495300" y="455788"/>
            <a:ext cx="8915400" cy="1143002"/>
          </a:xfrm>
          <a:prstGeom prst="rect">
            <a:avLst/>
          </a:prstGeom>
        </p:spPr>
        <p:txBody>
          <a:bodyPr/>
          <a:lstStyle/>
          <a:p>
            <a:r>
              <a:t>Preserving Privacy &amp; GDPR Compliance</a:t>
            </a:r>
          </a:p>
        </p:txBody>
      </p:sp>
      <p:sp>
        <p:nvSpPr>
          <p:cNvPr id="619" name="Rectangle"/>
          <p:cNvSpPr/>
          <p:nvPr/>
        </p:nvSpPr>
        <p:spPr>
          <a:xfrm>
            <a:off x="4600076" y="2435666"/>
            <a:ext cx="4953003" cy="3402577"/>
          </a:xfrm>
          <a:prstGeom prst="rect">
            <a:avLst/>
          </a:prstGeom>
          <a:solidFill>
            <a:srgbClr val="EEDE91">
              <a:alpha val="39726"/>
            </a:srgbClr>
          </a:solidFill>
          <a:ln w="12700">
            <a:solidFill>
              <a:srgbClr val="0365C0"/>
            </a:solidFill>
            <a:custDash>
              <a:ds d="200000" sp="200000"/>
            </a:custDash>
            <a:miter lim="400000"/>
          </a:ln>
        </p:spPr>
        <p:txBody>
          <a:bodyPr lIns="45718" tIns="45718" rIns="45718" bIns="45718" anchor="ctr"/>
          <a:lstStyle/>
          <a:p>
            <a:pPr algn="ctr" defTabSz="584200">
              <a:defRPr sz="3600"/>
            </a:pPr>
            <a:endParaRPr/>
          </a:p>
        </p:txBody>
      </p:sp>
      <p:sp>
        <p:nvSpPr>
          <p:cNvPr id="620" name="Cloud"/>
          <p:cNvSpPr/>
          <p:nvPr/>
        </p:nvSpPr>
        <p:spPr>
          <a:xfrm>
            <a:off x="4838293" y="2695218"/>
            <a:ext cx="1675997" cy="1010051"/>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FFFFFF"/>
          </a:solidFill>
          <a:ln w="12700">
            <a:solidFill>
              <a:srgbClr val="773F9B"/>
            </a:solidFill>
          </a:ln>
        </p:spPr>
        <p:txBody>
          <a:bodyPr lIns="45718" tIns="45718" rIns="45718" bIns="45718" anchor="ctr"/>
          <a:lstStyle/>
          <a:p>
            <a:pPr algn="ctr" defTabSz="584200">
              <a:defRPr sz="3600"/>
            </a:pPr>
            <a:endParaRPr/>
          </a:p>
        </p:txBody>
      </p:sp>
      <p:sp>
        <p:nvSpPr>
          <p:cNvPr id="621" name="Male"/>
          <p:cNvSpPr/>
          <p:nvPr/>
        </p:nvSpPr>
        <p:spPr>
          <a:xfrm>
            <a:off x="5309440" y="3017134"/>
            <a:ext cx="239074" cy="645618"/>
          </a:xfrm>
          <a:custGeom>
            <a:avLst/>
            <a:gdLst/>
            <a:ahLst/>
            <a:cxnLst>
              <a:cxn ang="0">
                <a:pos x="wd2" y="hd2"/>
              </a:cxn>
              <a:cxn ang="5400000">
                <a:pos x="wd2" y="hd2"/>
              </a:cxn>
              <a:cxn ang="10800000">
                <a:pos x="wd2" y="hd2"/>
              </a:cxn>
              <a:cxn ang="16200000">
                <a:pos x="wd2" y="hd2"/>
              </a:cxn>
            </a:cxnLst>
            <a:rect l="0" t="0" r="r" b="b"/>
            <a:pathLst>
              <a:path w="21555" h="21600" extrusionOk="0">
                <a:moveTo>
                  <a:pt x="10541" y="0"/>
                </a:moveTo>
                <a:cubicBezTo>
                  <a:pt x="9273" y="0"/>
                  <a:pt x="8003" y="179"/>
                  <a:pt x="7035" y="538"/>
                </a:cubicBezTo>
                <a:cubicBezTo>
                  <a:pt x="5100" y="1256"/>
                  <a:pt x="5100" y="2421"/>
                  <a:pt x="7035" y="3139"/>
                </a:cubicBezTo>
                <a:cubicBezTo>
                  <a:pt x="8970" y="3857"/>
                  <a:pt x="12108" y="3857"/>
                  <a:pt x="14043" y="3139"/>
                </a:cubicBezTo>
                <a:cubicBezTo>
                  <a:pt x="15978" y="2421"/>
                  <a:pt x="15978" y="1256"/>
                  <a:pt x="14043" y="538"/>
                </a:cubicBezTo>
                <a:cubicBezTo>
                  <a:pt x="13075" y="179"/>
                  <a:pt x="11810" y="0"/>
                  <a:pt x="10541" y="0"/>
                </a:cubicBezTo>
                <a:close/>
                <a:moveTo>
                  <a:pt x="4861" y="4062"/>
                </a:moveTo>
                <a:cubicBezTo>
                  <a:pt x="2985" y="4062"/>
                  <a:pt x="1457" y="4336"/>
                  <a:pt x="914" y="4566"/>
                </a:cubicBezTo>
                <a:cubicBezTo>
                  <a:pt x="-20" y="4962"/>
                  <a:pt x="-22" y="5441"/>
                  <a:pt x="9" y="5608"/>
                </a:cubicBezTo>
                <a:lnTo>
                  <a:pt x="9" y="12393"/>
                </a:lnTo>
                <a:cubicBezTo>
                  <a:pt x="9" y="12729"/>
                  <a:pt x="742" y="13000"/>
                  <a:pt x="1646" y="13000"/>
                </a:cubicBezTo>
                <a:cubicBezTo>
                  <a:pt x="2551" y="13000"/>
                  <a:pt x="3283" y="12729"/>
                  <a:pt x="3283" y="12393"/>
                </a:cubicBezTo>
                <a:lnTo>
                  <a:pt x="3283" y="6779"/>
                </a:lnTo>
                <a:lnTo>
                  <a:pt x="4780" y="6779"/>
                </a:lnTo>
                <a:lnTo>
                  <a:pt x="4780" y="12641"/>
                </a:lnTo>
                <a:lnTo>
                  <a:pt x="4793" y="12641"/>
                </a:lnTo>
                <a:lnTo>
                  <a:pt x="4793" y="20628"/>
                </a:lnTo>
                <a:cubicBezTo>
                  <a:pt x="4793" y="21165"/>
                  <a:pt x="5965" y="21600"/>
                  <a:pt x="7413" y="21600"/>
                </a:cubicBezTo>
                <a:cubicBezTo>
                  <a:pt x="8860" y="21600"/>
                  <a:pt x="10037" y="21165"/>
                  <a:pt x="10037" y="20628"/>
                </a:cubicBezTo>
                <a:lnTo>
                  <a:pt x="10037" y="12641"/>
                </a:lnTo>
                <a:lnTo>
                  <a:pt x="11524" y="12641"/>
                </a:lnTo>
                <a:lnTo>
                  <a:pt x="11524" y="20628"/>
                </a:lnTo>
                <a:cubicBezTo>
                  <a:pt x="11524" y="21165"/>
                  <a:pt x="12700" y="21600"/>
                  <a:pt x="14147" y="21600"/>
                </a:cubicBezTo>
                <a:cubicBezTo>
                  <a:pt x="15595" y="21600"/>
                  <a:pt x="16767" y="21165"/>
                  <a:pt x="16767" y="20628"/>
                </a:cubicBezTo>
                <a:lnTo>
                  <a:pt x="16767" y="12641"/>
                </a:lnTo>
                <a:lnTo>
                  <a:pt x="16785" y="12641"/>
                </a:lnTo>
                <a:lnTo>
                  <a:pt x="16785" y="6779"/>
                </a:lnTo>
                <a:lnTo>
                  <a:pt x="18272" y="6779"/>
                </a:lnTo>
                <a:lnTo>
                  <a:pt x="18272" y="12393"/>
                </a:lnTo>
                <a:cubicBezTo>
                  <a:pt x="18272" y="12729"/>
                  <a:pt x="19004" y="13000"/>
                  <a:pt x="19909" y="13000"/>
                </a:cubicBezTo>
                <a:cubicBezTo>
                  <a:pt x="20814" y="13000"/>
                  <a:pt x="21546" y="12729"/>
                  <a:pt x="21546" y="12393"/>
                </a:cubicBezTo>
                <a:lnTo>
                  <a:pt x="21546" y="5608"/>
                </a:lnTo>
                <a:cubicBezTo>
                  <a:pt x="21578" y="5441"/>
                  <a:pt x="21576" y="4962"/>
                  <a:pt x="20641" y="4566"/>
                </a:cubicBezTo>
                <a:cubicBezTo>
                  <a:pt x="20099" y="4336"/>
                  <a:pt x="18084" y="4062"/>
                  <a:pt x="16208" y="4062"/>
                </a:cubicBezTo>
                <a:lnTo>
                  <a:pt x="4861" y="4062"/>
                </a:lnTo>
                <a:close/>
              </a:path>
            </a:pathLst>
          </a:custGeom>
          <a:solidFill>
            <a:srgbClr val="FFFFFF"/>
          </a:solidFill>
          <a:ln w="12700">
            <a:solidFill>
              <a:srgbClr val="773F9B"/>
            </a:solidFill>
          </a:ln>
        </p:spPr>
        <p:txBody>
          <a:bodyPr lIns="45718" tIns="45718" rIns="45718" bIns="45718" anchor="ctr"/>
          <a:lstStyle/>
          <a:p>
            <a:pPr algn="ctr" defTabSz="584200">
              <a:defRPr sz="3600"/>
            </a:pPr>
            <a:endParaRPr/>
          </a:p>
        </p:txBody>
      </p:sp>
      <p:sp>
        <p:nvSpPr>
          <p:cNvPr id="622" name="Male"/>
          <p:cNvSpPr/>
          <p:nvPr/>
        </p:nvSpPr>
        <p:spPr>
          <a:xfrm>
            <a:off x="5556753" y="2877434"/>
            <a:ext cx="239073" cy="645618"/>
          </a:xfrm>
          <a:custGeom>
            <a:avLst/>
            <a:gdLst/>
            <a:ahLst/>
            <a:cxnLst>
              <a:cxn ang="0">
                <a:pos x="wd2" y="hd2"/>
              </a:cxn>
              <a:cxn ang="5400000">
                <a:pos x="wd2" y="hd2"/>
              </a:cxn>
              <a:cxn ang="10800000">
                <a:pos x="wd2" y="hd2"/>
              </a:cxn>
              <a:cxn ang="16200000">
                <a:pos x="wd2" y="hd2"/>
              </a:cxn>
            </a:cxnLst>
            <a:rect l="0" t="0" r="r" b="b"/>
            <a:pathLst>
              <a:path w="21555" h="21600" extrusionOk="0">
                <a:moveTo>
                  <a:pt x="10541" y="0"/>
                </a:moveTo>
                <a:cubicBezTo>
                  <a:pt x="9273" y="0"/>
                  <a:pt x="8003" y="179"/>
                  <a:pt x="7035" y="538"/>
                </a:cubicBezTo>
                <a:cubicBezTo>
                  <a:pt x="5100" y="1256"/>
                  <a:pt x="5100" y="2421"/>
                  <a:pt x="7035" y="3139"/>
                </a:cubicBezTo>
                <a:cubicBezTo>
                  <a:pt x="8970" y="3857"/>
                  <a:pt x="12108" y="3857"/>
                  <a:pt x="14043" y="3139"/>
                </a:cubicBezTo>
                <a:cubicBezTo>
                  <a:pt x="15978" y="2421"/>
                  <a:pt x="15978" y="1256"/>
                  <a:pt x="14043" y="538"/>
                </a:cubicBezTo>
                <a:cubicBezTo>
                  <a:pt x="13075" y="179"/>
                  <a:pt x="11810" y="0"/>
                  <a:pt x="10541" y="0"/>
                </a:cubicBezTo>
                <a:close/>
                <a:moveTo>
                  <a:pt x="4861" y="4062"/>
                </a:moveTo>
                <a:cubicBezTo>
                  <a:pt x="2985" y="4062"/>
                  <a:pt x="1457" y="4336"/>
                  <a:pt x="914" y="4566"/>
                </a:cubicBezTo>
                <a:cubicBezTo>
                  <a:pt x="-20" y="4962"/>
                  <a:pt x="-22" y="5441"/>
                  <a:pt x="9" y="5608"/>
                </a:cubicBezTo>
                <a:lnTo>
                  <a:pt x="9" y="12393"/>
                </a:lnTo>
                <a:cubicBezTo>
                  <a:pt x="9" y="12729"/>
                  <a:pt x="742" y="13000"/>
                  <a:pt x="1646" y="13000"/>
                </a:cubicBezTo>
                <a:cubicBezTo>
                  <a:pt x="2551" y="13000"/>
                  <a:pt x="3283" y="12729"/>
                  <a:pt x="3283" y="12393"/>
                </a:cubicBezTo>
                <a:lnTo>
                  <a:pt x="3283" y="6779"/>
                </a:lnTo>
                <a:lnTo>
                  <a:pt x="4780" y="6779"/>
                </a:lnTo>
                <a:lnTo>
                  <a:pt x="4780" y="12641"/>
                </a:lnTo>
                <a:lnTo>
                  <a:pt x="4793" y="12641"/>
                </a:lnTo>
                <a:lnTo>
                  <a:pt x="4793" y="20628"/>
                </a:lnTo>
                <a:cubicBezTo>
                  <a:pt x="4793" y="21165"/>
                  <a:pt x="5965" y="21600"/>
                  <a:pt x="7413" y="21600"/>
                </a:cubicBezTo>
                <a:cubicBezTo>
                  <a:pt x="8860" y="21600"/>
                  <a:pt x="10037" y="21165"/>
                  <a:pt x="10037" y="20628"/>
                </a:cubicBezTo>
                <a:lnTo>
                  <a:pt x="10037" y="12641"/>
                </a:lnTo>
                <a:lnTo>
                  <a:pt x="11524" y="12641"/>
                </a:lnTo>
                <a:lnTo>
                  <a:pt x="11524" y="20628"/>
                </a:lnTo>
                <a:cubicBezTo>
                  <a:pt x="11524" y="21165"/>
                  <a:pt x="12700" y="21600"/>
                  <a:pt x="14147" y="21600"/>
                </a:cubicBezTo>
                <a:cubicBezTo>
                  <a:pt x="15595" y="21600"/>
                  <a:pt x="16767" y="21165"/>
                  <a:pt x="16767" y="20628"/>
                </a:cubicBezTo>
                <a:lnTo>
                  <a:pt x="16767" y="12641"/>
                </a:lnTo>
                <a:lnTo>
                  <a:pt x="16785" y="12641"/>
                </a:lnTo>
                <a:lnTo>
                  <a:pt x="16785" y="6779"/>
                </a:lnTo>
                <a:lnTo>
                  <a:pt x="18272" y="6779"/>
                </a:lnTo>
                <a:lnTo>
                  <a:pt x="18272" y="12393"/>
                </a:lnTo>
                <a:cubicBezTo>
                  <a:pt x="18272" y="12729"/>
                  <a:pt x="19004" y="13000"/>
                  <a:pt x="19909" y="13000"/>
                </a:cubicBezTo>
                <a:cubicBezTo>
                  <a:pt x="20814" y="13000"/>
                  <a:pt x="21546" y="12729"/>
                  <a:pt x="21546" y="12393"/>
                </a:cubicBezTo>
                <a:lnTo>
                  <a:pt x="21546" y="5608"/>
                </a:lnTo>
                <a:cubicBezTo>
                  <a:pt x="21578" y="5441"/>
                  <a:pt x="21576" y="4962"/>
                  <a:pt x="20641" y="4566"/>
                </a:cubicBezTo>
                <a:cubicBezTo>
                  <a:pt x="20099" y="4336"/>
                  <a:pt x="18084" y="4062"/>
                  <a:pt x="16208" y="4062"/>
                </a:cubicBezTo>
                <a:lnTo>
                  <a:pt x="4861" y="4062"/>
                </a:lnTo>
                <a:close/>
              </a:path>
            </a:pathLst>
          </a:custGeom>
          <a:solidFill>
            <a:srgbClr val="FFFFFF"/>
          </a:solidFill>
          <a:ln w="12700">
            <a:solidFill>
              <a:srgbClr val="773F9B"/>
            </a:solidFill>
          </a:ln>
        </p:spPr>
        <p:txBody>
          <a:bodyPr lIns="45718" tIns="45718" rIns="45718" bIns="45718" anchor="ctr"/>
          <a:lstStyle/>
          <a:p>
            <a:pPr algn="ctr" defTabSz="584200">
              <a:defRPr sz="3600"/>
            </a:pPr>
            <a:endParaRPr/>
          </a:p>
        </p:txBody>
      </p:sp>
      <p:sp>
        <p:nvSpPr>
          <p:cNvPr id="623" name="Male"/>
          <p:cNvSpPr/>
          <p:nvPr/>
        </p:nvSpPr>
        <p:spPr>
          <a:xfrm>
            <a:off x="5906340" y="3017134"/>
            <a:ext cx="239073" cy="645618"/>
          </a:xfrm>
          <a:custGeom>
            <a:avLst/>
            <a:gdLst/>
            <a:ahLst/>
            <a:cxnLst>
              <a:cxn ang="0">
                <a:pos x="wd2" y="hd2"/>
              </a:cxn>
              <a:cxn ang="5400000">
                <a:pos x="wd2" y="hd2"/>
              </a:cxn>
              <a:cxn ang="10800000">
                <a:pos x="wd2" y="hd2"/>
              </a:cxn>
              <a:cxn ang="16200000">
                <a:pos x="wd2" y="hd2"/>
              </a:cxn>
            </a:cxnLst>
            <a:rect l="0" t="0" r="r" b="b"/>
            <a:pathLst>
              <a:path w="21555" h="21600" extrusionOk="0">
                <a:moveTo>
                  <a:pt x="10541" y="0"/>
                </a:moveTo>
                <a:cubicBezTo>
                  <a:pt x="9273" y="0"/>
                  <a:pt x="8003" y="179"/>
                  <a:pt x="7035" y="538"/>
                </a:cubicBezTo>
                <a:cubicBezTo>
                  <a:pt x="5100" y="1256"/>
                  <a:pt x="5100" y="2421"/>
                  <a:pt x="7035" y="3139"/>
                </a:cubicBezTo>
                <a:cubicBezTo>
                  <a:pt x="8970" y="3857"/>
                  <a:pt x="12108" y="3857"/>
                  <a:pt x="14043" y="3139"/>
                </a:cubicBezTo>
                <a:cubicBezTo>
                  <a:pt x="15978" y="2421"/>
                  <a:pt x="15978" y="1256"/>
                  <a:pt x="14043" y="538"/>
                </a:cubicBezTo>
                <a:cubicBezTo>
                  <a:pt x="13075" y="179"/>
                  <a:pt x="11810" y="0"/>
                  <a:pt x="10541" y="0"/>
                </a:cubicBezTo>
                <a:close/>
                <a:moveTo>
                  <a:pt x="4861" y="4062"/>
                </a:moveTo>
                <a:cubicBezTo>
                  <a:pt x="2985" y="4062"/>
                  <a:pt x="1457" y="4336"/>
                  <a:pt x="914" y="4566"/>
                </a:cubicBezTo>
                <a:cubicBezTo>
                  <a:pt x="-20" y="4962"/>
                  <a:pt x="-22" y="5441"/>
                  <a:pt x="9" y="5608"/>
                </a:cubicBezTo>
                <a:lnTo>
                  <a:pt x="9" y="12393"/>
                </a:lnTo>
                <a:cubicBezTo>
                  <a:pt x="9" y="12729"/>
                  <a:pt x="742" y="13000"/>
                  <a:pt x="1646" y="13000"/>
                </a:cubicBezTo>
                <a:cubicBezTo>
                  <a:pt x="2551" y="13000"/>
                  <a:pt x="3283" y="12729"/>
                  <a:pt x="3283" y="12393"/>
                </a:cubicBezTo>
                <a:lnTo>
                  <a:pt x="3283" y="6779"/>
                </a:lnTo>
                <a:lnTo>
                  <a:pt x="4780" y="6779"/>
                </a:lnTo>
                <a:lnTo>
                  <a:pt x="4780" y="12641"/>
                </a:lnTo>
                <a:lnTo>
                  <a:pt x="4793" y="12641"/>
                </a:lnTo>
                <a:lnTo>
                  <a:pt x="4793" y="20628"/>
                </a:lnTo>
                <a:cubicBezTo>
                  <a:pt x="4793" y="21165"/>
                  <a:pt x="5965" y="21600"/>
                  <a:pt x="7413" y="21600"/>
                </a:cubicBezTo>
                <a:cubicBezTo>
                  <a:pt x="8860" y="21600"/>
                  <a:pt x="10037" y="21165"/>
                  <a:pt x="10037" y="20628"/>
                </a:cubicBezTo>
                <a:lnTo>
                  <a:pt x="10037" y="12641"/>
                </a:lnTo>
                <a:lnTo>
                  <a:pt x="11524" y="12641"/>
                </a:lnTo>
                <a:lnTo>
                  <a:pt x="11524" y="20628"/>
                </a:lnTo>
                <a:cubicBezTo>
                  <a:pt x="11524" y="21165"/>
                  <a:pt x="12700" y="21600"/>
                  <a:pt x="14147" y="21600"/>
                </a:cubicBezTo>
                <a:cubicBezTo>
                  <a:pt x="15595" y="21600"/>
                  <a:pt x="16767" y="21165"/>
                  <a:pt x="16767" y="20628"/>
                </a:cubicBezTo>
                <a:lnTo>
                  <a:pt x="16767" y="12641"/>
                </a:lnTo>
                <a:lnTo>
                  <a:pt x="16785" y="12641"/>
                </a:lnTo>
                <a:lnTo>
                  <a:pt x="16785" y="6779"/>
                </a:lnTo>
                <a:lnTo>
                  <a:pt x="18272" y="6779"/>
                </a:lnTo>
                <a:lnTo>
                  <a:pt x="18272" y="12393"/>
                </a:lnTo>
                <a:cubicBezTo>
                  <a:pt x="18272" y="12729"/>
                  <a:pt x="19004" y="13000"/>
                  <a:pt x="19909" y="13000"/>
                </a:cubicBezTo>
                <a:cubicBezTo>
                  <a:pt x="20814" y="13000"/>
                  <a:pt x="21546" y="12729"/>
                  <a:pt x="21546" y="12393"/>
                </a:cubicBezTo>
                <a:lnTo>
                  <a:pt x="21546" y="5608"/>
                </a:lnTo>
                <a:cubicBezTo>
                  <a:pt x="21578" y="5441"/>
                  <a:pt x="21576" y="4962"/>
                  <a:pt x="20641" y="4566"/>
                </a:cubicBezTo>
                <a:cubicBezTo>
                  <a:pt x="20099" y="4336"/>
                  <a:pt x="18084" y="4062"/>
                  <a:pt x="16208" y="4062"/>
                </a:cubicBezTo>
                <a:lnTo>
                  <a:pt x="4861" y="4062"/>
                </a:lnTo>
                <a:close/>
              </a:path>
            </a:pathLst>
          </a:custGeom>
          <a:solidFill>
            <a:srgbClr val="FFFFFF"/>
          </a:solidFill>
          <a:ln w="12700">
            <a:solidFill>
              <a:srgbClr val="773F9B"/>
            </a:solidFill>
          </a:ln>
        </p:spPr>
        <p:txBody>
          <a:bodyPr lIns="45718" tIns="45718" rIns="45718" bIns="45718" anchor="ctr"/>
          <a:lstStyle/>
          <a:p>
            <a:pPr algn="ctr" defTabSz="584200">
              <a:defRPr sz="3600"/>
            </a:pPr>
            <a:endParaRPr/>
          </a:p>
        </p:txBody>
      </p:sp>
      <p:sp>
        <p:nvSpPr>
          <p:cNvPr id="624" name="Male"/>
          <p:cNvSpPr/>
          <p:nvPr/>
        </p:nvSpPr>
        <p:spPr>
          <a:xfrm>
            <a:off x="5478339" y="3182234"/>
            <a:ext cx="239072" cy="645612"/>
          </a:xfrm>
          <a:custGeom>
            <a:avLst/>
            <a:gdLst/>
            <a:ahLst/>
            <a:cxnLst>
              <a:cxn ang="0">
                <a:pos x="wd2" y="hd2"/>
              </a:cxn>
              <a:cxn ang="5400000">
                <a:pos x="wd2" y="hd2"/>
              </a:cxn>
              <a:cxn ang="10800000">
                <a:pos x="wd2" y="hd2"/>
              </a:cxn>
              <a:cxn ang="16200000">
                <a:pos x="wd2" y="hd2"/>
              </a:cxn>
            </a:cxnLst>
            <a:rect l="0" t="0" r="r" b="b"/>
            <a:pathLst>
              <a:path w="21555" h="21600" extrusionOk="0">
                <a:moveTo>
                  <a:pt x="10541" y="0"/>
                </a:moveTo>
                <a:cubicBezTo>
                  <a:pt x="9273" y="0"/>
                  <a:pt x="8003" y="179"/>
                  <a:pt x="7035" y="538"/>
                </a:cubicBezTo>
                <a:cubicBezTo>
                  <a:pt x="5100" y="1256"/>
                  <a:pt x="5100" y="2421"/>
                  <a:pt x="7035" y="3139"/>
                </a:cubicBezTo>
                <a:cubicBezTo>
                  <a:pt x="8970" y="3857"/>
                  <a:pt x="12108" y="3857"/>
                  <a:pt x="14043" y="3139"/>
                </a:cubicBezTo>
                <a:cubicBezTo>
                  <a:pt x="15978" y="2421"/>
                  <a:pt x="15978" y="1256"/>
                  <a:pt x="14043" y="538"/>
                </a:cubicBezTo>
                <a:cubicBezTo>
                  <a:pt x="13075" y="179"/>
                  <a:pt x="11810" y="0"/>
                  <a:pt x="10541" y="0"/>
                </a:cubicBezTo>
                <a:close/>
                <a:moveTo>
                  <a:pt x="4861" y="4062"/>
                </a:moveTo>
                <a:cubicBezTo>
                  <a:pt x="2985" y="4062"/>
                  <a:pt x="1457" y="4336"/>
                  <a:pt x="914" y="4566"/>
                </a:cubicBezTo>
                <a:cubicBezTo>
                  <a:pt x="-20" y="4962"/>
                  <a:pt x="-22" y="5441"/>
                  <a:pt x="9" y="5608"/>
                </a:cubicBezTo>
                <a:lnTo>
                  <a:pt x="9" y="12393"/>
                </a:lnTo>
                <a:cubicBezTo>
                  <a:pt x="9" y="12729"/>
                  <a:pt x="742" y="13000"/>
                  <a:pt x="1646" y="13000"/>
                </a:cubicBezTo>
                <a:cubicBezTo>
                  <a:pt x="2551" y="13000"/>
                  <a:pt x="3283" y="12729"/>
                  <a:pt x="3283" y="12393"/>
                </a:cubicBezTo>
                <a:lnTo>
                  <a:pt x="3283" y="6779"/>
                </a:lnTo>
                <a:lnTo>
                  <a:pt x="4780" y="6779"/>
                </a:lnTo>
                <a:lnTo>
                  <a:pt x="4780" y="12641"/>
                </a:lnTo>
                <a:lnTo>
                  <a:pt x="4793" y="12641"/>
                </a:lnTo>
                <a:lnTo>
                  <a:pt x="4793" y="20628"/>
                </a:lnTo>
                <a:cubicBezTo>
                  <a:pt x="4793" y="21165"/>
                  <a:pt x="5965" y="21600"/>
                  <a:pt x="7413" y="21600"/>
                </a:cubicBezTo>
                <a:cubicBezTo>
                  <a:pt x="8860" y="21600"/>
                  <a:pt x="10037" y="21165"/>
                  <a:pt x="10037" y="20628"/>
                </a:cubicBezTo>
                <a:lnTo>
                  <a:pt x="10037" y="12641"/>
                </a:lnTo>
                <a:lnTo>
                  <a:pt x="11524" y="12641"/>
                </a:lnTo>
                <a:lnTo>
                  <a:pt x="11524" y="20628"/>
                </a:lnTo>
                <a:cubicBezTo>
                  <a:pt x="11524" y="21165"/>
                  <a:pt x="12700" y="21600"/>
                  <a:pt x="14147" y="21600"/>
                </a:cubicBezTo>
                <a:cubicBezTo>
                  <a:pt x="15595" y="21600"/>
                  <a:pt x="16767" y="21165"/>
                  <a:pt x="16767" y="20628"/>
                </a:cubicBezTo>
                <a:lnTo>
                  <a:pt x="16767" y="12641"/>
                </a:lnTo>
                <a:lnTo>
                  <a:pt x="16785" y="12641"/>
                </a:lnTo>
                <a:lnTo>
                  <a:pt x="16785" y="6779"/>
                </a:lnTo>
                <a:lnTo>
                  <a:pt x="18272" y="6779"/>
                </a:lnTo>
                <a:lnTo>
                  <a:pt x="18272" y="12393"/>
                </a:lnTo>
                <a:cubicBezTo>
                  <a:pt x="18272" y="12729"/>
                  <a:pt x="19004" y="13000"/>
                  <a:pt x="19909" y="13000"/>
                </a:cubicBezTo>
                <a:cubicBezTo>
                  <a:pt x="20814" y="13000"/>
                  <a:pt x="21546" y="12729"/>
                  <a:pt x="21546" y="12393"/>
                </a:cubicBezTo>
                <a:lnTo>
                  <a:pt x="21546" y="5608"/>
                </a:lnTo>
                <a:cubicBezTo>
                  <a:pt x="21578" y="5441"/>
                  <a:pt x="21576" y="4962"/>
                  <a:pt x="20641" y="4566"/>
                </a:cubicBezTo>
                <a:cubicBezTo>
                  <a:pt x="20099" y="4336"/>
                  <a:pt x="18084" y="4062"/>
                  <a:pt x="16208" y="4062"/>
                </a:cubicBezTo>
                <a:lnTo>
                  <a:pt x="4861" y="4062"/>
                </a:lnTo>
                <a:close/>
              </a:path>
            </a:pathLst>
          </a:custGeom>
          <a:solidFill>
            <a:srgbClr val="FFFFFF"/>
          </a:solidFill>
          <a:ln w="12700">
            <a:solidFill>
              <a:srgbClr val="773F9B"/>
            </a:solidFill>
          </a:ln>
        </p:spPr>
        <p:txBody>
          <a:bodyPr lIns="45718" tIns="45718" rIns="45718" bIns="45718" anchor="ctr"/>
          <a:lstStyle/>
          <a:p>
            <a:pPr algn="ctr" defTabSz="584200">
              <a:defRPr sz="3600"/>
            </a:pPr>
            <a:endParaRPr/>
          </a:p>
        </p:txBody>
      </p:sp>
      <p:sp>
        <p:nvSpPr>
          <p:cNvPr id="625" name="Male"/>
          <p:cNvSpPr/>
          <p:nvPr/>
        </p:nvSpPr>
        <p:spPr>
          <a:xfrm>
            <a:off x="5735718" y="3316099"/>
            <a:ext cx="239073" cy="645619"/>
          </a:xfrm>
          <a:custGeom>
            <a:avLst/>
            <a:gdLst/>
            <a:ahLst/>
            <a:cxnLst>
              <a:cxn ang="0">
                <a:pos x="wd2" y="hd2"/>
              </a:cxn>
              <a:cxn ang="5400000">
                <a:pos x="wd2" y="hd2"/>
              </a:cxn>
              <a:cxn ang="10800000">
                <a:pos x="wd2" y="hd2"/>
              </a:cxn>
              <a:cxn ang="16200000">
                <a:pos x="wd2" y="hd2"/>
              </a:cxn>
            </a:cxnLst>
            <a:rect l="0" t="0" r="r" b="b"/>
            <a:pathLst>
              <a:path w="21555" h="21600" extrusionOk="0">
                <a:moveTo>
                  <a:pt x="10541" y="0"/>
                </a:moveTo>
                <a:cubicBezTo>
                  <a:pt x="9273" y="0"/>
                  <a:pt x="8003" y="179"/>
                  <a:pt x="7035" y="538"/>
                </a:cubicBezTo>
                <a:cubicBezTo>
                  <a:pt x="5100" y="1256"/>
                  <a:pt x="5100" y="2421"/>
                  <a:pt x="7035" y="3139"/>
                </a:cubicBezTo>
                <a:cubicBezTo>
                  <a:pt x="8970" y="3857"/>
                  <a:pt x="12108" y="3857"/>
                  <a:pt x="14043" y="3139"/>
                </a:cubicBezTo>
                <a:cubicBezTo>
                  <a:pt x="15978" y="2421"/>
                  <a:pt x="15978" y="1256"/>
                  <a:pt x="14043" y="538"/>
                </a:cubicBezTo>
                <a:cubicBezTo>
                  <a:pt x="13075" y="179"/>
                  <a:pt x="11810" y="0"/>
                  <a:pt x="10541" y="0"/>
                </a:cubicBezTo>
                <a:close/>
                <a:moveTo>
                  <a:pt x="4861" y="4062"/>
                </a:moveTo>
                <a:cubicBezTo>
                  <a:pt x="2985" y="4062"/>
                  <a:pt x="1457" y="4336"/>
                  <a:pt x="914" y="4566"/>
                </a:cubicBezTo>
                <a:cubicBezTo>
                  <a:pt x="-20" y="4962"/>
                  <a:pt x="-22" y="5441"/>
                  <a:pt x="9" y="5608"/>
                </a:cubicBezTo>
                <a:lnTo>
                  <a:pt x="9" y="12393"/>
                </a:lnTo>
                <a:cubicBezTo>
                  <a:pt x="9" y="12729"/>
                  <a:pt x="742" y="13000"/>
                  <a:pt x="1646" y="13000"/>
                </a:cubicBezTo>
                <a:cubicBezTo>
                  <a:pt x="2551" y="13000"/>
                  <a:pt x="3283" y="12729"/>
                  <a:pt x="3283" y="12393"/>
                </a:cubicBezTo>
                <a:lnTo>
                  <a:pt x="3283" y="6779"/>
                </a:lnTo>
                <a:lnTo>
                  <a:pt x="4780" y="6779"/>
                </a:lnTo>
                <a:lnTo>
                  <a:pt x="4780" y="12641"/>
                </a:lnTo>
                <a:lnTo>
                  <a:pt x="4793" y="12641"/>
                </a:lnTo>
                <a:lnTo>
                  <a:pt x="4793" y="20628"/>
                </a:lnTo>
                <a:cubicBezTo>
                  <a:pt x="4793" y="21165"/>
                  <a:pt x="5965" y="21600"/>
                  <a:pt x="7413" y="21600"/>
                </a:cubicBezTo>
                <a:cubicBezTo>
                  <a:pt x="8860" y="21600"/>
                  <a:pt x="10037" y="21165"/>
                  <a:pt x="10037" y="20628"/>
                </a:cubicBezTo>
                <a:lnTo>
                  <a:pt x="10037" y="12641"/>
                </a:lnTo>
                <a:lnTo>
                  <a:pt x="11524" y="12641"/>
                </a:lnTo>
                <a:lnTo>
                  <a:pt x="11524" y="20628"/>
                </a:lnTo>
                <a:cubicBezTo>
                  <a:pt x="11524" y="21165"/>
                  <a:pt x="12700" y="21600"/>
                  <a:pt x="14147" y="21600"/>
                </a:cubicBezTo>
                <a:cubicBezTo>
                  <a:pt x="15595" y="21600"/>
                  <a:pt x="16767" y="21165"/>
                  <a:pt x="16767" y="20628"/>
                </a:cubicBezTo>
                <a:lnTo>
                  <a:pt x="16767" y="12641"/>
                </a:lnTo>
                <a:lnTo>
                  <a:pt x="16785" y="12641"/>
                </a:lnTo>
                <a:lnTo>
                  <a:pt x="16785" y="6779"/>
                </a:lnTo>
                <a:lnTo>
                  <a:pt x="18272" y="6779"/>
                </a:lnTo>
                <a:lnTo>
                  <a:pt x="18272" y="12393"/>
                </a:lnTo>
                <a:cubicBezTo>
                  <a:pt x="18272" y="12729"/>
                  <a:pt x="19004" y="13000"/>
                  <a:pt x="19909" y="13000"/>
                </a:cubicBezTo>
                <a:cubicBezTo>
                  <a:pt x="20814" y="13000"/>
                  <a:pt x="21546" y="12729"/>
                  <a:pt x="21546" y="12393"/>
                </a:cubicBezTo>
                <a:lnTo>
                  <a:pt x="21546" y="5608"/>
                </a:lnTo>
                <a:cubicBezTo>
                  <a:pt x="21578" y="5441"/>
                  <a:pt x="21576" y="4962"/>
                  <a:pt x="20641" y="4566"/>
                </a:cubicBezTo>
                <a:cubicBezTo>
                  <a:pt x="20099" y="4336"/>
                  <a:pt x="18084" y="4062"/>
                  <a:pt x="16208" y="4062"/>
                </a:cubicBezTo>
                <a:lnTo>
                  <a:pt x="4861" y="4062"/>
                </a:lnTo>
                <a:close/>
              </a:path>
            </a:pathLst>
          </a:custGeom>
          <a:solidFill>
            <a:srgbClr val="FFFFFF"/>
          </a:solidFill>
          <a:ln w="12700">
            <a:solidFill>
              <a:srgbClr val="773F9B"/>
            </a:solidFill>
          </a:ln>
        </p:spPr>
        <p:txBody>
          <a:bodyPr lIns="45718" tIns="45718" rIns="45718" bIns="45718" anchor="ctr"/>
          <a:lstStyle/>
          <a:p>
            <a:pPr algn="ctr" defTabSz="584200">
              <a:defRPr sz="3600"/>
            </a:pPr>
            <a:endParaRPr/>
          </a:p>
        </p:txBody>
      </p:sp>
      <p:sp>
        <p:nvSpPr>
          <p:cNvPr id="626" name="Male"/>
          <p:cNvSpPr/>
          <p:nvPr/>
        </p:nvSpPr>
        <p:spPr>
          <a:xfrm>
            <a:off x="1867737" y="2959980"/>
            <a:ext cx="239073" cy="645619"/>
          </a:xfrm>
          <a:custGeom>
            <a:avLst/>
            <a:gdLst/>
            <a:ahLst/>
            <a:cxnLst>
              <a:cxn ang="0">
                <a:pos x="wd2" y="hd2"/>
              </a:cxn>
              <a:cxn ang="5400000">
                <a:pos x="wd2" y="hd2"/>
              </a:cxn>
              <a:cxn ang="10800000">
                <a:pos x="wd2" y="hd2"/>
              </a:cxn>
              <a:cxn ang="16200000">
                <a:pos x="wd2" y="hd2"/>
              </a:cxn>
            </a:cxnLst>
            <a:rect l="0" t="0" r="r" b="b"/>
            <a:pathLst>
              <a:path w="21555" h="21600" extrusionOk="0">
                <a:moveTo>
                  <a:pt x="10541" y="0"/>
                </a:moveTo>
                <a:cubicBezTo>
                  <a:pt x="9273" y="0"/>
                  <a:pt x="8003" y="179"/>
                  <a:pt x="7035" y="538"/>
                </a:cubicBezTo>
                <a:cubicBezTo>
                  <a:pt x="5100" y="1256"/>
                  <a:pt x="5100" y="2421"/>
                  <a:pt x="7035" y="3139"/>
                </a:cubicBezTo>
                <a:cubicBezTo>
                  <a:pt x="8970" y="3857"/>
                  <a:pt x="12108" y="3857"/>
                  <a:pt x="14043" y="3139"/>
                </a:cubicBezTo>
                <a:cubicBezTo>
                  <a:pt x="15978" y="2421"/>
                  <a:pt x="15978" y="1256"/>
                  <a:pt x="14043" y="538"/>
                </a:cubicBezTo>
                <a:cubicBezTo>
                  <a:pt x="13075" y="179"/>
                  <a:pt x="11810" y="0"/>
                  <a:pt x="10541" y="0"/>
                </a:cubicBezTo>
                <a:close/>
                <a:moveTo>
                  <a:pt x="4861" y="4062"/>
                </a:moveTo>
                <a:cubicBezTo>
                  <a:pt x="2985" y="4062"/>
                  <a:pt x="1457" y="4336"/>
                  <a:pt x="914" y="4566"/>
                </a:cubicBezTo>
                <a:cubicBezTo>
                  <a:pt x="-20" y="4962"/>
                  <a:pt x="-22" y="5441"/>
                  <a:pt x="9" y="5608"/>
                </a:cubicBezTo>
                <a:lnTo>
                  <a:pt x="9" y="12393"/>
                </a:lnTo>
                <a:cubicBezTo>
                  <a:pt x="9" y="12729"/>
                  <a:pt x="742" y="13000"/>
                  <a:pt x="1646" y="13000"/>
                </a:cubicBezTo>
                <a:cubicBezTo>
                  <a:pt x="2551" y="13000"/>
                  <a:pt x="3283" y="12729"/>
                  <a:pt x="3283" y="12393"/>
                </a:cubicBezTo>
                <a:lnTo>
                  <a:pt x="3283" y="6779"/>
                </a:lnTo>
                <a:lnTo>
                  <a:pt x="4780" y="6779"/>
                </a:lnTo>
                <a:lnTo>
                  <a:pt x="4780" y="12641"/>
                </a:lnTo>
                <a:lnTo>
                  <a:pt x="4793" y="12641"/>
                </a:lnTo>
                <a:lnTo>
                  <a:pt x="4793" y="20628"/>
                </a:lnTo>
                <a:cubicBezTo>
                  <a:pt x="4793" y="21165"/>
                  <a:pt x="5965" y="21600"/>
                  <a:pt x="7413" y="21600"/>
                </a:cubicBezTo>
                <a:cubicBezTo>
                  <a:pt x="8860" y="21600"/>
                  <a:pt x="10037" y="21165"/>
                  <a:pt x="10037" y="20628"/>
                </a:cubicBezTo>
                <a:lnTo>
                  <a:pt x="10037" y="12641"/>
                </a:lnTo>
                <a:lnTo>
                  <a:pt x="11524" y="12641"/>
                </a:lnTo>
                <a:lnTo>
                  <a:pt x="11524" y="20628"/>
                </a:lnTo>
                <a:cubicBezTo>
                  <a:pt x="11524" y="21165"/>
                  <a:pt x="12700" y="21600"/>
                  <a:pt x="14147" y="21600"/>
                </a:cubicBezTo>
                <a:cubicBezTo>
                  <a:pt x="15595" y="21600"/>
                  <a:pt x="16767" y="21165"/>
                  <a:pt x="16767" y="20628"/>
                </a:cubicBezTo>
                <a:lnTo>
                  <a:pt x="16767" y="12641"/>
                </a:lnTo>
                <a:lnTo>
                  <a:pt x="16785" y="12641"/>
                </a:lnTo>
                <a:lnTo>
                  <a:pt x="16785" y="6779"/>
                </a:lnTo>
                <a:lnTo>
                  <a:pt x="18272" y="6779"/>
                </a:lnTo>
                <a:lnTo>
                  <a:pt x="18272" y="12393"/>
                </a:lnTo>
                <a:cubicBezTo>
                  <a:pt x="18272" y="12729"/>
                  <a:pt x="19004" y="13000"/>
                  <a:pt x="19909" y="13000"/>
                </a:cubicBezTo>
                <a:cubicBezTo>
                  <a:pt x="20814" y="13000"/>
                  <a:pt x="21546" y="12729"/>
                  <a:pt x="21546" y="12393"/>
                </a:cubicBezTo>
                <a:lnTo>
                  <a:pt x="21546" y="5608"/>
                </a:lnTo>
                <a:cubicBezTo>
                  <a:pt x="21578" y="5441"/>
                  <a:pt x="21576" y="4962"/>
                  <a:pt x="20641" y="4566"/>
                </a:cubicBezTo>
                <a:cubicBezTo>
                  <a:pt x="20099" y="4336"/>
                  <a:pt x="18084" y="4062"/>
                  <a:pt x="16208" y="4062"/>
                </a:cubicBezTo>
                <a:lnTo>
                  <a:pt x="4861" y="4062"/>
                </a:lnTo>
                <a:close/>
              </a:path>
            </a:pathLst>
          </a:custGeom>
          <a:solidFill>
            <a:srgbClr val="FFFFFF"/>
          </a:solidFill>
          <a:ln w="12700">
            <a:solidFill>
              <a:srgbClr val="773F9B"/>
            </a:solidFill>
          </a:ln>
        </p:spPr>
        <p:txBody>
          <a:bodyPr lIns="45718" tIns="45718" rIns="45718" bIns="45718" anchor="ctr"/>
          <a:lstStyle/>
          <a:p>
            <a:pPr algn="ctr" defTabSz="584200">
              <a:defRPr sz="3600"/>
            </a:pPr>
            <a:endParaRPr/>
          </a:p>
        </p:txBody>
      </p:sp>
      <p:sp>
        <p:nvSpPr>
          <p:cNvPr id="627" name="User"/>
          <p:cNvSpPr txBox="1"/>
          <p:nvPr/>
        </p:nvSpPr>
        <p:spPr>
          <a:xfrm>
            <a:off x="1354361" y="1901512"/>
            <a:ext cx="75783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vl1pPr>
          </a:lstStyle>
          <a:p>
            <a:r>
              <a:t>User</a:t>
            </a:r>
          </a:p>
        </p:txBody>
      </p:sp>
      <p:sp>
        <p:nvSpPr>
          <p:cNvPr id="628" name="Institution"/>
          <p:cNvSpPr txBox="1"/>
          <p:nvPr/>
        </p:nvSpPr>
        <p:spPr>
          <a:xfrm>
            <a:off x="5893927" y="1901512"/>
            <a:ext cx="141892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vl1pPr>
          </a:lstStyle>
          <a:p>
            <a:r>
              <a:t>Institution</a:t>
            </a:r>
          </a:p>
        </p:txBody>
      </p:sp>
      <p:sp>
        <p:nvSpPr>
          <p:cNvPr id="629" name="Line"/>
          <p:cNvSpPr/>
          <p:nvPr/>
        </p:nvSpPr>
        <p:spPr>
          <a:xfrm>
            <a:off x="4040721" y="3968036"/>
            <a:ext cx="489696" cy="2"/>
          </a:xfrm>
          <a:prstGeom prst="line">
            <a:avLst/>
          </a:prstGeom>
          <a:ln w="63500">
            <a:solidFill>
              <a:srgbClr val="DE170A"/>
            </a:solidFill>
            <a:headEnd type="stealth"/>
            <a:tailEnd type="stealth"/>
          </a:ln>
        </p:spPr>
        <p:txBody>
          <a:bodyPr lIns="45718" tIns="45718" rIns="45718" bIns="45718"/>
          <a:lstStyle/>
          <a:p>
            <a:endParaRPr/>
          </a:p>
        </p:txBody>
      </p:sp>
      <p:sp>
        <p:nvSpPr>
          <p:cNvPr id="630" name="IdP Metadata"/>
          <p:cNvSpPr txBox="1"/>
          <p:nvPr/>
        </p:nvSpPr>
        <p:spPr>
          <a:xfrm>
            <a:off x="8026217" y="3124038"/>
            <a:ext cx="1168773"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400">
                <a:solidFill>
                  <a:srgbClr val="773F9B"/>
                </a:solidFill>
              </a:defRPr>
            </a:lvl1pPr>
          </a:lstStyle>
          <a:p>
            <a:r>
              <a:t>IdP Metadata</a:t>
            </a:r>
          </a:p>
        </p:txBody>
      </p:sp>
      <p:sp>
        <p:nvSpPr>
          <p:cNvPr id="631" name="Line"/>
          <p:cNvSpPr/>
          <p:nvPr/>
        </p:nvSpPr>
        <p:spPr>
          <a:xfrm>
            <a:off x="6678155" y="3339943"/>
            <a:ext cx="1137155" cy="2"/>
          </a:xfrm>
          <a:prstGeom prst="line">
            <a:avLst/>
          </a:prstGeom>
          <a:ln w="25400">
            <a:solidFill>
              <a:srgbClr val="773F9B"/>
            </a:solidFill>
            <a:tailEnd type="stealth"/>
          </a:ln>
        </p:spPr>
        <p:txBody>
          <a:bodyPr lIns="45718" tIns="45718" rIns="45718" bIns="45718"/>
          <a:lstStyle/>
          <a:p>
            <a:endParaRPr/>
          </a:p>
        </p:txBody>
      </p:sp>
      <p:sp>
        <p:nvSpPr>
          <p:cNvPr id="632" name="c7eac7ab-1ca5-4912-b1e7-edb501198fb0"/>
          <p:cNvSpPr txBox="1"/>
          <p:nvPr/>
        </p:nvSpPr>
        <p:spPr>
          <a:xfrm>
            <a:off x="382401" y="3705357"/>
            <a:ext cx="3514552" cy="525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3800"/>
              </a:lnSpc>
              <a:spcBef>
                <a:spcPts val="1400"/>
              </a:spcBef>
              <a:defRPr sz="1400" b="1">
                <a:solidFill>
                  <a:srgbClr val="773F9B"/>
                </a:solidFill>
                <a:latin typeface="Arial"/>
                <a:ea typeface="Arial"/>
                <a:cs typeface="Arial"/>
                <a:sym typeface="Arial"/>
              </a:defRPr>
            </a:lvl1pPr>
          </a:lstStyle>
          <a:p>
            <a:r>
              <a:t>c7eac7ab-1ca5-4912-b1e7-edb501198fb0</a:t>
            </a:r>
          </a:p>
        </p:txBody>
      </p:sp>
      <p:sp>
        <p:nvSpPr>
          <p:cNvPr id="633" name="Public data…"/>
          <p:cNvSpPr txBox="1"/>
          <p:nvPr/>
        </p:nvSpPr>
        <p:spPr>
          <a:xfrm>
            <a:off x="5692700" y="5081096"/>
            <a:ext cx="2767754" cy="713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defTabSz="457200">
              <a:defRPr sz="2400">
                <a:solidFill>
                  <a:schemeClr val="accent3">
                    <a:satOff val="-6373"/>
                    <a:lumOff val="-10823"/>
                  </a:schemeClr>
                </a:solidFill>
                <a:latin typeface="+mn-lt"/>
                <a:ea typeface="+mn-ea"/>
                <a:cs typeface="+mn-cs"/>
                <a:sym typeface="Calibri"/>
              </a:defRPr>
            </a:pPr>
            <a:r>
              <a:t>Public data </a:t>
            </a:r>
          </a:p>
          <a:p>
            <a:pPr algn="ctr" defTabSz="457200">
              <a:defRPr>
                <a:solidFill>
                  <a:schemeClr val="accent3">
                    <a:satOff val="-6373"/>
                    <a:lumOff val="-10823"/>
                  </a:schemeClr>
                </a:solidFill>
                <a:latin typeface="+mn-lt"/>
                <a:ea typeface="+mn-ea"/>
                <a:cs typeface="+mn-cs"/>
                <a:sym typeface="Calibri"/>
              </a:defRPr>
            </a:pPr>
            <a:r>
              <a:t>(available in the internet)</a:t>
            </a:r>
          </a:p>
        </p:txBody>
      </p:sp>
      <p:sp>
        <p:nvSpPr>
          <p:cNvPr id="634" name="Pseudoanonymized data"/>
          <p:cNvSpPr txBox="1"/>
          <p:nvPr/>
        </p:nvSpPr>
        <p:spPr>
          <a:xfrm>
            <a:off x="442609" y="5214446"/>
            <a:ext cx="3394134"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defTabSz="457200">
              <a:defRPr sz="2400">
                <a:solidFill>
                  <a:schemeClr val="accent3">
                    <a:satOff val="-6373"/>
                    <a:lumOff val="-10823"/>
                  </a:schemeClr>
                </a:solidFill>
                <a:latin typeface="+mn-lt"/>
                <a:ea typeface="+mn-ea"/>
                <a:cs typeface="+mn-cs"/>
                <a:sym typeface="Calibri"/>
              </a:defRPr>
            </a:lvl1pPr>
          </a:lstStyle>
          <a:p>
            <a:r>
              <a:t>Pseudoanonymized data</a:t>
            </a:r>
          </a:p>
        </p:txBody>
      </p:sp>
    </p:spTree>
    <p:extLst>
      <p:ext uri="{BB962C8B-B14F-4D97-AF65-F5344CB8AC3E}">
        <p14:creationId xmlns:p14="http://schemas.microsoft.com/office/powerpoint/2010/main" val="3943905012"/>
      </p:ext>
    </p:extLst>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Pilot Objectives"/>
          <p:cNvSpPr txBox="1">
            <a:spLocks noGrp="1"/>
          </p:cNvSpPr>
          <p:nvPr>
            <p:ph type="title"/>
          </p:nvPr>
        </p:nvSpPr>
        <p:spPr>
          <a:xfrm>
            <a:off x="495300" y="464409"/>
            <a:ext cx="8915400" cy="1143001"/>
          </a:xfrm>
          <a:prstGeom prst="rect">
            <a:avLst/>
          </a:prstGeom>
        </p:spPr>
        <p:txBody>
          <a:bodyPr/>
          <a:lstStyle/>
          <a:p>
            <a:r>
              <a:t>Pilot Participation</a:t>
            </a:r>
          </a:p>
        </p:txBody>
      </p:sp>
      <p:sp>
        <p:nvSpPr>
          <p:cNvPr id="637" name="Shared WAYF pilot objectives…"/>
          <p:cNvSpPr txBox="1">
            <a:spLocks noGrp="1"/>
          </p:cNvSpPr>
          <p:nvPr>
            <p:ph type="body" idx="1"/>
          </p:nvPr>
        </p:nvSpPr>
        <p:spPr>
          <a:xfrm>
            <a:off x="495300" y="1607408"/>
            <a:ext cx="8915400" cy="4955974"/>
          </a:xfrm>
          <a:prstGeom prst="rect">
            <a:avLst/>
          </a:prstGeom>
        </p:spPr>
        <p:txBody>
          <a:bodyPr/>
          <a:lstStyle/>
          <a:p>
            <a:pPr marL="342900" lvl="3" indent="-342900">
              <a:lnSpc>
                <a:spcPct val="88000"/>
              </a:lnSpc>
              <a:spcBef>
                <a:spcPts val="500"/>
              </a:spcBef>
              <a:buClr>
                <a:srgbClr val="376092"/>
              </a:buClr>
              <a:buSzPct val="150000"/>
              <a:buChar char="•"/>
              <a:defRPr sz="2800"/>
            </a:pPr>
            <a:r>
              <a:t>Roles &amp; Responsibilities</a:t>
            </a:r>
          </a:p>
          <a:p>
            <a:pPr marL="742950" lvl="1" indent="-285750">
              <a:lnSpc>
                <a:spcPct val="88000"/>
              </a:lnSpc>
              <a:spcBef>
                <a:spcPts val="400"/>
              </a:spcBef>
              <a:buClr>
                <a:srgbClr val="376092"/>
              </a:buClr>
              <a:buSzPct val="150000"/>
              <a:defRPr sz="2000"/>
            </a:pPr>
            <a:r>
              <a:t>Support design and development of the WAYF Cloud  (</a:t>
            </a:r>
            <a:r>
              <a:rPr>
                <a:solidFill>
                  <a:schemeClr val="accent1">
                    <a:satOff val="-4409"/>
                    <a:lumOff val="-10509"/>
                  </a:schemeClr>
                </a:solidFill>
              </a:rPr>
              <a:t>All participants</a:t>
            </a:r>
            <a:r>
              <a:t>)</a:t>
            </a:r>
          </a:p>
          <a:p>
            <a:pPr marL="742950" lvl="1" indent="-285750">
              <a:lnSpc>
                <a:spcPct val="88000"/>
              </a:lnSpc>
              <a:spcBef>
                <a:spcPts val="400"/>
              </a:spcBef>
              <a:buClr>
                <a:srgbClr val="376092"/>
              </a:buClr>
              <a:buSzPct val="150000"/>
              <a:defRPr sz="2000"/>
            </a:pPr>
            <a:r>
              <a:t>WAYF Cloud implementation, Platform Integrations, UI Design implementation (</a:t>
            </a:r>
            <a:r>
              <a:rPr>
                <a:solidFill>
                  <a:schemeClr val="accent1">
                    <a:satOff val="-4409"/>
                    <a:lumOff val="-10509"/>
                  </a:schemeClr>
                </a:solidFill>
              </a:rPr>
              <a:t>Lead by: Vendors, Publishers</a:t>
            </a:r>
            <a:r>
              <a:t>)</a:t>
            </a:r>
          </a:p>
          <a:p>
            <a:pPr marL="742950" lvl="1" indent="-285750">
              <a:lnSpc>
                <a:spcPct val="88000"/>
              </a:lnSpc>
              <a:spcBef>
                <a:spcPts val="400"/>
              </a:spcBef>
              <a:buClr>
                <a:srgbClr val="376092"/>
              </a:buClr>
              <a:buSzPct val="150000"/>
              <a:defRPr sz="2000"/>
            </a:pPr>
            <a:r>
              <a:t>Determine usability evaluation process/methodology (</a:t>
            </a:r>
            <a:r>
              <a:rPr>
                <a:solidFill>
                  <a:schemeClr val="accent1">
                    <a:satOff val="-4409"/>
                    <a:lumOff val="-10509"/>
                  </a:schemeClr>
                </a:solidFill>
              </a:rPr>
              <a:t>Lead by: Libraries / Institutions</a:t>
            </a:r>
            <a:r>
              <a:t>)</a:t>
            </a:r>
          </a:p>
          <a:p>
            <a:pPr marL="742950" lvl="1" indent="-285750">
              <a:lnSpc>
                <a:spcPct val="88000"/>
              </a:lnSpc>
              <a:spcBef>
                <a:spcPts val="400"/>
              </a:spcBef>
              <a:buClr>
                <a:srgbClr val="376092"/>
              </a:buClr>
              <a:buSzPct val="150000"/>
              <a:defRPr sz="2000"/>
            </a:pPr>
            <a:r>
              <a:t>Execute user testing and report results (</a:t>
            </a:r>
            <a:r>
              <a:rPr>
                <a:solidFill>
                  <a:schemeClr val="accent1">
                    <a:satOff val="-4409"/>
                    <a:lumOff val="-10509"/>
                  </a:schemeClr>
                </a:solidFill>
              </a:rPr>
              <a:t>Lead by: Libraries / Institutions)</a:t>
            </a:r>
          </a:p>
          <a:p>
            <a:pPr marL="774700" lvl="1" indent="-317500">
              <a:lnSpc>
                <a:spcPct val="88000"/>
              </a:lnSpc>
              <a:spcBef>
                <a:spcPts val="400"/>
              </a:spcBef>
              <a:buClr>
                <a:srgbClr val="376092"/>
              </a:buClr>
              <a:buSzPct val="150000"/>
              <a:defRPr sz="2000"/>
            </a:pPr>
            <a:r>
              <a:t>Governance &amp; Security (</a:t>
            </a:r>
            <a:r>
              <a:rPr>
                <a:solidFill>
                  <a:schemeClr val="accent1">
                    <a:satOff val="-4409"/>
                    <a:lumOff val="-10509"/>
                  </a:schemeClr>
                </a:solidFill>
              </a:rPr>
              <a:t>All participants</a:t>
            </a:r>
            <a:r>
              <a:t>)</a:t>
            </a:r>
            <a:br/>
            <a:endParaRPr/>
          </a:p>
        </p:txBody>
      </p:sp>
    </p:spTree>
    <p:extLst>
      <p:ext uri="{BB962C8B-B14F-4D97-AF65-F5344CB8AC3E}">
        <p14:creationId xmlns:p14="http://schemas.microsoft.com/office/powerpoint/2010/main" val="1929250611"/>
      </p:ext>
    </p:extLst>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Pilot Objectives"/>
          <p:cNvSpPr txBox="1">
            <a:spLocks noGrp="1"/>
          </p:cNvSpPr>
          <p:nvPr>
            <p:ph type="title"/>
          </p:nvPr>
        </p:nvSpPr>
        <p:spPr>
          <a:xfrm>
            <a:off x="495300" y="464409"/>
            <a:ext cx="8915400" cy="1143001"/>
          </a:xfrm>
          <a:prstGeom prst="rect">
            <a:avLst/>
          </a:prstGeom>
        </p:spPr>
        <p:txBody>
          <a:bodyPr/>
          <a:lstStyle/>
          <a:p>
            <a:r>
              <a:t>Pilot Participation</a:t>
            </a:r>
          </a:p>
        </p:txBody>
      </p:sp>
      <p:sp>
        <p:nvSpPr>
          <p:cNvPr id="641" name="Shared WAYF pilot objectives…"/>
          <p:cNvSpPr txBox="1">
            <a:spLocks noGrp="1"/>
          </p:cNvSpPr>
          <p:nvPr>
            <p:ph type="body" idx="1"/>
          </p:nvPr>
        </p:nvSpPr>
        <p:spPr>
          <a:xfrm>
            <a:off x="495300" y="1607408"/>
            <a:ext cx="8915400" cy="4955974"/>
          </a:xfrm>
          <a:prstGeom prst="rect">
            <a:avLst/>
          </a:prstGeom>
        </p:spPr>
        <p:txBody>
          <a:bodyPr/>
          <a:lstStyle/>
          <a:p>
            <a:pPr marL="342900" lvl="3" indent="-342900">
              <a:lnSpc>
                <a:spcPct val="88000"/>
              </a:lnSpc>
              <a:spcBef>
                <a:spcPts val="500"/>
              </a:spcBef>
              <a:buClr>
                <a:srgbClr val="376092"/>
              </a:buClr>
              <a:buSzPct val="150000"/>
              <a:buChar char="•"/>
              <a:defRPr sz="2800"/>
            </a:pPr>
            <a:r>
              <a:t>Deliverables</a:t>
            </a:r>
          </a:p>
          <a:p>
            <a:pPr marL="742950" lvl="1" indent="-285750">
              <a:lnSpc>
                <a:spcPct val="88000"/>
              </a:lnSpc>
              <a:spcBef>
                <a:spcPts val="400"/>
              </a:spcBef>
              <a:buClr>
                <a:srgbClr val="376092"/>
              </a:buClr>
              <a:buSzPct val="150000"/>
              <a:defRPr sz="2000"/>
            </a:pPr>
            <a:r>
              <a:t>Working demoable system, with publisher platforms integrated with the WAYF Cloud</a:t>
            </a:r>
          </a:p>
          <a:p>
            <a:pPr marL="742950" lvl="1" indent="-285750">
              <a:lnSpc>
                <a:spcPct val="88000"/>
              </a:lnSpc>
              <a:spcBef>
                <a:spcPts val="400"/>
              </a:spcBef>
              <a:buClr>
                <a:srgbClr val="376092"/>
              </a:buClr>
              <a:buSzPct val="150000"/>
              <a:defRPr sz="2000"/>
            </a:pPr>
            <a:r>
              <a:t>A public Github repository with the source of the WAYF Cloud with an Open Source License</a:t>
            </a:r>
          </a:p>
          <a:p>
            <a:pPr marL="742950" lvl="1" indent="-285750">
              <a:lnSpc>
                <a:spcPct val="88000"/>
              </a:lnSpc>
              <a:spcBef>
                <a:spcPts val="400"/>
              </a:spcBef>
              <a:buClr>
                <a:srgbClr val="376092"/>
              </a:buClr>
              <a:buSzPct val="150000"/>
              <a:defRPr sz="2000"/>
            </a:pPr>
            <a:r>
              <a:t>A report with the results from user testing</a:t>
            </a:r>
          </a:p>
          <a:p>
            <a:pPr marL="742950" lvl="1" indent="-285750">
              <a:lnSpc>
                <a:spcPct val="88000"/>
              </a:lnSpc>
              <a:spcBef>
                <a:spcPts val="400"/>
              </a:spcBef>
              <a:buClr>
                <a:srgbClr val="376092"/>
              </a:buClr>
              <a:buSzPct val="150000"/>
              <a:defRPr sz="2000"/>
            </a:pPr>
            <a:r>
              <a:t>A set of recommendations for the governance and other operational aspects of the WAYF Cloud</a:t>
            </a:r>
          </a:p>
        </p:txBody>
      </p:sp>
    </p:spTree>
    <p:extLst>
      <p:ext uri="{BB962C8B-B14F-4D97-AF65-F5344CB8AC3E}">
        <p14:creationId xmlns:p14="http://schemas.microsoft.com/office/powerpoint/2010/main" val="2841730696"/>
      </p:ext>
    </p:extLst>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Title 1"/>
          <p:cNvSpPr txBox="1">
            <a:spLocks noGrp="1"/>
          </p:cNvSpPr>
          <p:nvPr>
            <p:ph type="title"/>
          </p:nvPr>
        </p:nvSpPr>
        <p:spPr>
          <a:xfrm>
            <a:off x="495300" y="464409"/>
            <a:ext cx="8915400" cy="1143001"/>
          </a:xfrm>
          <a:prstGeom prst="rect">
            <a:avLst/>
          </a:prstGeom>
        </p:spPr>
        <p:txBody>
          <a:bodyPr/>
          <a:lstStyle>
            <a:lvl1pPr>
              <a:defRPr>
                <a:solidFill>
                  <a:srgbClr val="808080"/>
                </a:solidFill>
              </a:defRPr>
            </a:lvl1pPr>
          </a:lstStyle>
          <a:p>
            <a:r>
              <a:t>Want to get involved?</a:t>
            </a:r>
          </a:p>
        </p:txBody>
      </p:sp>
      <p:sp>
        <p:nvSpPr>
          <p:cNvPr id="645" name="Content Placeholder 2"/>
          <p:cNvSpPr txBox="1">
            <a:spLocks noGrp="1"/>
          </p:cNvSpPr>
          <p:nvPr>
            <p:ph type="body" idx="1"/>
          </p:nvPr>
        </p:nvSpPr>
        <p:spPr>
          <a:xfrm>
            <a:off x="457318" y="1973077"/>
            <a:ext cx="8915401" cy="3904196"/>
          </a:xfrm>
          <a:prstGeom prst="rect">
            <a:avLst/>
          </a:prstGeom>
        </p:spPr>
        <p:txBody>
          <a:bodyPr/>
          <a:lstStyle/>
          <a:p>
            <a:pPr marL="225425" indent="-225425">
              <a:spcBef>
                <a:spcPts val="500"/>
              </a:spcBef>
              <a:buClr>
                <a:srgbClr val="376092"/>
              </a:buClr>
              <a:buSzPct val="150000"/>
              <a:defRPr sz="2400" b="1"/>
            </a:pPr>
            <a:r>
              <a:t>Visit:</a:t>
            </a:r>
            <a:r>
              <a:rPr b="0"/>
              <a:t> </a:t>
            </a:r>
            <a:r>
              <a:rPr b="0" u="sng">
                <a:solidFill>
                  <a:srgbClr val="0000FF"/>
                </a:solidFill>
                <a:uFill>
                  <a:solidFill>
                    <a:srgbClr val="0000FF"/>
                  </a:solidFill>
                </a:uFill>
                <a:hlinkClick r:id="rId2"/>
              </a:rPr>
              <a:t>https://www.RA21.org </a:t>
            </a:r>
          </a:p>
          <a:p>
            <a:pPr marL="225425" indent="-225425">
              <a:spcBef>
                <a:spcPts val="500"/>
              </a:spcBef>
              <a:buClr>
                <a:srgbClr val="376092"/>
              </a:buClr>
              <a:buSzPct val="150000"/>
              <a:defRPr sz="2400"/>
            </a:pPr>
            <a:r>
              <a:t>Mailing lists:</a:t>
            </a:r>
          </a:p>
          <a:p>
            <a:pPr marL="625475" lvl="1" indent="-225425">
              <a:spcBef>
                <a:spcPts val="400"/>
              </a:spcBef>
              <a:buClr>
                <a:srgbClr val="376092"/>
              </a:buClr>
              <a:buSzPct val="150000"/>
              <a:defRPr sz="2000"/>
            </a:pPr>
            <a:r>
              <a:t>P3W community list: https://lists.refeds.org/sympa/subscribe/p3w-community</a:t>
            </a:r>
          </a:p>
          <a:p>
            <a:pPr marL="625475" lvl="1" indent="-225425">
              <a:spcBef>
                <a:spcPts val="400"/>
              </a:spcBef>
              <a:buClr>
                <a:srgbClr val="376092"/>
              </a:buClr>
              <a:buSzPct val="150000"/>
              <a:defRPr sz="2000"/>
            </a:pPr>
            <a:r>
              <a:t>WAYF Cloud community list: TBD</a:t>
            </a:r>
          </a:p>
          <a:p>
            <a:pPr marL="225425" indent="-225425">
              <a:buClr>
                <a:srgbClr val="376092"/>
              </a:buClr>
              <a:buSzPct val="150000"/>
              <a:defRPr sz="2400" b="1"/>
            </a:pPr>
            <a:endParaRPr/>
          </a:p>
          <a:p>
            <a:pPr marL="225425" indent="-225425">
              <a:spcBef>
                <a:spcPts val="500"/>
              </a:spcBef>
              <a:buClr>
                <a:srgbClr val="376092"/>
              </a:buClr>
              <a:buSzPct val="150000"/>
              <a:defRPr sz="2400" b="1"/>
            </a:pPr>
            <a:r>
              <a:t>Everyone: </a:t>
            </a:r>
            <a:r>
              <a:rPr b="0"/>
              <a:t>Register your interest in participation by emailing: </a:t>
            </a:r>
            <a:r>
              <a:rPr b="0" u="sng">
                <a:solidFill>
                  <a:srgbClr val="0000FF"/>
                </a:solidFill>
                <a:uFill>
                  <a:solidFill>
                    <a:srgbClr val="0000FF"/>
                  </a:solidFill>
                </a:uFill>
                <a:hlinkClick r:id="rId3"/>
              </a:rPr>
              <a:t>Julia@RA21.org</a:t>
            </a:r>
            <a:r>
              <a:rPr b="0"/>
              <a:t> and </a:t>
            </a:r>
            <a:r>
              <a:rPr b="0" u="sng">
                <a:solidFill>
                  <a:srgbClr val="0000FF"/>
                </a:solidFill>
                <a:uFill>
                  <a:solidFill>
                    <a:srgbClr val="0000FF"/>
                  </a:solidFill>
                </a:uFill>
                <a:hlinkClick r:id="rId4"/>
              </a:rPr>
              <a:t>Heather@RA21.org</a:t>
            </a:r>
          </a:p>
        </p:txBody>
      </p:sp>
      <p:pic>
        <p:nvPicPr>
          <p:cNvPr id="647" name="Picture 5" descr="Picture 5"/>
          <p:cNvPicPr>
            <a:picLocks noChangeAspect="1"/>
          </p:cNvPicPr>
          <p:nvPr/>
        </p:nvPicPr>
        <p:blipFill>
          <a:blip r:embed="rId5">
            <a:extLst/>
          </a:blip>
          <a:stretch>
            <a:fillRect/>
          </a:stretch>
        </p:blipFill>
        <p:spPr>
          <a:xfrm>
            <a:off x="3272502" y="5349199"/>
            <a:ext cx="2619252" cy="893742"/>
          </a:xfrm>
          <a:prstGeom prst="rect">
            <a:avLst/>
          </a:prstGeom>
          <a:ln w="12700">
            <a:miter lim="400000"/>
          </a:ln>
        </p:spPr>
      </p:pic>
    </p:spTree>
    <p:extLst>
      <p:ext uri="{BB962C8B-B14F-4D97-AF65-F5344CB8AC3E}">
        <p14:creationId xmlns:p14="http://schemas.microsoft.com/office/powerpoint/2010/main" val="4196715045"/>
      </p:ext>
    </p:extLst>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 user experiences access to resources </a:t>
            </a:r>
            <a:r>
              <a:rPr lang="en-US" u="sng" dirty="0"/>
              <a:t>off</a:t>
            </a:r>
            <a:r>
              <a:rPr lang="en-US" dirty="0"/>
              <a:t> campus</a:t>
            </a:r>
            <a:endParaRPr lang="en-GB" dirty="0"/>
          </a:p>
        </p:txBody>
      </p:sp>
      <p:grpSp>
        <p:nvGrpSpPr>
          <p:cNvPr id="4" name="Group 3"/>
          <p:cNvGrpSpPr/>
          <p:nvPr/>
        </p:nvGrpSpPr>
        <p:grpSpPr>
          <a:xfrm>
            <a:off x="6698461" y="1933166"/>
            <a:ext cx="2027102" cy="1569660"/>
            <a:chOff x="6317461" y="1933166"/>
            <a:chExt cx="2027102" cy="156966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461" y="2078698"/>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536328" y="1933166"/>
              <a:ext cx="808235"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574" y="1734245"/>
            <a:ext cx="5688632" cy="477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p:cNvSpPr/>
          <p:nvPr/>
        </p:nvSpPr>
        <p:spPr>
          <a:xfrm>
            <a:off x="1229310" y="2413552"/>
            <a:ext cx="4680520" cy="5612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18148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99" y="1765065"/>
            <a:ext cx="756671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How a user experiences access to resources </a:t>
            </a:r>
            <a:r>
              <a:rPr lang="en-US" u="sng" dirty="0"/>
              <a:t>off</a:t>
            </a:r>
            <a:r>
              <a:rPr lang="en-US" dirty="0"/>
              <a:t> campus</a:t>
            </a:r>
            <a:endParaRPr lang="en-GB" dirty="0"/>
          </a:p>
        </p:txBody>
      </p:sp>
      <p:sp>
        <p:nvSpPr>
          <p:cNvPr id="5" name="Oval 4"/>
          <p:cNvSpPr/>
          <p:nvPr/>
        </p:nvSpPr>
        <p:spPr>
          <a:xfrm>
            <a:off x="5762691" y="4705320"/>
            <a:ext cx="122413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8232611" y="2795444"/>
            <a:ext cx="985905" cy="2776248"/>
            <a:chOff x="7851610" y="2795444"/>
            <a:chExt cx="985905" cy="2776248"/>
          </a:xfrm>
        </p:grpSpPr>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610" y="4293096"/>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7940444" y="2795444"/>
              <a:ext cx="808235"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p:txBody>
        </p:sp>
      </p:grpSp>
    </p:spTree>
    <p:extLst>
      <p:ext uri="{BB962C8B-B14F-4D97-AF65-F5344CB8AC3E}">
        <p14:creationId xmlns:p14="http://schemas.microsoft.com/office/powerpoint/2010/main" val="15053741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73" y="1723969"/>
            <a:ext cx="756671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How a user experiences access to resources </a:t>
            </a:r>
            <a:r>
              <a:rPr lang="en-US" u="sng" dirty="0"/>
              <a:t>off</a:t>
            </a:r>
            <a:r>
              <a:rPr lang="en-US" dirty="0"/>
              <a:t> campus</a:t>
            </a:r>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182" y="2084008"/>
            <a:ext cx="6791325" cy="4286250"/>
          </a:xfrm>
          <a:prstGeom prst="rect">
            <a:avLst/>
          </a:prstGeom>
        </p:spPr>
      </p:pic>
      <p:grpSp>
        <p:nvGrpSpPr>
          <p:cNvPr id="5" name="Group 4"/>
          <p:cNvGrpSpPr/>
          <p:nvPr/>
        </p:nvGrpSpPr>
        <p:grpSpPr>
          <a:xfrm>
            <a:off x="8232611" y="2795444"/>
            <a:ext cx="985905" cy="2776248"/>
            <a:chOff x="7851610" y="2795444"/>
            <a:chExt cx="985905" cy="2776248"/>
          </a:xfrm>
        </p:grpSpPr>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1610" y="4293096"/>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7940444" y="2795444"/>
              <a:ext cx="808235"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a:t>
              </a:r>
            </a:p>
          </p:txBody>
        </p:sp>
      </p:grpSp>
      <p:sp>
        <p:nvSpPr>
          <p:cNvPr id="9" name="Oval 8"/>
          <p:cNvSpPr/>
          <p:nvPr/>
        </p:nvSpPr>
        <p:spPr>
          <a:xfrm>
            <a:off x="5385048" y="5229200"/>
            <a:ext cx="201622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64240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TotalTime>
  <Words>2999</Words>
  <Application>Microsoft Macintosh PowerPoint</Application>
  <PresentationFormat>A4 Paper (210x297 mm)</PresentationFormat>
  <Paragraphs>553</Paragraphs>
  <Slides>68</Slides>
  <Notes>13</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An Introduction to RA21</vt:lpstr>
      <vt:lpstr> Late 20th Century: from Print to Digital</vt:lpstr>
      <vt:lpstr>21st Century: digital and remote</vt:lpstr>
      <vt:lpstr>How a user experiences access to resources on campus</vt:lpstr>
      <vt:lpstr>How a user experiences access to resources on campus</vt:lpstr>
      <vt:lpstr>How a user experiences access to resources on campus</vt:lpstr>
      <vt:lpstr>How a user experiences access to resources off campus</vt:lpstr>
      <vt:lpstr>How a user experiences access to resources off campus</vt:lpstr>
      <vt:lpstr>How a user experiences access to resources off campus</vt:lpstr>
      <vt:lpstr>How a user experiences access to resources off campus</vt:lpstr>
      <vt:lpstr>How a user experiences access to resources off campus</vt:lpstr>
      <vt:lpstr>How a user experiences access to resources off campus</vt:lpstr>
      <vt:lpstr>How a user experiences access to resources off campus</vt:lpstr>
      <vt:lpstr>RA21 Problem Statement</vt:lpstr>
      <vt:lpstr>RA21 Guiding Principles</vt:lpstr>
      <vt:lpstr>Who’s Involved</vt:lpstr>
      <vt:lpstr>Federated Identity Management Technology</vt:lpstr>
      <vt:lpstr>Federated Identity and Privacy</vt:lpstr>
      <vt:lpstr>Developing Best Practice</vt:lpstr>
      <vt:lpstr>Pilot program</vt:lpstr>
      <vt:lpstr>RA21 Pilots</vt:lpstr>
      <vt:lpstr>RA21 Corporate Pilot</vt:lpstr>
      <vt:lpstr>Why do we need to move beyond IP…?</vt:lpstr>
      <vt:lpstr>Not on the corporate network…</vt:lpstr>
      <vt:lpstr>Objectives for our corporate pilot…</vt:lpstr>
      <vt:lpstr>Corporate Pilot:  Pharma Companies &amp; Publishers</vt:lpstr>
      <vt:lpstr>Progress of our corporate pilot…</vt:lpstr>
      <vt:lpstr>Our scientists need us…</vt:lpstr>
      <vt:lpstr>Privacy Preserving Persistent (P3) WAYF Pilot </vt:lpstr>
      <vt:lpstr>Improved First-Time Flow – Step 1</vt:lpstr>
      <vt:lpstr>Improved First-Time Flow – Step 2</vt:lpstr>
      <vt:lpstr>Improved First-Time Flow – Step 3</vt:lpstr>
      <vt:lpstr>Improved Next-Time Flow – Step 1</vt:lpstr>
      <vt:lpstr>Improved Next-Time Flow – Step 2</vt:lpstr>
      <vt:lpstr>Preserving Privacy</vt:lpstr>
      <vt:lpstr>Achieving the vision</vt:lpstr>
      <vt:lpstr>Process – user perspective</vt:lpstr>
      <vt:lpstr>Process – Publisher Perspective</vt:lpstr>
      <vt:lpstr>Process – Library Perspective</vt:lpstr>
      <vt:lpstr>WAYF Cloud Pilot</vt:lpstr>
      <vt:lpstr>WAYF Cloud Pilot</vt:lpstr>
      <vt:lpstr>What is the WAYF Cloud?</vt:lpstr>
      <vt:lpstr>Main Use Case</vt:lpstr>
      <vt:lpstr>Main Use Case</vt:lpstr>
      <vt:lpstr>Detailed Use Case</vt:lpstr>
      <vt:lpstr>Detailed Use Case</vt:lpstr>
      <vt:lpstr>Detailed Use Case</vt:lpstr>
      <vt:lpstr>Detailed Use Case</vt:lpstr>
      <vt:lpstr>Detailed Use Case</vt:lpstr>
      <vt:lpstr>Detailed Use Case</vt:lpstr>
      <vt:lpstr>Detailed Use Case</vt:lpstr>
      <vt:lpstr>Detailed Use Case</vt:lpstr>
      <vt:lpstr>Detailed Use Case</vt:lpstr>
      <vt:lpstr>Detailed Use Case</vt:lpstr>
      <vt:lpstr>Detailed Use Case</vt:lpstr>
      <vt:lpstr>Detailed Use Case</vt:lpstr>
      <vt:lpstr>Detailed Use Case</vt:lpstr>
      <vt:lpstr>Detailed Use Case</vt:lpstr>
      <vt:lpstr>Detailed Use Case</vt:lpstr>
      <vt:lpstr>WAYF Cloud - Highlights</vt:lpstr>
      <vt:lpstr>WAYF Cloud – User Interface Example</vt:lpstr>
      <vt:lpstr>WAYF Cloud – User Interface Example</vt:lpstr>
      <vt:lpstr>WAYF Cloud – User Interface Example</vt:lpstr>
      <vt:lpstr>Preserving Privacy &amp; GDPR Compliance</vt:lpstr>
      <vt:lpstr>Preserving Privacy &amp; GDPR Compliance</vt:lpstr>
      <vt:lpstr>Pilot Participation</vt:lpstr>
      <vt:lpstr>Pilot Participation</vt:lpstr>
      <vt:lpstr>Want to get involved?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RA21</dc:title>
  <dc:creator>Finley, Colleen - Hoboken</dc:creator>
  <cp:lastModifiedBy>Heather Flanagan</cp:lastModifiedBy>
  <cp:revision>11</cp:revision>
  <dcterms:modified xsi:type="dcterms:W3CDTF">2017-07-07T18:19:17Z</dcterms:modified>
</cp:coreProperties>
</file>